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Default Extension="ppt" ContentType="application/vnd.ms-powerpoin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335" r:id="rId4"/>
    <p:sldId id="273" r:id="rId5"/>
    <p:sldId id="337" r:id="rId6"/>
    <p:sldId id="311" r:id="rId7"/>
    <p:sldId id="312" r:id="rId8"/>
    <p:sldId id="258" r:id="rId9"/>
    <p:sldId id="344" r:id="rId10"/>
    <p:sldId id="343" r:id="rId11"/>
    <p:sldId id="274" r:id="rId12"/>
    <p:sldId id="313" r:id="rId13"/>
    <p:sldId id="314" r:id="rId14"/>
    <p:sldId id="328" r:id="rId15"/>
    <p:sldId id="362" r:id="rId16"/>
    <p:sldId id="345" r:id="rId17"/>
    <p:sldId id="346" r:id="rId18"/>
    <p:sldId id="275" r:id="rId19"/>
    <p:sldId id="341" r:id="rId20"/>
    <p:sldId id="342" r:id="rId21"/>
    <p:sldId id="329" r:id="rId22"/>
    <p:sldId id="361" r:id="rId23"/>
    <p:sldId id="347" r:id="rId24"/>
    <p:sldId id="348" r:id="rId25"/>
    <p:sldId id="301" r:id="rId26"/>
    <p:sldId id="303" r:id="rId27"/>
    <p:sldId id="304" r:id="rId28"/>
    <p:sldId id="330" r:id="rId29"/>
    <p:sldId id="360" r:id="rId30"/>
    <p:sldId id="349" r:id="rId31"/>
    <p:sldId id="350" r:id="rId32"/>
    <p:sldId id="307" r:id="rId33"/>
    <p:sldId id="308" r:id="rId34"/>
    <p:sldId id="331" r:id="rId35"/>
    <p:sldId id="359" r:id="rId36"/>
    <p:sldId id="351" r:id="rId37"/>
    <p:sldId id="352" r:id="rId38"/>
    <p:sldId id="320" r:id="rId39"/>
    <p:sldId id="321" r:id="rId40"/>
    <p:sldId id="282" r:id="rId41"/>
    <p:sldId id="323" r:id="rId42"/>
    <p:sldId id="332" r:id="rId43"/>
    <p:sldId id="379" r:id="rId44"/>
    <p:sldId id="353" r:id="rId45"/>
    <p:sldId id="354" r:id="rId46"/>
    <p:sldId id="285" r:id="rId47"/>
    <p:sldId id="286" r:id="rId48"/>
    <p:sldId id="288" r:id="rId49"/>
    <p:sldId id="324" r:id="rId50"/>
    <p:sldId id="333" r:id="rId51"/>
    <p:sldId id="327" r:id="rId52"/>
    <p:sldId id="357" r:id="rId53"/>
    <p:sldId id="372" r:id="rId54"/>
    <p:sldId id="355" r:id="rId55"/>
    <p:sldId id="376" r:id="rId56"/>
    <p:sldId id="375" r:id="rId57"/>
    <p:sldId id="364" r:id="rId58"/>
    <p:sldId id="365" r:id="rId59"/>
    <p:sldId id="363" r:id="rId60"/>
    <p:sldId id="377" r:id="rId61"/>
    <p:sldId id="378" r:id="rId62"/>
    <p:sldId id="368" r:id="rId63"/>
    <p:sldId id="381" r:id="rId64"/>
    <p:sldId id="369" r:id="rId65"/>
    <p:sldId id="380" r:id="rId66"/>
    <p:sldId id="371"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4" autoAdjust="0"/>
    <p:restoredTop sz="75132" autoAdjust="0"/>
  </p:normalViewPr>
  <p:slideViewPr>
    <p:cSldViewPr>
      <p:cViewPr varScale="1">
        <p:scale>
          <a:sx n="52" d="100"/>
          <a:sy n="52" d="100"/>
        </p:scale>
        <p:origin x="-11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8AA51-C72B-4A5B-B159-D0D9530EDC51}" type="datetimeFigureOut">
              <a:rPr lang="en-US" smtClean="0"/>
              <a:pPr/>
              <a:t>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0ABCB1-7B82-4FA1-802A-D7B312085D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F5B5463D-F4C6-42AC-9C50-E3F1F0465CA9}" type="slidenum">
              <a:rPr lang="ar-SA"/>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This is an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osteochondroma</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of bone. </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This benign </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lesion appears as a bony projection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exostosis</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Most are solitary, incidental lesions that may be excised if they cause local pain. There is a rare condition of multiple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osteochondromatosis</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marked by bone deformity and by a greater propensity for development of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chondrosarcoma</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a:t>
            </a:r>
          </a:p>
        </p:txBody>
      </p:sp>
      <p:sp>
        <p:nvSpPr>
          <p:cNvPr id="4" name="Slide Number Placeholder 3"/>
          <p:cNvSpPr>
            <a:spLocks noGrp="1"/>
          </p:cNvSpPr>
          <p:nvPr>
            <p:ph type="sldNum" sz="quarter" idx="10"/>
          </p:nvPr>
        </p:nvSpPr>
        <p:spPr/>
        <p:txBody>
          <a:bodyPr/>
          <a:lstStyle/>
          <a:p>
            <a:fld id="{C40ABCB1-7B82-4FA1-802A-D7B312085DFA}" type="slidenum">
              <a:rPr lang="en-US" smtClean="0"/>
              <a:pPr/>
              <a:t>38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These are probably not true </a:t>
            </a:r>
            <a:r>
              <a:rPr kumimoji="0" lang="en-US" sz="1200" b="0" i="0" u="none" strike="noStrike" cap="none" normalizeH="0" baseline="0" dirty="0" err="1" smtClean="0">
                <a:ln>
                  <a:noFill/>
                </a:ln>
                <a:solidFill>
                  <a:schemeClr val="tx1"/>
                </a:solidFill>
                <a:effectLst/>
                <a:latin typeface="Times New Roman" pitchFamily="18" charset="0"/>
                <a:cs typeface="Times New Roman" pitchFamily="18" charset="0"/>
              </a:rPr>
              <a:t>neoplasms</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but they are a mass lesion that extends outward from the </a:t>
            </a:r>
            <a:r>
              <a:rPr kumimoji="0" lang="en-US" sz="1200" b="0" i="0" u="none" strike="noStrike" cap="none" normalizeH="0" baseline="0" dirty="0" err="1" smtClean="0">
                <a:ln>
                  <a:noFill/>
                </a:ln>
                <a:solidFill>
                  <a:schemeClr val="tx1"/>
                </a:solidFill>
                <a:effectLst/>
                <a:latin typeface="Times New Roman" pitchFamily="18" charset="0"/>
                <a:cs typeface="Times New Roman" pitchFamily="18" charset="0"/>
              </a:rPr>
              <a:t>metaphyseal</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region of a long bone.</a:t>
            </a:r>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39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The microscopic appearance of an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osteochondroma</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displays the benign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cartilagenous</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cap at the left upper and the bony cortex at the right lower. This bone growth, though benign, can sometimes cause problems of pain and irritation that leads to removal surgically.</a:t>
            </a:r>
          </a:p>
          <a:p>
            <a:pPr eaLnBrk="1" hangingPunct="1">
              <a:spcBef>
                <a:spcPct val="0"/>
              </a:spcBef>
            </a:pPr>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EA4C9664-69A8-4801-9AEE-7C9B4A261E52}" type="slidenum">
              <a:rPr lang="ar-SA"/>
              <a:pPr/>
              <a:t>40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This is an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osteochondroma</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of bone. </a:t>
            </a:r>
          </a:p>
          <a:p>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41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smtClean="0">
                <a:solidFill>
                  <a:schemeClr val="tx2"/>
                </a:solidFill>
              </a:rPr>
              <a:t>Conventional </a:t>
            </a:r>
            <a:r>
              <a:rPr lang="en-US" sz="1200" b="1" dirty="0" err="1" smtClean="0">
                <a:solidFill>
                  <a:schemeClr val="tx2"/>
                </a:solidFill>
              </a:rPr>
              <a:t>osteosarcoma</a:t>
            </a:r>
            <a:endParaRPr lang="en-US" sz="1200" b="1" dirty="0" smtClean="0">
              <a:solidFill>
                <a:schemeClr val="tx2"/>
              </a:solidFill>
            </a:endParaRPr>
          </a:p>
          <a:p>
            <a:pPr eaLnBrk="1" hangingPunct="1">
              <a:spcBef>
                <a:spcPct val="0"/>
              </a:spcBef>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a:lstStyle/>
          <a:p>
            <a:fld id="{40ACB906-8D3D-4674-8769-99FE69DC5F3B}" type="slidenum">
              <a:rPr lang="ar-SA"/>
              <a:pPr/>
              <a:t>46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rPr>
              <a:t>Conventional</a:t>
            </a:r>
            <a:r>
              <a:rPr lang="en-US" sz="1200" b="1" dirty="0" smtClean="0">
                <a:solidFill>
                  <a:schemeClr val="tx2"/>
                </a:solidFill>
              </a:rPr>
              <a:t> </a:t>
            </a:r>
            <a:r>
              <a:rPr lang="en-US" sz="1200" b="1" dirty="0" err="1" smtClean="0">
                <a:solidFill>
                  <a:schemeClr val="tx2"/>
                </a:solidFill>
              </a:rPr>
              <a:t>osteosarcoma</a:t>
            </a:r>
            <a:endParaRPr lang="en-US" sz="1200" b="1" dirty="0" smtClean="0">
              <a:solidFill>
                <a:schemeClr val="tx2"/>
              </a:solidFill>
            </a:endParaRPr>
          </a:p>
          <a:p>
            <a:pPr eaLnBrk="1" hangingPunct="1">
              <a:spcBef>
                <a:spcPct val="0"/>
              </a:spcBef>
            </a:pP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a:lstStyle/>
          <a:p>
            <a:fld id="{6041D3CC-DB0A-4AC2-8154-AE1244725BE2}" type="slidenum">
              <a:rPr lang="ar-SA"/>
              <a:pPr/>
              <a:t>47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err="1" smtClean="0">
                <a:solidFill>
                  <a:schemeClr val="tx2"/>
                </a:solidFill>
              </a:rPr>
              <a:t>Osteosarcoma</a:t>
            </a:r>
            <a:endParaRPr lang="en-US" sz="1200" b="1" dirty="0" smtClean="0">
              <a:solidFill>
                <a:schemeClr val="tx2"/>
              </a:solidFill>
            </a:endParaRPr>
          </a:p>
          <a:p>
            <a:pPr eaLnBrk="1" hangingPunct="1">
              <a:spcBef>
                <a:spcPct val="0"/>
              </a:spcBef>
            </a:pPr>
            <a:endParaRPr lang="en-US" dirty="0" smtClean="0"/>
          </a:p>
        </p:txBody>
      </p:sp>
      <p:sp>
        <p:nvSpPr>
          <p:cNvPr id="69636" name="Slide Number Placeholder 3"/>
          <p:cNvSpPr>
            <a:spLocks noGrp="1"/>
          </p:cNvSpPr>
          <p:nvPr>
            <p:ph type="sldNum" sz="quarter" idx="5"/>
          </p:nvPr>
        </p:nvSpPr>
        <p:spPr bwMode="auto">
          <a:noFill/>
          <a:ln>
            <a:miter lim="800000"/>
            <a:headEnd/>
            <a:tailEnd/>
          </a:ln>
        </p:spPr>
        <p:txBody>
          <a:bodyPr/>
          <a:lstStyle/>
          <a:p>
            <a:fld id="{6F32EB1A-D18E-4F02-8BDF-DD79C3DC1FCC}" type="slidenum">
              <a:rPr lang="ar-SA"/>
              <a:pPr/>
              <a:t>48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54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8441EEF2-8CBD-46EB-8C95-8622F43AE119}" type="slidenum">
              <a:rPr lang="en-US" smtClean="0"/>
              <a:pPr/>
              <a:t>57</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dirty="0" err="1" smtClean="0"/>
              <a:t>Duchenne</a:t>
            </a:r>
            <a:r>
              <a:rPr lang="en-US" dirty="0" smtClean="0"/>
              <a:t> muscular dystrophy showing variations in muscle fiber size , increased </a:t>
            </a:r>
            <a:r>
              <a:rPr lang="en-US" dirty="0" err="1" smtClean="0"/>
              <a:t>endomysial</a:t>
            </a:r>
            <a:r>
              <a:rPr lang="en-US" baseline="0" dirty="0" smtClean="0"/>
              <a:t> connective tissue , and regenerating fibers (blue hue) .</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B1233370-9CB2-4F77-AFAA-0766CB07243A}" type="slidenum">
              <a:rPr lang="en-US" smtClean="0"/>
              <a:pPr/>
              <a:t>58</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smtClean="0"/>
              <a:t>Note again the atrophy/hypertrophy scenario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a:lstStyle/>
          <a:p>
            <a:fld id="{6A158C6D-3DD6-4E2E-A9A8-3FEF4C739483}" type="slidenum">
              <a:rPr lang="ar-SA"/>
              <a:pPr/>
              <a:t>11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D3C9A5BB-A5A7-4B64-BC00-C5A7487E0DB3}" type="slidenum">
              <a:rPr lang="en-US" smtClean="0"/>
              <a:pPr/>
              <a:t>59</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smtClean="0"/>
              <a:t>Dystrophin, an intracellular protein, forms an interface between the cytoskeletal proteins and a group of transmembrane proteins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histologic</a:t>
            </a:r>
            <a:r>
              <a:rPr lang="en-US" dirty="0" smtClean="0"/>
              <a:t> appearance of muscle shows </a:t>
            </a:r>
            <a:r>
              <a:rPr lang="en-US" dirty="0" err="1" smtClean="0"/>
              <a:t>perifascicular</a:t>
            </a:r>
            <a:r>
              <a:rPr lang="en-US" dirty="0" smtClean="0"/>
              <a:t> atrophy of muscle fibers and inflammation .</a:t>
            </a:r>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65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a:lstStyle/>
          <a:p>
            <a:fld id="{A0CDF691-FBCE-47F6-9576-91D070819BD6}" type="slidenum">
              <a:rPr lang="ar-SA"/>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Section of bone shows </a:t>
            </a:r>
            <a:r>
              <a:rPr lang="en-US" dirty="0" err="1" smtClean="0"/>
              <a:t>granuloma</a:t>
            </a:r>
            <a:r>
              <a:rPr lang="en-US" dirty="0" smtClean="0"/>
              <a:t> formation with </a:t>
            </a:r>
            <a:r>
              <a:rPr lang="en-US" dirty="0" err="1" smtClean="0"/>
              <a:t>epithelioid</a:t>
            </a:r>
            <a:r>
              <a:rPr lang="en-US" dirty="0" smtClean="0"/>
              <a:t> like cells , </a:t>
            </a:r>
            <a:r>
              <a:rPr lang="en-US" dirty="0" err="1" smtClean="0"/>
              <a:t>langhans</a:t>
            </a:r>
            <a:r>
              <a:rPr lang="en-US" dirty="0" smtClean="0"/>
              <a:t>-type</a:t>
            </a:r>
            <a:r>
              <a:rPr lang="en-US" baseline="0" dirty="0" smtClean="0"/>
              <a:t> giant cells and rim of lymphocytes .</a:t>
            </a:r>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smtClean="0">
                <a:solidFill>
                  <a:schemeClr val="tx2"/>
                </a:solidFill>
              </a:rPr>
              <a:t>Rheumatoid arthritis affecting the head of femur. The </a:t>
            </a:r>
            <a:r>
              <a:rPr lang="en-US" sz="1200" b="1" dirty="0" err="1" smtClean="0">
                <a:solidFill>
                  <a:schemeClr val="tx2"/>
                </a:solidFill>
              </a:rPr>
              <a:t>synovium</a:t>
            </a:r>
            <a:r>
              <a:rPr lang="en-US" sz="1200" b="1" dirty="0" smtClean="0">
                <a:solidFill>
                  <a:schemeClr val="tx2"/>
                </a:solidFill>
              </a:rPr>
              <a:t> becomes edematous, thickened and </a:t>
            </a:r>
            <a:r>
              <a:rPr lang="en-US" sz="1200" b="1" dirty="0" err="1" smtClean="0">
                <a:solidFill>
                  <a:schemeClr val="tx2"/>
                </a:solidFill>
              </a:rPr>
              <a:t>hyperplastic</a:t>
            </a:r>
            <a:r>
              <a:rPr lang="en-US" sz="1200" b="1" dirty="0" smtClean="0">
                <a:solidFill>
                  <a:schemeClr val="tx2"/>
                </a:solidFill>
              </a:rPr>
              <a:t> and transforming its smooth contour to one covered by delicate and bulbous fronds .</a:t>
            </a:r>
          </a:p>
          <a:p>
            <a:pPr eaLnBrk="1" hangingPunct="1">
              <a:spcBef>
                <a:spcPct val="0"/>
              </a:spcBef>
            </a:pPr>
            <a:endParaRPr lang="en-US" dirty="0" smtClean="0"/>
          </a:p>
        </p:txBody>
      </p:sp>
      <p:sp>
        <p:nvSpPr>
          <p:cNvPr id="82948" name="Slide Number Placeholder 3"/>
          <p:cNvSpPr>
            <a:spLocks noGrp="1"/>
          </p:cNvSpPr>
          <p:nvPr>
            <p:ph type="sldNum" sz="quarter" idx="5"/>
          </p:nvPr>
        </p:nvSpPr>
        <p:spPr bwMode="auto">
          <a:noFill/>
          <a:ln>
            <a:miter lim="800000"/>
            <a:headEnd/>
            <a:tailEnd/>
          </a:ln>
        </p:spPr>
        <p:txBody>
          <a:bodyPr/>
          <a:lstStyle/>
          <a:p>
            <a:fld id="{44F7FC37-9681-44F6-AC78-9E4B0E93D1D1}" type="slidenum">
              <a:rPr lang="ar-SA"/>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Section shows marked synovial hypertrophy with formation of </a:t>
            </a:r>
            <a:r>
              <a:rPr lang="en-US" dirty="0" err="1" smtClean="0"/>
              <a:t>villi</a:t>
            </a: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b="1" dirty="0" smtClean="0">
              <a:solidFill>
                <a:schemeClr val="tx2"/>
              </a:solidFill>
            </a:endParaRPr>
          </a:p>
          <a:p>
            <a:pPr eaLnBrk="1" hangingPunct="1">
              <a:spcBef>
                <a:spcPct val="0"/>
              </a:spcBef>
            </a:pPr>
            <a:endParaRPr lang="en-US" dirty="0" smtClean="0"/>
          </a:p>
        </p:txBody>
      </p:sp>
      <p:sp>
        <p:nvSpPr>
          <p:cNvPr id="84996" name="Slide Number Placeholder 3"/>
          <p:cNvSpPr>
            <a:spLocks noGrp="1"/>
          </p:cNvSpPr>
          <p:nvPr>
            <p:ph type="sldNum" sz="quarter" idx="5"/>
          </p:nvPr>
        </p:nvSpPr>
        <p:spPr bwMode="auto">
          <a:noFill/>
          <a:ln>
            <a:miter lim="800000"/>
            <a:headEnd/>
            <a:tailEnd/>
          </a:ln>
        </p:spPr>
        <p:txBody>
          <a:bodyPr/>
          <a:lstStyle/>
          <a:p>
            <a:fld id="{254E276D-0FD0-4B9B-8AE7-3076E9DC34A5}" type="slidenum">
              <a:rPr lang="ar-SA"/>
              <a:pPr/>
              <a:t>26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Section of synovial tissue containing a dense</a:t>
            </a:r>
            <a:r>
              <a:rPr lang="en-US" baseline="0" dirty="0" smtClean="0"/>
              <a:t> lymphoid aggregates .</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b="1" dirty="0" smtClean="0">
              <a:solidFill>
                <a:schemeClr val="tx2"/>
              </a:solidFill>
            </a:endParaRPr>
          </a:p>
          <a:p>
            <a:pPr eaLnBrk="1" hangingPunct="1">
              <a:spcBef>
                <a:spcPct val="0"/>
              </a:spcBef>
            </a:pP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a:lstStyle/>
          <a:p>
            <a:fld id="{19FFCF89-D5D9-4ABA-8ED7-79891F60AE96}" type="slidenum">
              <a:rPr lang="ar-SA"/>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Progressive erosion of </a:t>
            </a:r>
            <a:r>
              <a:rPr lang="en-US" dirty="0" err="1" smtClean="0"/>
              <a:t>articular</a:t>
            </a:r>
            <a:r>
              <a:rPr lang="en-US" dirty="0" smtClean="0"/>
              <a:t> cartilage, </a:t>
            </a:r>
            <a:r>
              <a:rPr lang="en-US" dirty="0" err="1" smtClean="0"/>
              <a:t>eburnated</a:t>
            </a:r>
            <a:r>
              <a:rPr lang="en-US" dirty="0" smtClean="0"/>
              <a:t> </a:t>
            </a:r>
            <a:r>
              <a:rPr lang="en-US" dirty="0" err="1" smtClean="0"/>
              <a:t>articular</a:t>
            </a:r>
            <a:r>
              <a:rPr lang="en-US" baseline="0" dirty="0" smtClean="0"/>
              <a:t> surface , </a:t>
            </a:r>
            <a:r>
              <a:rPr lang="en-US" baseline="0" dirty="0" err="1" smtClean="0"/>
              <a:t>subchondral</a:t>
            </a:r>
            <a:r>
              <a:rPr lang="en-US" baseline="0" dirty="0" smtClean="0"/>
              <a:t> cyst and residual </a:t>
            </a:r>
            <a:r>
              <a:rPr lang="en-US" baseline="0" dirty="0" err="1" smtClean="0"/>
              <a:t>articular</a:t>
            </a:r>
            <a:r>
              <a:rPr lang="en-US" baseline="0" dirty="0" smtClean="0"/>
              <a:t> cartilage</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smtClean="0">
                <a:solidFill>
                  <a:schemeClr val="tx2"/>
                </a:solidFill>
              </a:rPr>
              <a:t>(Osteoarthritis)</a:t>
            </a:r>
          </a:p>
          <a:p>
            <a:pPr eaLnBrk="1" hangingPunct="1">
              <a:spcBef>
                <a:spcPct val="0"/>
              </a:spcBef>
            </a:pPr>
            <a:endParaRPr lang="en-US" dirty="0" smtClean="0"/>
          </a:p>
        </p:txBody>
      </p:sp>
      <p:sp>
        <p:nvSpPr>
          <p:cNvPr id="89092" name="Slide Number Placeholder 3"/>
          <p:cNvSpPr>
            <a:spLocks noGrp="1"/>
          </p:cNvSpPr>
          <p:nvPr>
            <p:ph type="sldNum" sz="quarter" idx="5"/>
          </p:nvPr>
        </p:nvSpPr>
        <p:spPr bwMode="auto">
          <a:noFill/>
          <a:ln>
            <a:miter lim="800000"/>
            <a:headEnd/>
            <a:tailEnd/>
          </a:ln>
        </p:spPr>
        <p:txBody>
          <a:bodyPr/>
          <a:lstStyle/>
          <a:p>
            <a:fld id="{B4649CD9-EC28-4A03-ABA5-E4012D0F8657}" type="slidenum">
              <a:rPr lang="ar-SA"/>
              <a:pPr/>
              <a:t>32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Mushroom-shaped </a:t>
            </a:r>
            <a:r>
              <a:rPr lang="en-US" dirty="0" err="1" smtClean="0"/>
              <a:t>osteophytes</a:t>
            </a:r>
            <a:r>
              <a:rPr lang="en-US" dirty="0" smtClean="0"/>
              <a:t> (bony outgrowths ) develop at the margins of the </a:t>
            </a:r>
            <a:r>
              <a:rPr lang="en-US" dirty="0" err="1" smtClean="0"/>
              <a:t>articular</a:t>
            </a:r>
            <a:r>
              <a:rPr lang="en-US" dirty="0" smtClean="0"/>
              <a:t> surface and are capped by </a:t>
            </a:r>
            <a:r>
              <a:rPr lang="en-US" dirty="0" err="1" smtClean="0"/>
              <a:t>fibrocartilage</a:t>
            </a:r>
            <a:r>
              <a:rPr lang="en-US" dirty="0" smtClean="0"/>
              <a:t> and hyaline cartilage that gradually</a:t>
            </a:r>
            <a:r>
              <a:rPr lang="en-US" baseline="0" dirty="0" smtClean="0"/>
              <a:t> ossify .</a:t>
            </a: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smtClean="0">
                <a:solidFill>
                  <a:schemeClr val="tx2"/>
                </a:solidFill>
              </a:rPr>
              <a:t>(Osteoarthritis)</a:t>
            </a:r>
          </a:p>
          <a:p>
            <a:pPr eaLnBrk="1" hangingPunct="1">
              <a:spcBef>
                <a:spcPct val="0"/>
              </a:spcBef>
            </a:pPr>
            <a:endParaRPr lang="en-US" dirty="0" smtClean="0"/>
          </a:p>
        </p:txBody>
      </p:sp>
      <p:sp>
        <p:nvSpPr>
          <p:cNvPr id="90116" name="Slide Number Placeholder 3"/>
          <p:cNvSpPr>
            <a:spLocks noGrp="1"/>
          </p:cNvSpPr>
          <p:nvPr>
            <p:ph type="sldNum" sz="quarter" idx="5"/>
          </p:nvPr>
        </p:nvSpPr>
        <p:spPr bwMode="auto">
          <a:noFill/>
          <a:ln>
            <a:miter lim="800000"/>
            <a:headEnd/>
            <a:tailEnd/>
          </a:ln>
        </p:spPr>
        <p:txBody>
          <a:bodyPr/>
          <a:lstStyle/>
          <a:p>
            <a:fld id="{45FFEC13-2C4B-4346-A8CE-125F88AAE03A}" type="slidenum">
              <a:rPr lang="ar-SA"/>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FC45D2-B10B-439D-AC8D-C9F50E7D3113}" type="datetimeFigureOut">
              <a:rPr lang="en-US" smtClean="0"/>
              <a:pPr/>
              <a:t>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FC45D2-B10B-439D-AC8D-C9F50E7D3113}" type="datetimeFigureOut">
              <a:rPr lang="en-US" smtClean="0"/>
              <a:pPr/>
              <a:t>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FC45D2-B10B-439D-AC8D-C9F50E7D3113}" type="datetimeFigureOut">
              <a:rPr lang="en-US" smtClean="0"/>
              <a:pPr/>
              <a:t>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05C2FD31-B79D-4A16-BBA0-765500A136F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FC45D2-B10B-439D-AC8D-C9F50E7D3113}" type="datetimeFigureOut">
              <a:rPr lang="en-US" smtClean="0"/>
              <a:pPr/>
              <a:t>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FC45D2-B10B-439D-AC8D-C9F50E7D3113}" type="datetimeFigureOut">
              <a:rPr lang="en-US" smtClean="0"/>
              <a:pPr/>
              <a:t>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FC45D2-B10B-439D-AC8D-C9F50E7D3113}" type="datetimeFigureOut">
              <a:rPr lang="en-US" smtClean="0"/>
              <a:pPr/>
              <a:t>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FC45D2-B10B-439D-AC8D-C9F50E7D3113}" type="datetimeFigureOut">
              <a:rPr lang="en-US" smtClean="0"/>
              <a:pPr/>
              <a:t>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FC45D2-B10B-439D-AC8D-C9F50E7D3113}" type="datetimeFigureOut">
              <a:rPr lang="en-US" smtClean="0"/>
              <a:pPr/>
              <a:t>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C45D2-B10B-439D-AC8D-C9F50E7D3113}" type="datetimeFigureOut">
              <a:rPr lang="en-US" smtClean="0"/>
              <a:pPr/>
              <a:t>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FC45D2-B10B-439D-AC8D-C9F50E7D3113}" type="datetimeFigureOut">
              <a:rPr lang="en-US" smtClean="0"/>
              <a:pPr/>
              <a:t>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FC45D2-B10B-439D-AC8D-C9F50E7D3113}" type="datetimeFigureOut">
              <a:rPr lang="en-US" smtClean="0"/>
              <a:pPr/>
              <a:t>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C45D2-B10B-439D-AC8D-C9F50E7D3113}" type="datetimeFigureOut">
              <a:rPr lang="en-US" smtClean="0"/>
              <a:pPr/>
              <a:t>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541AF-93FE-4EBC-93E5-AD83C37A68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Musculoskeletal block </a:t>
            </a:r>
            <a:br>
              <a:rPr lang="en-US" sz="3600" dirty="0" smtClean="0"/>
            </a:br>
            <a:r>
              <a:rPr lang="en-US" sz="3600" dirty="0" smtClean="0"/>
              <a:t>Pathology practical </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22 years old male presented with localized pain above his right knee joint with recurrent fever. Later, he had a discharging sinuses from the skin overlying the right knee.                                                What is the most likely diagnosis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txBox="1">
            <a:spLocks/>
          </p:cNvSpPr>
          <p:nvPr/>
        </p:nvSpPr>
        <p:spPr bwMode="auto">
          <a:xfrm>
            <a:off x="0" y="6143625"/>
            <a:ext cx="9144000" cy="642938"/>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13316" name="Picture 4" descr="ScannedImage-6"/>
          <p:cNvPicPr>
            <a:picLocks noChangeAspect="1" noChangeArrowheads="1"/>
          </p:cNvPicPr>
          <p:nvPr/>
        </p:nvPicPr>
        <p:blipFill>
          <a:blip r:embed="rId3" cstate="print">
            <a:extLst>
              <a:ext uri="28A0092B-C50C-407e-A947-70E740481C1C">
                <a14:useLocalDpi xmlns:a14="http://schemas.microsoft.com/office/drawing/2007/7/7/main" xmlns="" val="0"/>
              </a:ext>
            </a:extLst>
          </a:blip>
          <a:srcRect/>
          <a:stretch>
            <a:fillRect/>
          </a:stretch>
        </p:blipFill>
        <p:spPr bwMode="auto">
          <a:xfrm>
            <a:off x="2357422" y="476250"/>
            <a:ext cx="4333875" cy="5534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40" name="Picture 4" descr="27"/>
          <p:cNvPicPr>
            <a:picLocks noGrp="1" noChangeAspect="1" noChangeArrowheads="1"/>
          </p:cNvPicPr>
          <p:nvPr>
            <p:ph/>
          </p:nvPr>
        </p:nvPicPr>
        <p:blipFill>
          <a:blip r:embed="rId2" cstate="print"/>
          <a:srcRect/>
          <a:stretch>
            <a:fillRect/>
          </a:stretch>
        </p:blipFill>
        <p:spPr>
          <a:xfrm>
            <a:off x="323528" y="185025"/>
            <a:ext cx="8280920" cy="6672975"/>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8349" name="Group 13"/>
          <p:cNvGraphicFramePr>
            <a:graphicFrameLocks noGrp="1"/>
          </p:cNvGraphicFramePr>
          <p:nvPr/>
        </p:nvGraphicFramePr>
        <p:xfrm>
          <a:off x="457200" y="4953000"/>
          <a:ext cx="8153400" cy="1627188"/>
        </p:xfrm>
        <a:graphic>
          <a:graphicData uri="http://schemas.openxmlformats.org/drawingml/2006/table">
            <a:tbl>
              <a:tblPr/>
              <a:tblGrid>
                <a:gridCol w="8153400"/>
              </a:tblGrid>
              <a:tr h="1627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This is chronic osteomyelitis. Note the fibrosis of the marrow space accompanied by chronic inflammatory cells. There can be bone destruction with remodelling. Osteomyelitis is very difficult to treat.</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398344" name="Picture 8" descr="BONE016"/>
          <p:cNvPicPr>
            <a:picLocks noChangeAspect="1" noChangeArrowheads="1"/>
          </p:cNvPicPr>
          <p:nvPr/>
        </p:nvPicPr>
        <p:blipFill>
          <a:blip r:embed="rId2" cstate="print"/>
          <a:srcRect/>
          <a:stretch>
            <a:fillRect/>
          </a:stretch>
        </p:blipFill>
        <p:spPr bwMode="auto">
          <a:xfrm>
            <a:off x="533400" y="381000"/>
            <a:ext cx="7620000" cy="4419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err="1" smtClean="0"/>
              <a:t>Osteomyelitis</a:t>
            </a:r>
            <a:endParaRPr lang="en-US" sz="3600"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2</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lnSpcReduction="10000"/>
          </a:bodyPr>
          <a:lstStyle/>
          <a:p>
            <a:r>
              <a:rPr lang="en-US" dirty="0" smtClean="0"/>
              <a:t>A 35 years old debilitated man presented to the orthopedic clinic with back pain, low grade fever, marked elevation of sedimentation rate and recent </a:t>
            </a:r>
            <a:r>
              <a:rPr lang="en-US" dirty="0" err="1" smtClean="0"/>
              <a:t>kyphosis</a:t>
            </a:r>
            <a:r>
              <a:rPr lang="en-US" dirty="0" smtClean="0"/>
              <a:t> and scoliosis .  </a:t>
            </a:r>
          </a:p>
          <a:p>
            <a:r>
              <a:rPr lang="en-US" dirty="0" smtClean="0"/>
              <a:t>The patient has a history of coughing up blood, fever, chills, night sweats, weight loss, pallor, and often a tendency to fatigue very easily.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txBox="1">
            <a:spLocks/>
          </p:cNvSpPr>
          <p:nvPr/>
        </p:nvSpPr>
        <p:spPr bwMode="auto">
          <a:xfrm>
            <a:off x="0" y="6215063"/>
            <a:ext cx="9144000" cy="642937"/>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14340" name="Picture 4" descr="ScannedImage-7"/>
          <p:cNvPicPr>
            <a:picLocks noChangeAspect="1" noChangeArrowheads="1"/>
          </p:cNvPicPr>
          <p:nvPr/>
        </p:nvPicPr>
        <p:blipFill>
          <a:blip r:embed="rId3" cstate="print">
            <a:extLst>
              <a:ext uri="28A0092B-C50C-407e-A947-70E740481C1C">
                <a14:useLocalDpi xmlns:a14="http://schemas.microsoft.com/office/drawing/2007/7/7/main" xmlns="" val="0"/>
              </a:ext>
            </a:extLst>
          </a:blip>
          <a:srcRect/>
          <a:stretch>
            <a:fillRect/>
          </a:stretch>
        </p:blipFill>
        <p:spPr bwMode="auto">
          <a:xfrm>
            <a:off x="2928926" y="214290"/>
            <a:ext cx="3330575" cy="5903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tb3 potts"/>
          <p:cNvPicPr>
            <a:picLocks noChangeAspect="1" noChangeArrowheads="1"/>
          </p:cNvPicPr>
          <p:nvPr/>
        </p:nvPicPr>
        <p:blipFill>
          <a:blip r:embed="rId2" cstate="print"/>
          <a:srcRect/>
          <a:stretch>
            <a:fillRect/>
          </a:stretch>
        </p:blipFill>
        <p:spPr bwMode="auto">
          <a:xfrm>
            <a:off x="1066800" y="1066800"/>
            <a:ext cx="7162800" cy="5608638"/>
          </a:xfrm>
          <a:prstGeom prst="rect">
            <a:avLst/>
          </a:prstGeom>
          <a:noFill/>
          <a:ln w="9525">
            <a:noFill/>
            <a:miter lim="800000"/>
            <a:headEnd/>
            <a:tailEnd/>
          </a:ln>
        </p:spPr>
      </p:pic>
      <p:sp>
        <p:nvSpPr>
          <p:cNvPr id="165891" name="AutoShape 3"/>
          <p:cNvSpPr>
            <a:spLocks noChangeArrowheads="1"/>
          </p:cNvSpPr>
          <p:nvPr/>
        </p:nvSpPr>
        <p:spPr bwMode="auto">
          <a:xfrm rot="-3858880">
            <a:off x="952500" y="3924300"/>
            <a:ext cx="685800" cy="457200"/>
          </a:xfrm>
          <a:prstGeom prst="rightArrow">
            <a:avLst>
              <a:gd name="adj1" fmla="val 50000"/>
              <a:gd name="adj2" fmla="val 37500"/>
            </a:avLst>
          </a:prstGeom>
          <a:solidFill>
            <a:srgbClr val="9966FF"/>
          </a:solidFill>
          <a:ln w="9525">
            <a:solidFill>
              <a:schemeClr val="tx1"/>
            </a:solidFill>
            <a:miter lim="800000"/>
            <a:headEnd/>
            <a:tailEnd/>
          </a:ln>
        </p:spPr>
        <p:txBody>
          <a:bodyPr wrap="none" anchor="ctr"/>
          <a:lstStyle/>
          <a:p>
            <a:endParaRPr lang="ar-SA"/>
          </a:p>
        </p:txBody>
      </p:sp>
      <p:sp>
        <p:nvSpPr>
          <p:cNvPr id="165892" name="AutoShape 4"/>
          <p:cNvSpPr>
            <a:spLocks noChangeArrowheads="1"/>
          </p:cNvSpPr>
          <p:nvPr/>
        </p:nvSpPr>
        <p:spPr bwMode="auto">
          <a:xfrm rot="-3099716">
            <a:off x="5143500" y="2933700"/>
            <a:ext cx="914400" cy="533400"/>
          </a:xfrm>
          <a:prstGeom prst="leftArrow">
            <a:avLst>
              <a:gd name="adj1" fmla="val 50000"/>
              <a:gd name="adj2" fmla="val 42857"/>
            </a:avLst>
          </a:prstGeom>
          <a:solidFill>
            <a:srgbClr val="9966FF"/>
          </a:solidFill>
          <a:ln w="9525">
            <a:solidFill>
              <a:schemeClr val="tx1"/>
            </a:solidFill>
            <a:miter lim="800000"/>
            <a:headEnd/>
            <a:tailEnd/>
          </a:ln>
        </p:spPr>
        <p:txBody>
          <a:bodyPr wrap="none" anchor="ctr"/>
          <a:lstStyle/>
          <a:p>
            <a:endParaRPr lang="ar-SA"/>
          </a:p>
        </p:txBody>
      </p:sp>
      <p:sp>
        <p:nvSpPr>
          <p:cNvPr id="46085" name="Rectangle 5"/>
          <p:cNvSpPr>
            <a:spLocks noGrp="1" noChangeArrowheads="1"/>
          </p:cNvSpPr>
          <p:nvPr>
            <p:ph type="title"/>
          </p:nvPr>
        </p:nvSpPr>
        <p:spPr>
          <a:xfrm>
            <a:off x="381000" y="304800"/>
            <a:ext cx="8534400" cy="685800"/>
          </a:xfrm>
        </p:spPr>
        <p:txBody>
          <a:bodyPr>
            <a:normAutofit fontScale="90000"/>
          </a:bodyPr>
          <a:lstStyle/>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5891"/>
                                        </p:tgtEl>
                                        <p:attrNameLst>
                                          <p:attrName>style.visibility</p:attrName>
                                        </p:attrNameLst>
                                      </p:cBhvr>
                                      <p:to>
                                        <p:strVal val="visible"/>
                                      </p:to>
                                    </p:set>
                                    <p:anim calcmode="lin" valueType="num">
                                      <p:cBhvr additive="base">
                                        <p:cTn id="7" dur="500" fill="hold"/>
                                        <p:tgtEl>
                                          <p:spTgt spid="165891"/>
                                        </p:tgtEl>
                                        <p:attrNameLst>
                                          <p:attrName>ppt_x</p:attrName>
                                        </p:attrNameLst>
                                      </p:cBhvr>
                                      <p:tavLst>
                                        <p:tav tm="0">
                                          <p:val>
                                            <p:strVal val="0-#ppt_w/2"/>
                                          </p:val>
                                        </p:tav>
                                        <p:tav tm="100000">
                                          <p:val>
                                            <p:strVal val="#ppt_x"/>
                                          </p:val>
                                        </p:tav>
                                      </p:tavLst>
                                    </p:anim>
                                    <p:anim calcmode="lin" valueType="num">
                                      <p:cBhvr additive="base">
                                        <p:cTn id="8" dur="500" fill="hold"/>
                                        <p:tgtEl>
                                          <p:spTgt spid="1658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5892"/>
                                        </p:tgtEl>
                                        <p:attrNameLst>
                                          <p:attrName>style.visibility</p:attrName>
                                        </p:attrNameLst>
                                      </p:cBhvr>
                                      <p:to>
                                        <p:strVal val="visible"/>
                                      </p:to>
                                    </p:set>
                                    <p:anim calcmode="lin" valueType="num">
                                      <p:cBhvr additive="base">
                                        <p:cTn id="13" dur="500" fill="hold"/>
                                        <p:tgtEl>
                                          <p:spTgt spid="165892"/>
                                        </p:tgtEl>
                                        <p:attrNameLst>
                                          <p:attrName>ppt_x</p:attrName>
                                        </p:attrNameLst>
                                      </p:cBhvr>
                                      <p:tavLst>
                                        <p:tav tm="0">
                                          <p:val>
                                            <p:strVal val="0-#ppt_w/2"/>
                                          </p:val>
                                        </p:tav>
                                        <p:tav tm="100000">
                                          <p:val>
                                            <p:strVal val="#ppt_x"/>
                                          </p:val>
                                        </p:tav>
                                      </p:tavLst>
                                    </p:anim>
                                    <p:anim calcmode="lin" valueType="num">
                                      <p:cBhvr additive="base">
                                        <p:cTn id="14" dur="500" fill="hold"/>
                                        <p:tgtEl>
                                          <p:spTgt spid="1658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animBg="1"/>
      <p:bldP spid="1658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Normal anatomy and histology</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TB-students2.jpg"/>
          <p:cNvPicPr>
            <a:picLocks noChangeAspect="1" noChangeArrowheads="1"/>
          </p:cNvPicPr>
          <p:nvPr/>
        </p:nvPicPr>
        <p:blipFill>
          <a:blip r:embed="rId3" cstate="print"/>
          <a:srcRect/>
          <a:stretch>
            <a:fillRect/>
          </a:stretch>
        </p:blipFill>
        <p:spPr bwMode="auto">
          <a:xfrm>
            <a:off x="467544" y="332656"/>
            <a:ext cx="8279904" cy="5733256"/>
          </a:xfrm>
          <a:prstGeom prst="rect">
            <a:avLst/>
          </a:prstGeom>
          <a:noFill/>
        </p:spPr>
      </p:pic>
      <p:sp>
        <p:nvSpPr>
          <p:cNvPr id="3" name="Rectangle 2"/>
          <p:cNvSpPr/>
          <p:nvPr/>
        </p:nvSpPr>
        <p:spPr>
          <a:xfrm>
            <a:off x="0" y="6093296"/>
            <a:ext cx="9144000" cy="707886"/>
          </a:xfrm>
          <a:prstGeom prst="rect">
            <a:avLst/>
          </a:prstGeom>
        </p:spPr>
        <p:txBody>
          <a:bodyPr wrap="square">
            <a:spAutoFit/>
          </a:bodyPr>
          <a:lstStyle/>
          <a:p>
            <a:r>
              <a:rPr lang="en-US" sz="2000" dirty="0" smtClean="0"/>
              <a:t>Section of bone shows </a:t>
            </a:r>
            <a:r>
              <a:rPr lang="en-US" sz="2000" dirty="0" err="1" smtClean="0"/>
              <a:t>granuloma</a:t>
            </a:r>
            <a:r>
              <a:rPr lang="en-US" sz="2000" dirty="0" smtClean="0"/>
              <a:t> formation with </a:t>
            </a:r>
            <a:r>
              <a:rPr lang="en-US" sz="2000" dirty="0" err="1" smtClean="0"/>
              <a:t>epithelioid</a:t>
            </a:r>
            <a:r>
              <a:rPr lang="en-US" sz="2000" dirty="0" smtClean="0"/>
              <a:t> like cells , </a:t>
            </a:r>
            <a:r>
              <a:rPr lang="en-US" sz="2000" dirty="0" err="1" smtClean="0"/>
              <a:t>langhans</a:t>
            </a:r>
            <a:r>
              <a:rPr lang="en-US" sz="2000" dirty="0" smtClean="0"/>
              <a:t>-type giant cells and rim of lymphocytes </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11560" y="2132856"/>
            <a:ext cx="7772400" cy="1470025"/>
          </a:xfrm>
        </p:spPr>
        <p:txBody>
          <a:bodyPr>
            <a:normAutofit/>
          </a:bodyPr>
          <a:lstStyle/>
          <a:p>
            <a:r>
              <a:rPr lang="en-US" sz="3600" dirty="0" smtClean="0"/>
              <a:t>2- Spinal TB - Potts Disease (</a:t>
            </a:r>
            <a:r>
              <a:rPr lang="en-US" sz="3600" dirty="0" err="1" smtClean="0"/>
              <a:t>Tuberculous</a:t>
            </a:r>
            <a:r>
              <a:rPr lang="en-US" sz="3600" dirty="0" smtClean="0"/>
              <a:t> </a:t>
            </a:r>
            <a:r>
              <a:rPr lang="en-US" sz="3600" dirty="0" err="1" smtClean="0"/>
              <a:t>osteomyelitis</a:t>
            </a:r>
            <a:r>
              <a:rPr lang="en-US" sz="3600" dirty="0" smtClean="0"/>
              <a:t>)</a:t>
            </a: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3</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A 40 years old woman complains of low grade fever , malaise and stiffness in her joints each morning .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ubtitle 2"/>
          <p:cNvSpPr txBox="1">
            <a:spLocks/>
          </p:cNvSpPr>
          <p:nvPr/>
        </p:nvSpPr>
        <p:spPr bwMode="auto">
          <a:xfrm>
            <a:off x="0" y="6143625"/>
            <a:ext cx="9144000" cy="714375"/>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07/7/7/main" xmlns="" val="0"/>
              </a:ext>
            </a:extLst>
          </a:blip>
          <a:stretch>
            <a:fillRect/>
          </a:stretch>
        </p:blipFill>
        <p:spPr>
          <a:xfrm>
            <a:off x="251520" y="620688"/>
            <a:ext cx="4415236" cy="5918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p:cNvSpPr>
            <a:spLocks noGrp="1"/>
          </p:cNvSpPr>
          <p:nvPr>
            <p:ph sz="half" idx="4294967295"/>
          </p:nvPr>
        </p:nvSpPr>
        <p:spPr>
          <a:xfrm>
            <a:off x="5105400" y="1600200"/>
            <a:ext cx="4038600" cy="4525963"/>
          </a:xfrm>
        </p:spPr>
        <p:txBody>
          <a:bodyPr>
            <a:normAutofit fontScale="92500" lnSpcReduction="20000"/>
          </a:bodyPr>
          <a:lstStyle/>
          <a:p>
            <a:r>
              <a:rPr lang="en-US" b="1" dirty="0" smtClean="0">
                <a:solidFill>
                  <a:schemeClr val="tx2"/>
                </a:solidFill>
              </a:rPr>
              <a:t>Rheumatoid arthritis affecting the head of femur. The </a:t>
            </a:r>
            <a:r>
              <a:rPr lang="en-US" b="1" dirty="0" err="1" smtClean="0">
                <a:solidFill>
                  <a:schemeClr val="tx2"/>
                </a:solidFill>
              </a:rPr>
              <a:t>synovium</a:t>
            </a:r>
            <a:r>
              <a:rPr lang="en-US" b="1" dirty="0" smtClean="0">
                <a:solidFill>
                  <a:schemeClr val="tx2"/>
                </a:solidFill>
              </a:rPr>
              <a:t> becomes edematous, thickened and </a:t>
            </a:r>
            <a:r>
              <a:rPr lang="en-US" b="1" dirty="0" err="1" smtClean="0">
                <a:solidFill>
                  <a:schemeClr val="tx2"/>
                </a:solidFill>
              </a:rPr>
              <a:t>hyperplastic</a:t>
            </a:r>
            <a:r>
              <a:rPr lang="en-US" b="1" dirty="0" smtClean="0">
                <a:solidFill>
                  <a:schemeClr val="tx2"/>
                </a:solidFill>
              </a:rPr>
              <a:t> and transforming its smooth contour to one covered by delicate and bulbous fronds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ubtitle 2"/>
          <p:cNvSpPr txBox="1">
            <a:spLocks/>
          </p:cNvSpPr>
          <p:nvPr/>
        </p:nvSpPr>
        <p:spPr bwMode="auto">
          <a:xfrm>
            <a:off x="0" y="6357938"/>
            <a:ext cx="9144000" cy="500062"/>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07/7/7/main" xmlns="" val="0"/>
              </a:ext>
            </a:extLst>
          </a:blip>
          <a:stretch>
            <a:fillRect/>
          </a:stretch>
        </p:blipFill>
        <p:spPr>
          <a:xfrm>
            <a:off x="323528" y="332656"/>
            <a:ext cx="8572528" cy="55762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899592" y="6165304"/>
            <a:ext cx="7344816" cy="400110"/>
          </a:xfrm>
          <a:prstGeom prst="rect">
            <a:avLst/>
          </a:prstGeom>
        </p:spPr>
        <p:txBody>
          <a:bodyPr wrap="square">
            <a:spAutoFit/>
          </a:bodyPr>
          <a:lstStyle/>
          <a:p>
            <a:pPr>
              <a:spcBef>
                <a:spcPct val="0"/>
              </a:spcBef>
            </a:pPr>
            <a:r>
              <a:rPr lang="en-US" sz="2000" dirty="0" smtClean="0"/>
              <a:t>Section shows marked synovial hypertrophy with formation of </a:t>
            </a:r>
            <a:r>
              <a:rPr lang="en-US" sz="2000" dirty="0" err="1" smtClean="0"/>
              <a:t>villi</a:t>
            </a:r>
            <a:endParaRPr lang="en-US" sz="2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ubtitle 2"/>
          <p:cNvSpPr txBox="1">
            <a:spLocks/>
          </p:cNvSpPr>
          <p:nvPr/>
        </p:nvSpPr>
        <p:spPr bwMode="auto">
          <a:xfrm>
            <a:off x="0" y="6357938"/>
            <a:ext cx="9144000" cy="500062"/>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07/7/7/main" xmlns="" val="0"/>
              </a:ext>
            </a:extLst>
          </a:blip>
          <a:stretch>
            <a:fillRect/>
          </a:stretch>
        </p:blipFill>
        <p:spPr>
          <a:xfrm>
            <a:off x="683568" y="1"/>
            <a:ext cx="7899002" cy="5733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683568" y="5805264"/>
            <a:ext cx="7398568" cy="830997"/>
          </a:xfrm>
          <a:prstGeom prst="rect">
            <a:avLst/>
          </a:prstGeom>
        </p:spPr>
        <p:txBody>
          <a:bodyPr wrap="square">
            <a:spAutoFit/>
          </a:bodyPr>
          <a:lstStyle/>
          <a:p>
            <a:pPr>
              <a:spcBef>
                <a:spcPct val="0"/>
              </a:spcBef>
            </a:pPr>
            <a:r>
              <a:rPr lang="en-US" sz="2400" dirty="0" smtClean="0"/>
              <a:t>Section of synovial tissue containing a dense lymphoid aggregates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3- Rheumatoid arthritis</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4</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An obese 56 years old woman presented with bilateral localized pain to her knees, hands and difficulty in walking .                                                 </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5658940" y="2996952"/>
            <a:ext cx="3135090" cy="3600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ubtitle 2"/>
          <p:cNvSpPr txBox="1">
            <a:spLocks/>
          </p:cNvSpPr>
          <p:nvPr/>
        </p:nvSpPr>
        <p:spPr bwMode="auto">
          <a:xfrm>
            <a:off x="785813" y="5072063"/>
            <a:ext cx="3000375" cy="1000125"/>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3200" b="1" dirty="0">
              <a:solidFill>
                <a:schemeClr val="tx2"/>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07/7/7/main" xmlns="" val="0"/>
              </a:ext>
            </a:extLst>
          </a:blip>
          <a:stretch>
            <a:fillRect/>
          </a:stretch>
        </p:blipFill>
        <p:spPr>
          <a:xfrm>
            <a:off x="539552" y="476672"/>
            <a:ext cx="3737909" cy="4143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cstate="print">
            <a:extLst>
              <a:ext uri="28A0092B-C50C-407e-A947-70E740481C1C">
                <a14:useLocalDpi xmlns:a14="http://schemas.microsoft.com/office/drawing/2007/7/7/main" xmlns="" val="0"/>
              </a:ext>
            </a:extLst>
          </a:blip>
          <a:stretch>
            <a:fillRect/>
          </a:stretch>
        </p:blipFill>
        <p:spPr>
          <a:xfrm>
            <a:off x="4499992" y="404664"/>
            <a:ext cx="4203129" cy="41434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0" y="4941168"/>
            <a:ext cx="8892480" cy="1200329"/>
          </a:xfrm>
          <a:prstGeom prst="rect">
            <a:avLst/>
          </a:prstGeom>
        </p:spPr>
        <p:txBody>
          <a:bodyPr wrap="square">
            <a:spAutoFit/>
          </a:bodyPr>
          <a:lstStyle/>
          <a:p>
            <a:pPr>
              <a:spcBef>
                <a:spcPct val="0"/>
              </a:spcBef>
            </a:pPr>
            <a:r>
              <a:rPr lang="en-US" sz="2400" dirty="0" smtClean="0"/>
              <a:t>Progressive erosion of </a:t>
            </a:r>
            <a:r>
              <a:rPr lang="en-US" sz="2400" dirty="0" err="1" smtClean="0"/>
              <a:t>articular</a:t>
            </a:r>
            <a:r>
              <a:rPr lang="en-US" sz="2400" dirty="0" smtClean="0"/>
              <a:t> cartilage, </a:t>
            </a:r>
            <a:r>
              <a:rPr lang="en-US" sz="2400" dirty="0" err="1" smtClean="0"/>
              <a:t>eburnated</a:t>
            </a:r>
            <a:r>
              <a:rPr lang="en-US" sz="2400" dirty="0" smtClean="0"/>
              <a:t> </a:t>
            </a:r>
            <a:r>
              <a:rPr lang="en-US" sz="2400" dirty="0" err="1" smtClean="0"/>
              <a:t>articular</a:t>
            </a:r>
            <a:r>
              <a:rPr lang="en-US" sz="2400" dirty="0" smtClean="0"/>
              <a:t> surface , </a:t>
            </a:r>
            <a:r>
              <a:rPr lang="en-US" sz="2400" dirty="0" err="1" smtClean="0"/>
              <a:t>subchondral</a:t>
            </a:r>
            <a:r>
              <a:rPr lang="en-US" sz="2400" dirty="0" smtClean="0"/>
              <a:t> cyst and residual </a:t>
            </a:r>
            <a:r>
              <a:rPr lang="en-US" sz="2400" dirty="0" err="1" smtClean="0"/>
              <a:t>articular</a:t>
            </a:r>
            <a:r>
              <a:rPr lang="en-US" sz="2400" dirty="0" smtClean="0"/>
              <a:t> cartilage</a:t>
            </a:r>
          </a:p>
          <a:p>
            <a:pPr>
              <a:spcBef>
                <a:spcPct val="0"/>
              </a:spcBef>
              <a:defRPr/>
            </a:pPr>
            <a:r>
              <a:rPr lang="en-US" sz="2400" b="1" dirty="0" smtClean="0">
                <a:solidFill>
                  <a:schemeClr val="tx2"/>
                </a:solidFill>
              </a:rPr>
              <a:t>(Osteoarthritis)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ubtitle 2"/>
          <p:cNvSpPr txBox="1">
            <a:spLocks/>
          </p:cNvSpPr>
          <p:nvPr/>
        </p:nvSpPr>
        <p:spPr bwMode="auto">
          <a:xfrm>
            <a:off x="0" y="6215063"/>
            <a:ext cx="9144000" cy="642937"/>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07/7/7/main" xmlns="" val="0"/>
              </a:ext>
            </a:extLst>
          </a:blip>
          <a:stretch>
            <a:fillRect/>
          </a:stretch>
        </p:blipFill>
        <p:spPr>
          <a:xfrm>
            <a:off x="395536" y="0"/>
            <a:ext cx="8429684" cy="5087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323528" y="5085183"/>
            <a:ext cx="8820472" cy="1569660"/>
          </a:xfrm>
          <a:prstGeom prst="rect">
            <a:avLst/>
          </a:prstGeom>
        </p:spPr>
        <p:txBody>
          <a:bodyPr wrap="square">
            <a:spAutoFit/>
          </a:bodyPr>
          <a:lstStyle/>
          <a:p>
            <a:pPr>
              <a:spcBef>
                <a:spcPct val="0"/>
              </a:spcBef>
            </a:pPr>
            <a:r>
              <a:rPr lang="en-US" sz="2400" dirty="0" smtClean="0"/>
              <a:t>Mushroom-shaped </a:t>
            </a:r>
            <a:r>
              <a:rPr lang="en-US" sz="2400" dirty="0" err="1" smtClean="0"/>
              <a:t>osteophytes</a:t>
            </a:r>
            <a:r>
              <a:rPr lang="en-US" sz="2400" dirty="0" smtClean="0"/>
              <a:t> (bony outgrowths ) develop at the margins of the </a:t>
            </a:r>
            <a:r>
              <a:rPr lang="en-US" sz="2400" dirty="0" err="1" smtClean="0"/>
              <a:t>articular</a:t>
            </a:r>
            <a:r>
              <a:rPr lang="en-US" sz="2400" dirty="0" smtClean="0"/>
              <a:t> surface and are capped by </a:t>
            </a:r>
            <a:r>
              <a:rPr lang="en-US" sz="2400" dirty="0" err="1" smtClean="0"/>
              <a:t>fibrocartilage</a:t>
            </a:r>
            <a:r>
              <a:rPr lang="en-US" sz="2400" dirty="0" smtClean="0"/>
              <a:t> and hyaline cartilage that gradually ossify . Note the absence of inflammation . </a:t>
            </a:r>
            <a:r>
              <a:rPr lang="en-US" sz="2400" smtClean="0"/>
              <a:t>(Osteoarthritis)</a:t>
            </a:r>
            <a:endParaRPr lang="en-US" sz="24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4- Osteoarthritis</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5</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A 16 years old male was found to have a small swelling protruding from upper part of his leg with local pain .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664" name="Picture 8" descr="BONE050"/>
          <p:cNvPicPr>
            <a:picLocks noChangeAspect="1" noChangeArrowheads="1"/>
          </p:cNvPicPr>
          <p:nvPr/>
        </p:nvPicPr>
        <p:blipFill>
          <a:blip r:embed="rId3" cstate="print"/>
          <a:srcRect/>
          <a:stretch>
            <a:fillRect/>
          </a:stretch>
        </p:blipFill>
        <p:spPr bwMode="auto">
          <a:xfrm>
            <a:off x="467544" y="0"/>
            <a:ext cx="8229600" cy="4648200"/>
          </a:xfrm>
          <a:prstGeom prst="rect">
            <a:avLst/>
          </a:prstGeom>
          <a:noFill/>
        </p:spPr>
      </p:pic>
      <p:sp>
        <p:nvSpPr>
          <p:cNvPr id="3" name="Rectangle 2"/>
          <p:cNvSpPr/>
          <p:nvPr/>
        </p:nvSpPr>
        <p:spPr>
          <a:xfrm>
            <a:off x="0" y="4653136"/>
            <a:ext cx="9144000" cy="1938992"/>
          </a:xfrm>
          <a:prstGeom prst="rect">
            <a:avLst/>
          </a:prstGeom>
        </p:spPr>
        <p:txBody>
          <a:bodyPr wrap="square">
            <a:spAutoFit/>
          </a:bodyPr>
          <a:lstStyle/>
          <a:p>
            <a:pPr lvl="0">
              <a:defRPr/>
            </a:pPr>
            <a:r>
              <a:rPr lang="en-US" sz="2400" b="1" dirty="0" smtClean="0">
                <a:latin typeface="Times New Roman" pitchFamily="18" charset="0"/>
                <a:cs typeface="Times New Roman" pitchFamily="18" charset="0"/>
              </a:rPr>
              <a:t>This is an </a:t>
            </a:r>
            <a:r>
              <a:rPr lang="en-US" sz="2400" b="1" dirty="0" err="1" smtClean="0">
                <a:latin typeface="Times New Roman" pitchFamily="18" charset="0"/>
                <a:cs typeface="Times New Roman" pitchFamily="18" charset="0"/>
              </a:rPr>
              <a:t>osteochondroma</a:t>
            </a:r>
            <a:r>
              <a:rPr lang="en-US" sz="2400" b="1" dirty="0" smtClean="0">
                <a:latin typeface="Times New Roman" pitchFamily="18" charset="0"/>
                <a:cs typeface="Times New Roman" pitchFamily="18" charset="0"/>
              </a:rPr>
              <a:t> of bone. This benign lesion appears as a bony projection (</a:t>
            </a:r>
            <a:r>
              <a:rPr lang="en-US" sz="2400" b="1" dirty="0" err="1" smtClean="0">
                <a:latin typeface="Times New Roman" pitchFamily="18" charset="0"/>
                <a:cs typeface="Times New Roman" pitchFamily="18" charset="0"/>
              </a:rPr>
              <a:t>exostosis</a:t>
            </a:r>
            <a:r>
              <a:rPr lang="en-US" sz="2400" b="1" dirty="0" smtClean="0">
                <a:latin typeface="Times New Roman" pitchFamily="18" charset="0"/>
                <a:cs typeface="Times New Roman" pitchFamily="18" charset="0"/>
              </a:rPr>
              <a:t>). Most are solitary, incidental lesions that may be excised if they cause local pain. There is a rare condition of multiple </a:t>
            </a:r>
            <a:r>
              <a:rPr lang="en-US" sz="2400" b="1" dirty="0" err="1" smtClean="0">
                <a:latin typeface="Times New Roman" pitchFamily="18" charset="0"/>
                <a:cs typeface="Times New Roman" pitchFamily="18" charset="0"/>
              </a:rPr>
              <a:t>osteochondromatosis</a:t>
            </a:r>
            <a:r>
              <a:rPr lang="en-US" sz="2400" b="1" dirty="0" smtClean="0">
                <a:latin typeface="Times New Roman" pitchFamily="18" charset="0"/>
                <a:cs typeface="Times New Roman" pitchFamily="18" charset="0"/>
              </a:rPr>
              <a:t> marked by bone deformity and by a greater propensity for development of </a:t>
            </a:r>
            <a:r>
              <a:rPr lang="en-US" sz="2400" b="1" dirty="0" err="1" smtClean="0">
                <a:latin typeface="Times New Roman" pitchFamily="18" charset="0"/>
                <a:cs typeface="Times New Roman" pitchFamily="18" charset="0"/>
              </a:rPr>
              <a:t>chondrosarcoma</a:t>
            </a:r>
            <a:r>
              <a:rPr lang="en-US" sz="2400" b="1" dirty="0" smtClean="0">
                <a:latin typeface="Times New Roman" pitchFamily="18" charset="0"/>
                <a:cs typeface="Times New Roman" pitchFamily="18" charset="0"/>
              </a:rPr>
              <a:t>.</a:t>
            </a:r>
            <a:endParaRPr lang="en-US" sz="2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5691" name="Group 11"/>
          <p:cNvGraphicFramePr>
            <a:graphicFrameLocks noGrp="1"/>
          </p:cNvGraphicFramePr>
          <p:nvPr/>
        </p:nvGraphicFramePr>
        <p:xfrm>
          <a:off x="685800" y="5029200"/>
          <a:ext cx="7696200" cy="730250"/>
        </p:xfrm>
        <a:graphic>
          <a:graphicData uri="http://schemas.openxmlformats.org/drawingml/2006/table">
            <a:tbl>
              <a:tblPr/>
              <a:tblGrid>
                <a:gridCol w="7696200"/>
              </a:tblGrid>
              <a:tr h="730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 bluish-white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cartilagenous</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cap overlies the bony cortex. </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455688" name="Picture 8" descr="BONE005"/>
          <p:cNvPicPr>
            <a:picLocks noChangeAspect="1" noChangeArrowheads="1"/>
          </p:cNvPicPr>
          <p:nvPr/>
        </p:nvPicPr>
        <p:blipFill>
          <a:blip r:embed="rId3" cstate="print"/>
          <a:srcRect/>
          <a:stretch>
            <a:fillRect/>
          </a:stretch>
        </p:blipFill>
        <p:spPr bwMode="auto">
          <a:xfrm>
            <a:off x="533400" y="381000"/>
            <a:ext cx="8229600" cy="4648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2"/>
          <p:cNvSpPr txBox="1">
            <a:spLocks/>
          </p:cNvSpPr>
          <p:nvPr/>
        </p:nvSpPr>
        <p:spPr bwMode="auto">
          <a:xfrm>
            <a:off x="0" y="6286500"/>
            <a:ext cx="9144000" cy="571500"/>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r>
              <a:rPr lang="en-US" sz="2800" b="1">
                <a:solidFill>
                  <a:schemeClr val="tx2"/>
                </a:solidFill>
              </a:rPr>
              <a:t>The overall structure of a long bone</a:t>
            </a:r>
          </a:p>
        </p:txBody>
      </p:sp>
      <p:pic>
        <p:nvPicPr>
          <p:cNvPr id="11267" name="Picture 4" descr="ScannedImage"/>
          <p:cNvPicPr>
            <a:picLocks noChangeAspect="1" noChangeArrowheads="1"/>
          </p:cNvPicPr>
          <p:nvPr/>
        </p:nvPicPr>
        <p:blipFill>
          <a:blip r:embed="rId3" cstate="print"/>
          <a:srcRect/>
          <a:stretch>
            <a:fillRect/>
          </a:stretch>
        </p:blipFill>
        <p:spPr bwMode="auto">
          <a:xfrm>
            <a:off x="2486025" y="260350"/>
            <a:ext cx="4300538" cy="5991225"/>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itle 2"/>
          <p:cNvSpPr txBox="1">
            <a:spLocks/>
          </p:cNvSpPr>
          <p:nvPr/>
        </p:nvSpPr>
        <p:spPr bwMode="auto">
          <a:xfrm>
            <a:off x="0" y="6357938"/>
            <a:ext cx="9144000" cy="500062"/>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1508" name="Picture 4" descr="ScannedImage-14"/>
          <p:cNvPicPr>
            <a:picLocks noChangeAspect="1" noChangeArrowheads="1"/>
          </p:cNvPicPr>
          <p:nvPr/>
        </p:nvPicPr>
        <p:blipFill>
          <a:blip r:embed="rId3" cstate="print">
            <a:extLst>
              <a:ext uri="28A0092B-C50C-407e-A947-70E740481C1C">
                <a14:useLocalDpi xmlns:a14="http://schemas.microsoft.com/office/drawing/2007/7/7/main" xmlns="" val="0"/>
              </a:ext>
            </a:extLst>
          </a:blip>
          <a:srcRect/>
          <a:stretch>
            <a:fillRect/>
          </a:stretch>
        </p:blipFill>
        <p:spPr bwMode="auto">
          <a:xfrm>
            <a:off x="395536" y="332656"/>
            <a:ext cx="4438650" cy="612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
        <p:nvSpPr>
          <p:cNvPr id="6" name="Content Placeholder 5"/>
          <p:cNvSpPr>
            <a:spLocks noGrp="1"/>
          </p:cNvSpPr>
          <p:nvPr>
            <p:ph sz="half" idx="4294967295"/>
          </p:nvPr>
        </p:nvSpPr>
        <p:spPr>
          <a:xfrm>
            <a:off x="5105400" y="1600200"/>
            <a:ext cx="4038600" cy="4525963"/>
          </a:xfrm>
        </p:spPr>
        <p:txBody>
          <a:bodyPr>
            <a:normAutofit fontScale="85000" lnSpcReduction="20000"/>
          </a:bodyPr>
          <a:lstStyle/>
          <a:p>
            <a:pPr lvl="0"/>
            <a:r>
              <a:rPr lang="en-US" b="1" dirty="0" smtClean="0">
                <a:latin typeface="Times New Roman" pitchFamily="18" charset="0"/>
                <a:cs typeface="Times New Roman" pitchFamily="18" charset="0"/>
              </a:rPr>
              <a:t>The microscopic appearance of an </a:t>
            </a:r>
            <a:r>
              <a:rPr lang="en-US" b="1" dirty="0" err="1" smtClean="0">
                <a:latin typeface="Times New Roman" pitchFamily="18" charset="0"/>
                <a:cs typeface="Times New Roman" pitchFamily="18" charset="0"/>
              </a:rPr>
              <a:t>osteochondroma</a:t>
            </a:r>
            <a:r>
              <a:rPr lang="en-US" b="1" dirty="0" smtClean="0">
                <a:latin typeface="Times New Roman" pitchFamily="18" charset="0"/>
                <a:cs typeface="Times New Roman" pitchFamily="18" charset="0"/>
              </a:rPr>
              <a:t> displays the benign </a:t>
            </a:r>
            <a:r>
              <a:rPr lang="en-US" b="1" dirty="0" err="1" smtClean="0">
                <a:latin typeface="Times New Roman" pitchFamily="18" charset="0"/>
                <a:cs typeface="Times New Roman" pitchFamily="18" charset="0"/>
              </a:rPr>
              <a:t>cartilagenous</a:t>
            </a:r>
            <a:r>
              <a:rPr lang="en-US" b="1" dirty="0" smtClean="0">
                <a:latin typeface="Times New Roman" pitchFamily="18" charset="0"/>
                <a:cs typeface="Times New Roman" pitchFamily="18" charset="0"/>
              </a:rPr>
              <a:t> cap at the left upper and the bony cortex at the right lower. This bone growth, though benign, can sometimes cause problems of pain and irritation that leads to removal surgically.</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7738" name="Group 10"/>
          <p:cNvGraphicFramePr>
            <a:graphicFrameLocks noGrp="1"/>
          </p:cNvGraphicFramePr>
          <p:nvPr/>
        </p:nvGraphicFramePr>
        <p:xfrm>
          <a:off x="533400" y="5410200"/>
          <a:ext cx="8077200" cy="1447800"/>
        </p:xfrm>
        <a:graphic>
          <a:graphicData uri="http://schemas.openxmlformats.org/drawingml/2006/table">
            <a:tbl>
              <a:tblPr/>
              <a:tblGrid>
                <a:gridCol w="8077200"/>
              </a:tblGrid>
              <a:tr h="144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457736" name="Picture 8" descr="BONE006"/>
          <p:cNvPicPr>
            <a:picLocks noChangeAspect="1" noChangeArrowheads="1"/>
          </p:cNvPicPr>
          <p:nvPr/>
        </p:nvPicPr>
        <p:blipFill>
          <a:blip r:embed="rId3" cstate="print"/>
          <a:srcRect/>
          <a:stretch>
            <a:fillRect/>
          </a:stretch>
        </p:blipFill>
        <p:spPr bwMode="auto">
          <a:xfrm>
            <a:off x="609600" y="422275"/>
            <a:ext cx="7772400" cy="474662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132856"/>
            <a:ext cx="7772400" cy="1470025"/>
          </a:xfrm>
        </p:spPr>
        <p:txBody>
          <a:bodyPr>
            <a:normAutofit fontScale="90000"/>
          </a:bodyPr>
          <a:lstStyle/>
          <a:p>
            <a:r>
              <a:rPr lang="en-US" sz="3600" b="1" dirty="0" smtClean="0"/>
              <a:t>5- </a:t>
            </a:r>
            <a:r>
              <a:rPr lang="en-US" sz="3600" b="1" dirty="0" err="1" smtClean="0"/>
              <a:t>Osteochondroma</a:t>
            </a:r>
            <a:r>
              <a:rPr lang="en-US" sz="3600" dirty="0" smtClean="0"/>
              <a:t> </a:t>
            </a:r>
            <a:r>
              <a:rPr lang="en-US" sz="3600" b="1" dirty="0" smtClean="0"/>
              <a:t>(</a:t>
            </a:r>
            <a:r>
              <a:rPr lang="en-US" sz="3600" b="1" dirty="0" err="1" smtClean="0"/>
              <a:t>osteochondroma</a:t>
            </a:r>
            <a:r>
              <a:rPr lang="en-US" sz="3600" b="1" dirty="0" smtClean="0"/>
              <a:t> </a:t>
            </a:r>
            <a:r>
              <a:rPr lang="en-US" sz="3600" b="1" dirty="0" err="1" smtClean="0"/>
              <a:t>exostosis</a:t>
            </a:r>
            <a:r>
              <a:rPr lang="en-US" sz="3600" b="1" dirty="0" smtClean="0"/>
              <a:t>)</a:t>
            </a:r>
            <a:r>
              <a:rPr lang="en-US" sz="3600" b="1" dirty="0" smtClean="0">
                <a:solidFill>
                  <a:schemeClr val="tx2"/>
                </a:solidFill>
              </a:rPr>
              <a:t/>
            </a:r>
            <a:br>
              <a:rPr lang="en-US" sz="3600" b="1" dirty="0" smtClean="0">
                <a:solidFill>
                  <a:schemeClr val="tx2"/>
                </a:solidFill>
              </a:rPr>
            </a:b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9"/>
          <p:cNvGraphicFramePr>
            <a:graphicFrameLocks noGrp="1"/>
          </p:cNvGraphicFramePr>
          <p:nvPr/>
        </p:nvGraphicFramePr>
        <p:xfrm>
          <a:off x="609600" y="4953000"/>
          <a:ext cx="8077200" cy="1579563"/>
        </p:xfrm>
        <a:graphic>
          <a:graphicData uri="http://schemas.openxmlformats.org/drawingml/2006/table">
            <a:tbl>
              <a:tblPr/>
              <a:tblGrid>
                <a:gridCol w="8077200"/>
              </a:tblGrid>
              <a:tr h="1579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6</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An 18 years old female presented to the rheumatology clinic with 2 months history of pain and swelling in her upper thigh with weight loss .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ubtitle 2"/>
          <p:cNvSpPr txBox="1">
            <a:spLocks/>
          </p:cNvSpPr>
          <p:nvPr/>
        </p:nvSpPr>
        <p:spPr bwMode="auto">
          <a:xfrm>
            <a:off x="0" y="6357938"/>
            <a:ext cx="9144000" cy="500062"/>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4580" name="Picture 4" descr="ScannedImage-17"/>
          <p:cNvPicPr>
            <a:picLocks noChangeAspect="1" noChangeArrowheads="1"/>
          </p:cNvPicPr>
          <p:nvPr/>
        </p:nvPicPr>
        <p:blipFill>
          <a:blip r:embed="rId3" cstate="print">
            <a:extLst>
              <a:ext uri="28A0092B-C50C-407e-A947-70E740481C1C">
                <a14:useLocalDpi xmlns:a14="http://schemas.microsoft.com/office/drawing/2007/7/7/main" xmlns="" val="0"/>
              </a:ext>
            </a:extLst>
          </a:blip>
          <a:srcRect/>
          <a:stretch>
            <a:fillRect/>
          </a:stretch>
        </p:blipFill>
        <p:spPr bwMode="auto">
          <a:xfrm>
            <a:off x="714348" y="260350"/>
            <a:ext cx="7753350" cy="6057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ubtitle 2"/>
          <p:cNvSpPr txBox="1">
            <a:spLocks/>
          </p:cNvSpPr>
          <p:nvPr/>
        </p:nvSpPr>
        <p:spPr bwMode="auto">
          <a:xfrm>
            <a:off x="0" y="6308725"/>
            <a:ext cx="9144000" cy="549275"/>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3200" b="1" dirty="0">
              <a:solidFill>
                <a:schemeClr val="tx2"/>
              </a:solidFill>
            </a:endParaRPr>
          </a:p>
        </p:txBody>
      </p:sp>
      <p:pic>
        <p:nvPicPr>
          <p:cNvPr id="25604" name="Picture 4" descr="ScannedImage-18"/>
          <p:cNvPicPr>
            <a:picLocks noChangeAspect="1" noChangeArrowheads="1"/>
          </p:cNvPicPr>
          <p:nvPr/>
        </p:nvPicPr>
        <p:blipFill>
          <a:blip r:embed="rId3" cstate="print">
            <a:extLst>
              <a:ext uri="28A0092B-C50C-407e-A947-70E740481C1C">
                <a14:useLocalDpi xmlns:a14="http://schemas.microsoft.com/office/drawing/2007/7/7/main" xmlns="" val="0"/>
              </a:ext>
            </a:extLst>
          </a:blip>
          <a:srcRect/>
          <a:stretch>
            <a:fillRect/>
          </a:stretch>
        </p:blipFill>
        <p:spPr bwMode="auto">
          <a:xfrm>
            <a:off x="285720" y="695342"/>
            <a:ext cx="8569325" cy="5162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ubtitle 2"/>
          <p:cNvSpPr txBox="1">
            <a:spLocks/>
          </p:cNvSpPr>
          <p:nvPr/>
        </p:nvSpPr>
        <p:spPr bwMode="auto">
          <a:xfrm>
            <a:off x="0" y="6286500"/>
            <a:ext cx="9144000" cy="571500"/>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07/7/7/main" xmlns="" val="0"/>
              </a:ext>
            </a:extLst>
          </a:blip>
          <a:stretch>
            <a:fillRect/>
          </a:stretch>
        </p:blipFill>
        <p:spPr>
          <a:xfrm>
            <a:off x="276664" y="471733"/>
            <a:ext cx="8653054" cy="56623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2" descr="27"/>
          <p:cNvPicPr>
            <a:picLocks noGrp="1" noChangeAspect="1" noChangeArrowheads="1"/>
          </p:cNvPicPr>
          <p:nvPr>
            <p:ph/>
          </p:nvPr>
        </p:nvPicPr>
        <p:blipFill>
          <a:blip r:embed="rId2" cstate="print"/>
          <a:srcRect/>
          <a:stretch>
            <a:fillRect/>
          </a:stretch>
        </p:blipFill>
        <p:spPr>
          <a:xfrm>
            <a:off x="381000" y="457200"/>
            <a:ext cx="8382000" cy="5867400"/>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a:p>
        </p:txBody>
      </p:sp>
      <p:pic>
        <p:nvPicPr>
          <p:cNvPr id="23554" name="Picture 2"/>
          <p:cNvPicPr>
            <a:picLocks noChangeAspect="1" noChangeArrowheads="1"/>
          </p:cNvPicPr>
          <p:nvPr/>
        </p:nvPicPr>
        <p:blipFill>
          <a:blip r:embed="rId2" cstate="print"/>
          <a:srcRect/>
          <a:stretch>
            <a:fillRect/>
          </a:stretch>
        </p:blipFill>
        <p:spPr bwMode="auto">
          <a:xfrm>
            <a:off x="714348" y="642918"/>
            <a:ext cx="7715303"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6-Osteosarcoma</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666" name="Picture 2" descr="27"/>
          <p:cNvPicPr>
            <a:picLocks noGrp="1" noChangeAspect="1" noChangeArrowheads="1"/>
          </p:cNvPicPr>
          <p:nvPr>
            <p:ph/>
          </p:nvPr>
        </p:nvPicPr>
        <p:blipFill>
          <a:blip r:embed="rId2" cstate="print"/>
          <a:srcRect/>
          <a:stretch>
            <a:fillRect/>
          </a:stretch>
        </p:blipFill>
        <p:spPr>
          <a:xfrm>
            <a:off x="990600" y="0"/>
            <a:ext cx="7467600" cy="6858000"/>
          </a:xfrm>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7</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7 </a:t>
            </a:r>
            <a:endParaRPr lang="en-US" dirty="0"/>
          </a:p>
        </p:txBody>
      </p:sp>
      <p:sp>
        <p:nvSpPr>
          <p:cNvPr id="5" name="Subtitle 4"/>
          <p:cNvSpPr>
            <a:spLocks noGrp="1"/>
          </p:cNvSpPr>
          <p:nvPr>
            <p:ph type="subTitle" idx="1"/>
          </p:nvPr>
        </p:nvSpPr>
        <p:spPr/>
        <p:txBody>
          <a:bodyPr/>
          <a:lstStyle/>
          <a:p>
            <a:endParaRPr lang="en-US" dirty="0"/>
          </a:p>
        </p:txBody>
      </p:sp>
      <p:pic>
        <p:nvPicPr>
          <p:cNvPr id="33794" name="Picture 2" descr="Duchenne muscular dystrophy"/>
          <p:cNvPicPr>
            <a:picLocks noChangeAspect="1" noChangeArrowheads="1"/>
          </p:cNvPicPr>
          <p:nvPr/>
        </p:nvPicPr>
        <p:blipFill>
          <a:blip r:embed="rId3" cstate="print"/>
          <a:srcRect/>
          <a:stretch>
            <a:fillRect/>
          </a:stretch>
        </p:blipFill>
        <p:spPr bwMode="auto">
          <a:xfrm>
            <a:off x="755576" y="404664"/>
            <a:ext cx="7368753" cy="6127548"/>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5410944" cy="4525963"/>
          </a:xfrm>
        </p:spPr>
        <p:txBody>
          <a:bodyPr>
            <a:normAutofit fontScale="92500" lnSpcReduction="20000"/>
          </a:bodyPr>
          <a:lstStyle/>
          <a:p>
            <a:r>
              <a:rPr lang="en-US" dirty="0" smtClean="0"/>
              <a:t>A 3 years old boy presented to his pediatrician with complaint of his parents from difficulty in walking , poor balance , and frequent falls . Laboratory investigation shows elevated </a:t>
            </a:r>
            <a:r>
              <a:rPr lang="en-US" dirty="0" err="1" smtClean="0"/>
              <a:t>creatine</a:t>
            </a:r>
            <a:r>
              <a:rPr lang="en-US" dirty="0" smtClean="0"/>
              <a:t> </a:t>
            </a:r>
            <a:r>
              <a:rPr lang="en-US" dirty="0" err="1" smtClean="0"/>
              <a:t>kinase</a:t>
            </a:r>
            <a:r>
              <a:rPr lang="en-US" dirty="0" smtClean="0"/>
              <a:t> . Muscle biopsy show absence of </a:t>
            </a:r>
            <a:r>
              <a:rPr lang="en-US" dirty="0" err="1" smtClean="0"/>
              <a:t>dystrophin</a:t>
            </a:r>
            <a:r>
              <a:rPr lang="en-US" smtClean="0"/>
              <a:t> by western blot analysis </a:t>
            </a:r>
            <a:r>
              <a:rPr lang="en-US" dirty="0" smtClean="0"/>
              <a:t>.                                                  What is your provisional diagnosis?   </a:t>
            </a:r>
            <a:endParaRPr lang="en-US" dirty="0"/>
          </a:p>
        </p:txBody>
      </p:sp>
      <p:pic>
        <p:nvPicPr>
          <p:cNvPr id="4" name="Picture 2" descr="Duchenne's Muscular Dystrophy"/>
          <p:cNvPicPr>
            <a:picLocks noChangeAspect="1" noChangeArrowheads="1"/>
          </p:cNvPicPr>
          <p:nvPr/>
        </p:nvPicPr>
        <p:blipFill>
          <a:blip r:embed="rId2" cstate="print"/>
          <a:srcRect/>
          <a:stretch>
            <a:fillRect/>
          </a:stretch>
        </p:blipFill>
        <p:spPr bwMode="auto">
          <a:xfrm>
            <a:off x="5796136" y="1844824"/>
            <a:ext cx="3087488" cy="3574986"/>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Muscle weakness is caused by muscular dystrophy."/>
          <p:cNvPicPr>
            <a:picLocks noChangeAspect="1" noChangeArrowheads="1"/>
          </p:cNvPicPr>
          <p:nvPr/>
        </p:nvPicPr>
        <p:blipFill>
          <a:blip r:embed="rId2" cstate="print"/>
          <a:srcRect/>
          <a:stretch>
            <a:fillRect/>
          </a:stretch>
        </p:blipFill>
        <p:spPr bwMode="auto">
          <a:xfrm>
            <a:off x="1907704" y="548680"/>
            <a:ext cx="5544616" cy="5832648"/>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spect="1" noChangeArrowheads="1"/>
          </p:cNvPicPr>
          <p:nvPr/>
        </p:nvPicPr>
        <p:blipFill>
          <a:blip r:embed="rId3" cstate="print"/>
          <a:srcRect/>
          <a:stretch>
            <a:fillRect/>
          </a:stretch>
        </p:blipFill>
        <p:spPr bwMode="auto">
          <a:xfrm>
            <a:off x="611560" y="260648"/>
            <a:ext cx="7776864" cy="5705872"/>
          </a:xfrm>
          <a:prstGeom prst="rect">
            <a:avLst/>
          </a:prstGeom>
          <a:noFill/>
          <a:ln w="9525">
            <a:noFill/>
            <a:miter lim="800000"/>
            <a:headEnd/>
            <a:tailEnd/>
          </a:ln>
        </p:spPr>
      </p:pic>
      <p:sp>
        <p:nvSpPr>
          <p:cNvPr id="3" name="Rectangle 2"/>
          <p:cNvSpPr/>
          <p:nvPr/>
        </p:nvSpPr>
        <p:spPr>
          <a:xfrm>
            <a:off x="251520" y="5805264"/>
            <a:ext cx="8640960" cy="1200329"/>
          </a:xfrm>
          <a:prstGeom prst="rect">
            <a:avLst/>
          </a:prstGeom>
        </p:spPr>
        <p:txBody>
          <a:bodyPr wrap="square">
            <a:spAutoFit/>
          </a:bodyPr>
          <a:lstStyle/>
          <a:p>
            <a:r>
              <a:rPr lang="en-US" sz="2400" dirty="0" err="1" smtClean="0"/>
              <a:t>Duchenne</a:t>
            </a:r>
            <a:r>
              <a:rPr lang="en-US" sz="2400" dirty="0" smtClean="0"/>
              <a:t> muscular dystrophy showing variations in muscle fiber size , increased </a:t>
            </a:r>
            <a:r>
              <a:rPr lang="en-US" sz="2400" dirty="0" err="1" smtClean="0"/>
              <a:t>endomysial</a:t>
            </a:r>
            <a:r>
              <a:rPr lang="en-US" sz="2400" dirty="0" smtClean="0"/>
              <a:t> connective tissue , and regenerating fibers (blue hue)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3" cstate="print"/>
          <a:srcRect/>
          <a:stretch>
            <a:fillRect/>
          </a:stretch>
        </p:blipFill>
        <p:spPr bwMode="auto">
          <a:xfrm>
            <a:off x="0" y="620688"/>
            <a:ext cx="9144000" cy="5733256"/>
          </a:xfrm>
          <a:prstGeom prst="rect">
            <a:avLst/>
          </a:prstGeom>
          <a:noFill/>
          <a:ln w="9525">
            <a:noFill/>
            <a:miter lim="800000"/>
            <a:headEnd/>
            <a:tailEnd/>
          </a:ln>
        </p:spPr>
      </p:pic>
      <p:sp>
        <p:nvSpPr>
          <p:cNvPr id="58371" name="Text Box 5"/>
          <p:cNvSpPr txBox="1">
            <a:spLocks noChangeArrowheads="1"/>
          </p:cNvSpPr>
          <p:nvPr/>
        </p:nvSpPr>
        <p:spPr bwMode="auto">
          <a:xfrm>
            <a:off x="0" y="5589240"/>
            <a:ext cx="3200400" cy="914400"/>
          </a:xfrm>
          <a:prstGeom prst="rect">
            <a:avLst/>
          </a:prstGeom>
          <a:noFill/>
          <a:ln w="9525">
            <a:noFill/>
            <a:miter lim="800000"/>
            <a:headEnd/>
            <a:tailEnd/>
          </a:ln>
        </p:spPr>
        <p:txBody>
          <a:bodyPr>
            <a:spAutoFit/>
          </a:bodyPr>
          <a:lstStyle/>
          <a:p>
            <a:pPr>
              <a:spcBef>
                <a:spcPct val="50000"/>
              </a:spcBef>
            </a:pPr>
            <a:r>
              <a:rPr lang="en-US" sz="5400" b="1" dirty="0">
                <a:solidFill>
                  <a:srgbClr val="3333CC"/>
                </a:solidFill>
              </a:rPr>
              <a:t>NORMAL</a:t>
            </a:r>
          </a:p>
        </p:txBody>
      </p:sp>
      <p:sp>
        <p:nvSpPr>
          <p:cNvPr id="58372" name="Text Box 6"/>
          <p:cNvSpPr txBox="1">
            <a:spLocks noChangeArrowheads="1"/>
          </p:cNvSpPr>
          <p:nvPr/>
        </p:nvSpPr>
        <p:spPr bwMode="auto">
          <a:xfrm>
            <a:off x="5220072" y="5546725"/>
            <a:ext cx="3657600" cy="1311275"/>
          </a:xfrm>
          <a:prstGeom prst="rect">
            <a:avLst/>
          </a:prstGeom>
          <a:noFill/>
          <a:ln w="9525">
            <a:noFill/>
            <a:miter lim="800000"/>
            <a:headEnd/>
            <a:tailEnd/>
          </a:ln>
        </p:spPr>
        <p:txBody>
          <a:bodyPr>
            <a:spAutoFit/>
          </a:bodyPr>
          <a:lstStyle/>
          <a:p>
            <a:pPr>
              <a:spcBef>
                <a:spcPct val="50000"/>
              </a:spcBef>
            </a:pPr>
            <a:r>
              <a:rPr lang="en-US" sz="8000" b="1" dirty="0">
                <a:solidFill>
                  <a:srgbClr val="3333CC"/>
                </a:solidFill>
              </a:rPr>
              <a:t>DMD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6098" name="Object 2"/>
          <p:cNvGraphicFramePr>
            <a:graphicFrameLocks noChangeAspect="1"/>
          </p:cNvGraphicFramePr>
          <p:nvPr>
            <p:ph idx="1"/>
          </p:nvPr>
        </p:nvGraphicFramePr>
        <p:xfrm>
          <a:off x="331788" y="166688"/>
          <a:ext cx="8583612" cy="6462712"/>
        </p:xfrm>
        <a:graphic>
          <a:graphicData uri="http://schemas.openxmlformats.org/presentationml/2006/ole">
            <p:oleObj spid="_x0000_s1026" name="Presentation" r:id="rId3" imgW="4739745" imgH="3553855" progId="PowerPoint.Show.8">
              <p:embed/>
            </p:oleObj>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7-Duchenne muscular dystrophy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no.8</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0" y="908721"/>
            <a:ext cx="8136907" cy="3539432"/>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A 52-year-old woman presents with 6-month history of progressive muscle weakness and a skin rash.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Physical examination is remarkable for a diffuse purple/red discoloration of the skin over her cheeks, nose, and eyelids. Examination confirms proximal muscle weakness.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Laboratory findings show an increase in creatine kinase (10 times the normal). </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studentconsult.com/content/9781416031215/Kumar_Cases_PBD8/imm5/imm510.jpg"/>
          <p:cNvPicPr>
            <a:picLocks noChangeAspect="1" noChangeArrowheads="1"/>
          </p:cNvPicPr>
          <p:nvPr/>
        </p:nvPicPr>
        <p:blipFill>
          <a:blip r:embed="rId2" cstate="print"/>
          <a:srcRect/>
          <a:stretch>
            <a:fillRect/>
          </a:stretch>
        </p:blipFill>
        <p:spPr bwMode="auto">
          <a:xfrm>
            <a:off x="2411760" y="1124744"/>
            <a:ext cx="4104456" cy="4392488"/>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arapaho.nsuok.edu/~castillo/NotesImages/Topic114NotesImage3.jpg"/>
          <p:cNvPicPr>
            <a:picLocks noChangeAspect="1" noChangeArrowheads="1"/>
          </p:cNvPicPr>
          <p:nvPr/>
        </p:nvPicPr>
        <p:blipFill>
          <a:blip r:embed="rId3" cstate="print"/>
          <a:srcRect/>
          <a:stretch>
            <a:fillRect/>
          </a:stretch>
        </p:blipFill>
        <p:spPr bwMode="auto">
          <a:xfrm>
            <a:off x="467544" y="378859"/>
            <a:ext cx="3960440" cy="6479141"/>
          </a:xfrm>
          <a:prstGeom prst="rect">
            <a:avLst/>
          </a:prstGeom>
          <a:noFill/>
        </p:spPr>
      </p:pic>
      <p:sp>
        <p:nvSpPr>
          <p:cNvPr id="5" name="Content Placeholder 4"/>
          <p:cNvSpPr>
            <a:spLocks noGrp="1"/>
          </p:cNvSpPr>
          <p:nvPr>
            <p:ph sz="half" idx="4294967295"/>
          </p:nvPr>
        </p:nvSpPr>
        <p:spPr>
          <a:xfrm>
            <a:off x="5105400" y="1600200"/>
            <a:ext cx="4038600" cy="4525963"/>
          </a:xfrm>
        </p:spPr>
        <p:txBody>
          <a:bodyPr/>
          <a:lstStyle/>
          <a:p>
            <a:r>
              <a:rPr lang="en-US" dirty="0" smtClean="0"/>
              <a:t>The </a:t>
            </a:r>
            <a:r>
              <a:rPr lang="en-US" dirty="0" err="1" smtClean="0"/>
              <a:t>histologic</a:t>
            </a:r>
            <a:r>
              <a:rPr lang="en-US" dirty="0" smtClean="0"/>
              <a:t> appearance of muscle shows </a:t>
            </a:r>
            <a:r>
              <a:rPr lang="en-US" dirty="0" err="1" smtClean="0"/>
              <a:t>perifascicular</a:t>
            </a:r>
            <a:r>
              <a:rPr lang="en-US" dirty="0" smtClean="0"/>
              <a:t> atrophy of muscle fibers and inflammation .</a:t>
            </a:r>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8-Dermatomyositis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0434" name="Group 2"/>
          <p:cNvGraphicFramePr>
            <a:graphicFrameLocks noGrp="1"/>
          </p:cNvGraphicFramePr>
          <p:nvPr/>
        </p:nvGraphicFramePr>
        <p:xfrm>
          <a:off x="457200" y="4800600"/>
          <a:ext cx="8153400" cy="1920240"/>
        </p:xfrm>
        <a:graphic>
          <a:graphicData uri="http://schemas.openxmlformats.org/drawingml/2006/table">
            <a:tbl>
              <a:tblPr/>
              <a:tblGrid>
                <a:gridCol w="8153400"/>
              </a:tblGrid>
              <a:tr h="175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Here is normal cancellous bone as seen under polarized light microscopy, which highlights the lamellar structure. The bony spicules are even, with occasional lacunae containing osteocytes. Cellular marrow is seen between the spicules of bone.</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530440" name="Picture 8" descr="BONE039"/>
          <p:cNvPicPr>
            <a:picLocks noChangeAspect="1" noChangeArrowheads="1"/>
          </p:cNvPicPr>
          <p:nvPr/>
        </p:nvPicPr>
        <p:blipFill>
          <a:blip r:embed="rId2" cstate="print"/>
          <a:srcRect/>
          <a:stretch>
            <a:fillRect/>
          </a:stretch>
        </p:blipFill>
        <p:spPr bwMode="auto">
          <a:xfrm>
            <a:off x="1143000" y="457200"/>
            <a:ext cx="6781800" cy="40068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Gross pathology and histopathology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1</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1167</TotalTime>
  <Words>1055</Words>
  <Application>Microsoft Office PowerPoint</Application>
  <PresentationFormat>On-screen Show (4:3)</PresentationFormat>
  <Paragraphs>88</Paragraphs>
  <Slides>66</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Office Theme</vt:lpstr>
      <vt:lpstr>Presentation</vt:lpstr>
      <vt:lpstr>Musculoskeletal block  Pathology practical </vt:lpstr>
      <vt:lpstr>Normal anatomy and histology</vt:lpstr>
      <vt:lpstr>Slide 3</vt:lpstr>
      <vt:lpstr>Slide 4</vt:lpstr>
      <vt:lpstr>Slide 5</vt:lpstr>
      <vt:lpstr>Slide 6</vt:lpstr>
      <vt:lpstr>Slide 7</vt:lpstr>
      <vt:lpstr>Gross pathology and histopathology</vt:lpstr>
      <vt:lpstr>Case no. 1</vt:lpstr>
      <vt:lpstr>Slide 10</vt:lpstr>
      <vt:lpstr>Slide 11</vt:lpstr>
      <vt:lpstr>Slide 12</vt:lpstr>
      <vt:lpstr>Slide 13</vt:lpstr>
      <vt:lpstr>Osteomyelitis</vt:lpstr>
      <vt:lpstr>Slide 15</vt:lpstr>
      <vt:lpstr>Case no. 2</vt:lpstr>
      <vt:lpstr>Slide 17</vt:lpstr>
      <vt:lpstr>Slide 18</vt:lpstr>
      <vt:lpstr>Slide 19</vt:lpstr>
      <vt:lpstr>Slide 20</vt:lpstr>
      <vt:lpstr>2- Spinal TB - Potts Disease (Tuberculous osteomyelitis)</vt:lpstr>
      <vt:lpstr>Slide 22</vt:lpstr>
      <vt:lpstr>Case no. 3</vt:lpstr>
      <vt:lpstr>Slide 24</vt:lpstr>
      <vt:lpstr>Slide 25</vt:lpstr>
      <vt:lpstr>Slide 26</vt:lpstr>
      <vt:lpstr>Slide 27</vt:lpstr>
      <vt:lpstr>3- Rheumatoid arthritis</vt:lpstr>
      <vt:lpstr>Slide 29</vt:lpstr>
      <vt:lpstr>Case no. 4</vt:lpstr>
      <vt:lpstr>Slide 31</vt:lpstr>
      <vt:lpstr>Slide 32</vt:lpstr>
      <vt:lpstr>Slide 33</vt:lpstr>
      <vt:lpstr>4- Osteoarthritis</vt:lpstr>
      <vt:lpstr>Slide 35</vt:lpstr>
      <vt:lpstr>Case no. 5</vt:lpstr>
      <vt:lpstr>Slide 37</vt:lpstr>
      <vt:lpstr>Slide 38</vt:lpstr>
      <vt:lpstr>Slide 39</vt:lpstr>
      <vt:lpstr>Slide 40</vt:lpstr>
      <vt:lpstr>Slide 41</vt:lpstr>
      <vt:lpstr>5- Osteochondroma (osteochondroma exostosis) </vt:lpstr>
      <vt:lpstr>Slide 43</vt:lpstr>
      <vt:lpstr>Case no. 6</vt:lpstr>
      <vt:lpstr>Slide 45</vt:lpstr>
      <vt:lpstr>Slide 46</vt:lpstr>
      <vt:lpstr>Slide 47</vt:lpstr>
      <vt:lpstr>Slide 48</vt:lpstr>
      <vt:lpstr>Slide 49</vt:lpstr>
      <vt:lpstr>6-Osteosarcoma</vt:lpstr>
      <vt:lpstr>Slide 51</vt:lpstr>
      <vt:lpstr>Slide 52</vt:lpstr>
      <vt:lpstr>Case no. 7</vt:lpstr>
      <vt:lpstr>Case no. 7 </vt:lpstr>
      <vt:lpstr>Slide 55</vt:lpstr>
      <vt:lpstr>Slide 56</vt:lpstr>
      <vt:lpstr>Slide 57</vt:lpstr>
      <vt:lpstr>Slide 58</vt:lpstr>
      <vt:lpstr>Slide 59</vt:lpstr>
      <vt:lpstr>7-Duchenne muscular dystrophy</vt:lpstr>
      <vt:lpstr>Slide 61</vt:lpstr>
      <vt:lpstr>Case no.8</vt:lpstr>
      <vt:lpstr>Slide 63</vt:lpstr>
      <vt:lpstr>Slide 64</vt:lpstr>
      <vt:lpstr>Slide 65</vt:lpstr>
      <vt:lpstr>8-Dermatomyositis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Musculoskeletal practical block</dc:title>
  <dc:creator>Mr. Amer Shafie</dc:creator>
  <cp:lastModifiedBy>Mr. Amer Shafie</cp:lastModifiedBy>
  <cp:revision>56</cp:revision>
  <dcterms:created xsi:type="dcterms:W3CDTF">2010-04-26T10:38:24Z</dcterms:created>
  <dcterms:modified xsi:type="dcterms:W3CDTF">2012-01-01T09:05:31Z</dcterms:modified>
</cp:coreProperties>
</file>