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8" r:id="rId3"/>
    <p:sldId id="286" r:id="rId4"/>
    <p:sldId id="305" r:id="rId5"/>
    <p:sldId id="309" r:id="rId6"/>
    <p:sldId id="283" r:id="rId7"/>
    <p:sldId id="306" r:id="rId8"/>
    <p:sldId id="288" r:id="rId9"/>
    <p:sldId id="257" r:id="rId10"/>
    <p:sldId id="289" r:id="rId11"/>
    <p:sldId id="307" r:id="rId12"/>
    <p:sldId id="276" r:id="rId13"/>
    <p:sldId id="296" r:id="rId14"/>
    <p:sldId id="297" r:id="rId15"/>
    <p:sldId id="278" r:id="rId16"/>
    <p:sldId id="310" r:id="rId17"/>
    <p:sldId id="277" r:id="rId18"/>
    <p:sldId id="291" r:id="rId19"/>
    <p:sldId id="275" r:id="rId20"/>
    <p:sldId id="311" r:id="rId21"/>
    <p:sldId id="304" r:id="rId22"/>
    <p:sldId id="260" r:id="rId23"/>
    <p:sldId id="292" r:id="rId24"/>
    <p:sldId id="300" r:id="rId25"/>
    <p:sldId id="301" r:id="rId26"/>
    <p:sldId id="293" r:id="rId27"/>
    <p:sldId id="312" r:id="rId28"/>
    <p:sldId id="298" r:id="rId29"/>
    <p:sldId id="294" r:id="rId30"/>
    <p:sldId id="299" r:id="rId31"/>
    <p:sldId id="303" r:id="rId32"/>
  </p:sldIdLst>
  <p:sldSz cx="9144000" cy="6858000" type="screen4x3"/>
  <p:notesSz cx="6858000" cy="92964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1" autoAdjust="0"/>
    <p:restoredTop sz="94681" autoAdjust="0"/>
  </p:normalViewPr>
  <p:slideViewPr>
    <p:cSldViewPr>
      <p:cViewPr varScale="1">
        <p:scale>
          <a:sx n="35" d="100"/>
          <a:sy n="35" d="100"/>
        </p:scale>
        <p:origin x="-96" y="-1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0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8"/>
    </p:cViewPr>
  </p:sorterViewPr>
  <p:notesViewPr>
    <p:cSldViewPr>
      <p:cViewPr varScale="1">
        <p:scale>
          <a:sx n="66" d="100"/>
          <a:sy n="66" d="100"/>
        </p:scale>
        <p:origin x="-1656" y="-102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3ACC1F-DF58-455A-B7CB-90A03A09274A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93416E-D10E-4D55-87A6-46231D7AF4AC}">
      <dgm:prSet/>
      <dgm:spPr/>
      <dgm:t>
        <a:bodyPr/>
        <a:lstStyle/>
        <a:p>
          <a:pPr algn="l" rtl="0"/>
          <a:r>
            <a:rPr lang="en-US" dirty="0" smtClean="0"/>
            <a:t>Ach causes an increase in ! permeability of ! </a:t>
          </a:r>
          <a:r>
            <a:rPr lang="en-US" dirty="0" err="1" smtClean="0"/>
            <a:t>sarcolemma</a:t>
          </a:r>
          <a:r>
            <a:rPr lang="en-US" dirty="0" smtClean="0"/>
            <a:t> Na</a:t>
          </a:r>
          <a:r>
            <a:rPr lang="en-US" baseline="30000" dirty="0" smtClean="0"/>
            <a:t>+</a:t>
          </a:r>
          <a:r>
            <a:rPr lang="en-US" dirty="0" smtClean="0"/>
            <a:t>,     Na</a:t>
          </a:r>
          <a:r>
            <a:rPr lang="en-US" baseline="30000" dirty="0" smtClean="0"/>
            <a:t>+</a:t>
          </a:r>
          <a:r>
            <a:rPr lang="en-US" dirty="0" smtClean="0"/>
            <a:t> influx        depolarization of ! </a:t>
          </a:r>
          <a:r>
            <a:rPr lang="en-US" dirty="0" err="1" smtClean="0"/>
            <a:t>sarcolemma</a:t>
          </a:r>
          <a:r>
            <a:rPr lang="en-US" dirty="0" smtClean="0"/>
            <a:t> at ! MEP, this is called MEP potential (MEPP). </a:t>
          </a:r>
          <a:endParaRPr lang="en-US" dirty="0"/>
        </a:p>
      </dgm:t>
    </dgm:pt>
    <dgm:pt modelId="{705CEBBC-131D-4560-90BF-81F01F75AD65}" type="parTrans" cxnId="{289AF567-BE56-40F8-A427-86C310BB7F18}">
      <dgm:prSet/>
      <dgm:spPr/>
      <dgm:t>
        <a:bodyPr/>
        <a:lstStyle/>
        <a:p>
          <a:endParaRPr lang="en-US"/>
        </a:p>
      </dgm:t>
    </dgm:pt>
    <dgm:pt modelId="{C48EA8CC-8F71-486A-B94C-56CF2C359EA9}" type="sibTrans" cxnId="{289AF567-BE56-40F8-A427-86C310BB7F18}">
      <dgm:prSet/>
      <dgm:spPr/>
      <dgm:t>
        <a:bodyPr/>
        <a:lstStyle/>
        <a:p>
          <a:endParaRPr lang="en-US"/>
        </a:p>
      </dgm:t>
    </dgm:pt>
    <dgm:pt modelId="{061723AE-A157-4203-9FA8-A3C834733A82}">
      <dgm:prSet/>
      <dgm:spPr/>
      <dgm:t>
        <a:bodyPr/>
        <a:lstStyle/>
        <a:p>
          <a:pPr algn="l" rtl="0">
            <a:lnSpc>
              <a:spcPct val="150000"/>
            </a:lnSpc>
          </a:pPr>
          <a:r>
            <a:rPr lang="en-US" dirty="0" smtClean="0"/>
            <a:t>When MEPP reaches ! threshold (firing level) it propagates on both sides of MEP to excite ! Whole muscle fibers. </a:t>
          </a:r>
          <a:endParaRPr lang="en-US" dirty="0"/>
        </a:p>
      </dgm:t>
    </dgm:pt>
    <dgm:pt modelId="{C6492B71-EF9B-4EAE-8583-3D2461EC3AB5}" type="parTrans" cxnId="{8203F953-2C47-423B-8154-3AFA0D5BD16C}">
      <dgm:prSet/>
      <dgm:spPr/>
      <dgm:t>
        <a:bodyPr/>
        <a:lstStyle/>
        <a:p>
          <a:endParaRPr lang="en-US"/>
        </a:p>
      </dgm:t>
    </dgm:pt>
    <dgm:pt modelId="{7F774677-8331-43B4-95CD-255B054DE44A}" type="sibTrans" cxnId="{8203F953-2C47-423B-8154-3AFA0D5BD16C}">
      <dgm:prSet/>
      <dgm:spPr/>
      <dgm:t>
        <a:bodyPr/>
        <a:lstStyle/>
        <a:p>
          <a:endParaRPr lang="en-US"/>
        </a:p>
      </dgm:t>
    </dgm:pt>
    <dgm:pt modelId="{6D8C516E-4CBA-414F-B971-882E4F4B5CF8}" type="pres">
      <dgm:prSet presAssocID="{9B3ACC1F-DF58-455A-B7CB-90A03A09274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988177-266C-42C3-AB5C-AEAFC2A1177D}" type="pres">
      <dgm:prSet presAssocID="{9B3ACC1F-DF58-455A-B7CB-90A03A09274A}" presName="arrow" presStyleLbl="bgShp" presStyleIdx="0" presStyleCnt="1"/>
      <dgm:spPr/>
    </dgm:pt>
    <dgm:pt modelId="{B720DA4C-CFCB-4D27-9071-2E272D5A317C}" type="pres">
      <dgm:prSet presAssocID="{9B3ACC1F-DF58-455A-B7CB-90A03A09274A}" presName="linearProcess" presStyleCnt="0"/>
      <dgm:spPr/>
    </dgm:pt>
    <dgm:pt modelId="{CF1794F7-35FB-41A0-844A-8ED409FFB862}" type="pres">
      <dgm:prSet presAssocID="{7393416E-D10E-4D55-87A6-46231D7AF4AC}" presName="textNode" presStyleLbl="node1" presStyleIdx="0" presStyleCnt="2" custScaleX="109748" custScaleY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8647B-CF81-4AF5-B7A9-B71B383D345A}" type="pres">
      <dgm:prSet presAssocID="{C48EA8CC-8F71-486A-B94C-56CF2C359EA9}" presName="sibTrans" presStyleCnt="0"/>
      <dgm:spPr/>
    </dgm:pt>
    <dgm:pt modelId="{C4BEE6CC-1496-4E0C-B163-4FC7D20005E4}" type="pres">
      <dgm:prSet presAssocID="{061723AE-A157-4203-9FA8-A3C834733A82}" presName="textNode" presStyleLbl="node1" presStyleIdx="1" presStyleCnt="2" custScaleX="127920" custScaleY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3C9119-5535-4DEE-B40A-58634302A5E8}" type="presOf" srcId="{9B3ACC1F-DF58-455A-B7CB-90A03A09274A}" destId="{6D8C516E-4CBA-414F-B971-882E4F4B5CF8}" srcOrd="0" destOrd="0" presId="urn:microsoft.com/office/officeart/2005/8/layout/hProcess9"/>
    <dgm:cxn modelId="{66EBD88D-21F9-49F0-BD8A-C893A9794E62}" type="presOf" srcId="{061723AE-A157-4203-9FA8-A3C834733A82}" destId="{C4BEE6CC-1496-4E0C-B163-4FC7D20005E4}" srcOrd="0" destOrd="0" presId="urn:microsoft.com/office/officeart/2005/8/layout/hProcess9"/>
    <dgm:cxn modelId="{289AF567-BE56-40F8-A427-86C310BB7F18}" srcId="{9B3ACC1F-DF58-455A-B7CB-90A03A09274A}" destId="{7393416E-D10E-4D55-87A6-46231D7AF4AC}" srcOrd="0" destOrd="0" parTransId="{705CEBBC-131D-4560-90BF-81F01F75AD65}" sibTransId="{C48EA8CC-8F71-486A-B94C-56CF2C359EA9}"/>
    <dgm:cxn modelId="{5A2BDC44-ADDB-40F8-941B-956DA064217B}" type="presOf" srcId="{7393416E-D10E-4D55-87A6-46231D7AF4AC}" destId="{CF1794F7-35FB-41A0-844A-8ED409FFB862}" srcOrd="0" destOrd="0" presId="urn:microsoft.com/office/officeart/2005/8/layout/hProcess9"/>
    <dgm:cxn modelId="{8203F953-2C47-423B-8154-3AFA0D5BD16C}" srcId="{9B3ACC1F-DF58-455A-B7CB-90A03A09274A}" destId="{061723AE-A157-4203-9FA8-A3C834733A82}" srcOrd="1" destOrd="0" parTransId="{C6492B71-EF9B-4EAE-8583-3D2461EC3AB5}" sibTransId="{7F774677-8331-43B4-95CD-255B054DE44A}"/>
    <dgm:cxn modelId="{7E0A18E4-2DCF-4D37-978B-87B1EFAB1775}" type="presParOf" srcId="{6D8C516E-4CBA-414F-B971-882E4F4B5CF8}" destId="{74988177-266C-42C3-AB5C-AEAFC2A1177D}" srcOrd="0" destOrd="0" presId="urn:microsoft.com/office/officeart/2005/8/layout/hProcess9"/>
    <dgm:cxn modelId="{DDD4927C-D536-46A3-8504-BE8AAEE8845B}" type="presParOf" srcId="{6D8C516E-4CBA-414F-B971-882E4F4B5CF8}" destId="{B720DA4C-CFCB-4D27-9071-2E272D5A317C}" srcOrd="1" destOrd="0" presId="urn:microsoft.com/office/officeart/2005/8/layout/hProcess9"/>
    <dgm:cxn modelId="{E293535E-4D92-4FCB-AEC1-1EDEFCE77A9C}" type="presParOf" srcId="{B720DA4C-CFCB-4D27-9071-2E272D5A317C}" destId="{CF1794F7-35FB-41A0-844A-8ED409FFB862}" srcOrd="0" destOrd="0" presId="urn:microsoft.com/office/officeart/2005/8/layout/hProcess9"/>
    <dgm:cxn modelId="{DB75148B-57A6-43ED-80CB-55D9F5267C91}" type="presParOf" srcId="{B720DA4C-CFCB-4D27-9071-2E272D5A317C}" destId="{C8E8647B-CF81-4AF5-B7A9-B71B383D345A}" srcOrd="1" destOrd="0" presId="urn:microsoft.com/office/officeart/2005/8/layout/hProcess9"/>
    <dgm:cxn modelId="{33A1EF39-1C5D-4C36-BAF0-4BEF6D4E2F2D}" type="presParOf" srcId="{B720DA4C-CFCB-4D27-9071-2E272D5A317C}" destId="{C4BEE6CC-1496-4E0C-B163-4FC7D20005E4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88177-266C-42C3-AB5C-AEAFC2A1177D}">
      <dsp:nvSpPr>
        <dsp:cNvPr id="0" name=""/>
        <dsp:cNvSpPr/>
      </dsp:nvSpPr>
      <dsp:spPr>
        <a:xfrm>
          <a:off x="685799" y="0"/>
          <a:ext cx="7772400" cy="52149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F1794F7-35FB-41A0-844A-8ED409FFB862}">
      <dsp:nvSpPr>
        <dsp:cNvPr id="0" name=""/>
        <dsp:cNvSpPr/>
      </dsp:nvSpPr>
      <dsp:spPr>
        <a:xfrm>
          <a:off x="5154" y="0"/>
          <a:ext cx="4130764" cy="52149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Ach causes an increase in ! permeability of ! </a:t>
          </a:r>
          <a:r>
            <a:rPr lang="en-US" sz="2900" kern="1200" dirty="0" err="1" smtClean="0"/>
            <a:t>sarcolemma</a:t>
          </a:r>
          <a:r>
            <a:rPr lang="en-US" sz="2900" kern="1200" dirty="0" smtClean="0"/>
            <a:t> Na</a:t>
          </a:r>
          <a:r>
            <a:rPr lang="en-US" sz="2900" kern="1200" baseline="30000" dirty="0" smtClean="0"/>
            <a:t>+</a:t>
          </a:r>
          <a:r>
            <a:rPr lang="en-US" sz="2900" kern="1200" dirty="0" smtClean="0"/>
            <a:t>,     Na</a:t>
          </a:r>
          <a:r>
            <a:rPr lang="en-US" sz="2900" kern="1200" baseline="30000" dirty="0" smtClean="0"/>
            <a:t>+</a:t>
          </a:r>
          <a:r>
            <a:rPr lang="en-US" sz="2900" kern="1200" dirty="0" smtClean="0"/>
            <a:t> influx        depolarization of ! </a:t>
          </a:r>
          <a:r>
            <a:rPr lang="en-US" sz="2900" kern="1200" dirty="0" err="1" smtClean="0"/>
            <a:t>sarcolemma</a:t>
          </a:r>
          <a:r>
            <a:rPr lang="en-US" sz="2900" kern="1200" dirty="0" smtClean="0"/>
            <a:t> at ! MEP, this is called MEP potential (MEPP). </a:t>
          </a:r>
          <a:endParaRPr lang="en-US" sz="2900" kern="1200" dirty="0"/>
        </a:p>
      </dsp:txBody>
      <dsp:txXfrm>
        <a:off x="206801" y="201647"/>
        <a:ext cx="3727470" cy="4811656"/>
      </dsp:txXfrm>
    </dsp:sp>
    <dsp:sp modelId="{C4BEE6CC-1496-4E0C-B163-4FC7D20005E4}">
      <dsp:nvSpPr>
        <dsp:cNvPr id="0" name=""/>
        <dsp:cNvSpPr/>
      </dsp:nvSpPr>
      <dsp:spPr>
        <a:xfrm>
          <a:off x="4324111" y="0"/>
          <a:ext cx="4814733" cy="52149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When MEPP reaches ! threshold (firing level) it propagates on both sides of MEP to excite ! Whole muscle fibers. </a:t>
          </a:r>
          <a:endParaRPr lang="en-US" sz="2800" kern="1200" dirty="0"/>
        </a:p>
      </dsp:txBody>
      <dsp:txXfrm>
        <a:off x="4559147" y="235036"/>
        <a:ext cx="4344661" cy="4744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7A97D7A-25EC-1C46-8A9D-A8ADC80FE74F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14BA3D5-3BB4-6346-A953-BA108D6A9E6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31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C798636-53B7-1A4F-B625-877296961DAA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ABB597B-6E87-A24F-885B-CF90127F7AA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90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4055B1-70BF-AE47-B5B3-1B41A3B9C7E9}" type="datetime1">
              <a:rPr lang="en-US"/>
              <a:pPr/>
              <a:t>12/19/11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3FAE03-96CE-EF43-B0B6-76A1B9317A7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4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38BB62-E6F3-1D4E-8857-7804DD2799FB}" type="datetime1">
              <a:rPr lang="en-US"/>
              <a:pPr/>
              <a:t>12/19/11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06759-68C6-DC43-8FC3-A8F11FB84AE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0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DE227-9608-B540-A851-6C1F753E27E4}" type="datetime1">
              <a:rPr lang="en-US"/>
              <a:pPr/>
              <a:t>12/19/11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4DED2-B5D6-0F44-9593-A28CE494353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8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74784-D16F-A24A-8D25-159B5F651430}" type="datetime1">
              <a:rPr lang="en-US"/>
              <a:pPr/>
              <a:t>12/19/11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A7B4A-E4FF-B14F-95F7-2AA12209CD4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2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algn="l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algn="l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1121B3-86B0-154D-A8B7-527E6FE3205F}" type="datetime1">
              <a:rPr lang="en-US"/>
              <a:pPr/>
              <a:t>12/19/11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851BB-E459-5E46-AC78-5BA968E43C8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79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4BA4C7-4EBC-1C44-9427-5D00F00E5012}" type="datetime1">
              <a:rPr lang="en-US"/>
              <a:pPr/>
              <a:t>12/19/11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66C88-7D4F-A14E-8104-FCD974F858D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19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98451E-45D4-634E-8639-B095383BE856}" type="datetime1">
              <a:rPr lang="en-US"/>
              <a:pPr/>
              <a:t>12/19/11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34DEF-2CB7-E442-A12D-877165D0F55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00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C03A6F-5908-8547-B5FC-B096FB6371E0}" type="datetime1">
              <a:rPr lang="en-US"/>
              <a:pPr/>
              <a:t>12/19/11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50E5-92FC-7440-8409-EB6F3913EB1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94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0965AF-A773-6B4B-970F-42B1B88FC19D}" type="datetime1">
              <a:rPr lang="en-US"/>
              <a:pPr/>
              <a:t>12/19/11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F2747-10C4-7F48-B865-22D67D34745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704019-0692-EF42-BF8B-AF391927D35C}" type="datetime1">
              <a:rPr lang="en-US"/>
              <a:pPr/>
              <a:t>12/19/11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29D79-6E0B-F545-BD3E-4813C5AE4FE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63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algn="l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algn="l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38A10-5F96-D24A-B34E-36E38735FCC5}" type="datetime1">
              <a:rPr lang="en-US"/>
              <a:pPr/>
              <a:t>12/19/11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91840-94E7-234B-9F9D-90886F9A48B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07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fld id="{B731E888-DC9A-8244-9513-F3481FA0A03D}" type="datetime1">
              <a:rPr lang="en-US"/>
              <a:pPr/>
              <a:t>12/19/11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2573717D-F060-BD4C-80AD-225D71BB674F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7" r:id="rId2"/>
    <p:sldLayoutId id="2147483792" r:id="rId3"/>
    <p:sldLayoutId id="2147483793" r:id="rId4"/>
    <p:sldLayoutId id="2147483794" r:id="rId5"/>
    <p:sldLayoutId id="2147483795" r:id="rId6"/>
    <p:sldLayoutId id="2147483788" r:id="rId7"/>
    <p:sldLayoutId id="2147483796" r:id="rId8"/>
    <p:sldLayoutId id="2147483797" r:id="rId9"/>
    <p:sldLayoutId id="2147483789" r:id="rId10"/>
    <p:sldLayoutId id="214748379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Lucida Sans Unicode" charset="0"/>
          <a:ea typeface="ＭＳ Ｐゴシック" charset="0"/>
          <a:cs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700" kern="1200">
          <a:solidFill>
            <a:schemeClr val="tx1"/>
          </a:solidFill>
          <a:latin typeface="Lucida Sans Unicode" charset="0"/>
          <a:ea typeface="ＭＳ Ｐゴシック" charset="0"/>
          <a:cs typeface="Arial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Lucida Sans Unicode" charset="0"/>
          <a:ea typeface="Arial" charset="0"/>
          <a:cs typeface="Arial" charset="0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Lucida Sans Unicode" charset="0"/>
          <a:ea typeface="Arial" charset="0"/>
          <a:cs typeface="Arial" charset="0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1900" kern="1200">
          <a:solidFill>
            <a:schemeClr val="tx1"/>
          </a:solidFill>
          <a:latin typeface="Lucida Sans Unicode" charset="0"/>
          <a:ea typeface="Arial" charset="0"/>
          <a:cs typeface="Arial" charset="0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kern="1200">
          <a:solidFill>
            <a:schemeClr val="tx1"/>
          </a:solidFill>
          <a:latin typeface="Lucida Sans Unicode" charset="0"/>
          <a:ea typeface="Arial" charset="0"/>
          <a:cs typeface="Arial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Tetrodotoxi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urare" TargetMode="External"/><Relationship Id="rId4" Type="http://schemas.openxmlformats.org/officeDocument/2006/relationships/hyperlink" Target="http://en.wikipedia.org/wiki/Paralysi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Extract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aralysi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2/2b/Synapse_diag4.png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accessmedicine.com:loadbinary.aspx%3Fname=katz11&amp;filename=katz11_c027f001b.gif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echanical_ventilation" TargetMode="External"/><Relationship Id="rId3" Type="http://schemas.openxmlformats.org/officeDocument/2006/relationships/hyperlink" Target="http://en.wikipedia.org/wiki/Respiration_(physiology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+mj-lt"/>
                <a:ea typeface="+mj-ea"/>
                <a:cs typeface="+mj-cs"/>
              </a:rPr>
              <a:t>Skeletal muscle relaxants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 fontScale="92500" lnSpcReduction="20000"/>
          </a:bodyPr>
          <a:lstStyle/>
          <a:p>
            <a:pPr marR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n-US" sz="2500" dirty="0" smtClean="0">
              <a:latin typeface="+mn-lt"/>
              <a:ea typeface="+mn-ea"/>
            </a:endParaRPr>
          </a:p>
          <a:p>
            <a:pPr marR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500" dirty="0" smtClean="0">
                <a:latin typeface="+mn-lt"/>
                <a:ea typeface="+mn-ea"/>
              </a:rPr>
              <a:t>Alia AlShanawani</a:t>
            </a:r>
          </a:p>
          <a:p>
            <a:pPr marR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n-US" sz="2500" dirty="0" smtClean="0">
              <a:latin typeface="+mn-lt"/>
              <a:ea typeface="+mn-ea"/>
            </a:endParaRPr>
          </a:p>
          <a:p>
            <a:pPr marR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600" dirty="0" smtClean="0">
                <a:latin typeface="+mn-lt"/>
                <a:ea typeface="+mn-ea"/>
              </a:rPr>
              <a:t>Medical College, KSU</a:t>
            </a:r>
          </a:p>
        </p:txBody>
      </p:sp>
      <p:sp>
        <p:nvSpPr>
          <p:cNvPr id="9220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7E4A76-B4ED-784D-BB23-826DAAF0C2F0}" type="datetime1">
              <a:rPr lang="en-US">
                <a:solidFill>
                  <a:srgbClr val="FFFFFF"/>
                </a:solidFill>
              </a:rPr>
              <a:pPr eaLnBrk="1" hangingPunct="1"/>
              <a:t>12/19/11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7EBEF8-8EE7-5247-80CC-F8AB328F0D8A}" type="slidenum">
              <a:rPr lang="ar-sa">
                <a:solidFill>
                  <a:srgbClr val="FFFFFF"/>
                </a:solidFill>
              </a:rPr>
              <a:pPr eaLnBrk="1" hangingPunct="1"/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5795963" y="549275"/>
            <a:ext cx="21605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Ref: Katzung 2010</a:t>
            </a:r>
          </a:p>
          <a:p>
            <a:pPr eaLnBrk="1" hangingPunct="1"/>
            <a:r>
              <a:rPr lang="en-US"/>
              <a:t> page 424-439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71438"/>
            <a:ext cx="9072563" cy="6643687"/>
          </a:xfrm>
        </p:spPr>
        <p:txBody>
          <a:bodyPr/>
          <a:lstStyle/>
          <a:p>
            <a:pPr eaLnBrk="1" hangingPunct="1"/>
            <a:r>
              <a:rPr lang="en-US" b="1"/>
              <a:t>Peripherally acting NMBs: </a:t>
            </a:r>
          </a:p>
          <a:p>
            <a:pPr eaLnBrk="1" hangingPunct="1">
              <a:buFontTx/>
              <a:buNone/>
            </a:pPr>
            <a:endParaRPr lang="en-US" sz="900" b="1"/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FF0000"/>
                </a:solidFill>
              </a:rPr>
              <a:t>A) Presynaptic NMBs </a:t>
            </a:r>
            <a:r>
              <a:rPr lang="en-US">
                <a:solidFill>
                  <a:srgbClr val="0070C0"/>
                </a:solidFill>
                <a:latin typeface="Times New Roman" charset="0"/>
                <a:cs typeface="Times New Roman" charset="0"/>
              </a:rPr>
              <a:t>(not used clinically) </a:t>
            </a:r>
            <a:r>
              <a:rPr lang="en-US" b="1">
                <a:solidFill>
                  <a:srgbClr val="FF0000"/>
                </a:solidFill>
              </a:rPr>
              <a:t>: inhibit firing of Na</a:t>
            </a:r>
            <a:r>
              <a:rPr lang="en-US" b="1" baseline="30000">
                <a:solidFill>
                  <a:srgbClr val="FF0000"/>
                </a:solidFill>
              </a:rPr>
              <a:t>+</a:t>
            </a:r>
            <a:r>
              <a:rPr lang="en-US" b="1">
                <a:solidFill>
                  <a:srgbClr val="FF0000"/>
                </a:solidFill>
              </a:rPr>
              <a:t> channels</a:t>
            </a:r>
          </a:p>
          <a:p>
            <a:pPr eaLnBrk="1" hangingPunct="1">
              <a:buFontTx/>
              <a:buNone/>
            </a:pPr>
            <a:r>
              <a:rPr lang="en-US" b="1"/>
              <a:t>1) Inhibit Ach </a:t>
            </a:r>
            <a:r>
              <a:rPr lang="en-US" b="1" u="sng"/>
              <a:t>synthesis</a:t>
            </a:r>
          </a:p>
          <a:p>
            <a:pPr eaLnBrk="1" hangingPunct="1">
              <a:buFontTx/>
              <a:buNone/>
            </a:pPr>
            <a:r>
              <a:rPr lang="en-US" b="1"/>
              <a:t>  Triethylacholine -hemicholinium </a:t>
            </a:r>
          </a:p>
          <a:p>
            <a:pPr eaLnBrk="1" hangingPunct="1">
              <a:buFontTx/>
              <a:buNone/>
            </a:pPr>
            <a:r>
              <a:rPr lang="en-US" b="1"/>
              <a:t>2) Inhibit Ach </a:t>
            </a:r>
            <a:r>
              <a:rPr lang="en-US" b="1" u="sng"/>
              <a:t>release </a:t>
            </a:r>
          </a:p>
          <a:p>
            <a:pPr eaLnBrk="1" hangingPunct="1">
              <a:buFontTx/>
              <a:buNone/>
            </a:pPr>
            <a:r>
              <a:rPr lang="en-US" b="1"/>
              <a:t> Mg2</a:t>
            </a:r>
            <a:r>
              <a:rPr lang="en-US" b="1" baseline="30000"/>
              <a:t>+</a:t>
            </a:r>
            <a:r>
              <a:rPr lang="en-US" b="1"/>
              <a:t>, aminoglycosides, </a:t>
            </a:r>
          </a:p>
          <a:p>
            <a:pPr eaLnBrk="1" hangingPunct="1">
              <a:buFontTx/>
              <a:buNone/>
            </a:pPr>
            <a:r>
              <a:rPr lang="en-US" b="1"/>
              <a:t>botulinum toxin (BOTOX), </a:t>
            </a:r>
            <a:r>
              <a:rPr lang="en-US">
                <a:hlinkClick r:id="rId2" tooltip="Tetrodotoxin"/>
              </a:rPr>
              <a:t>tetrodotoxin</a:t>
            </a:r>
            <a:r>
              <a:rPr lang="en-US"/>
              <a:t> are neurotoxins.</a:t>
            </a:r>
            <a:endParaRPr lang="en-US" b="1"/>
          </a:p>
          <a:p>
            <a:pPr eaLnBrk="1" hangingPunct="1">
              <a:buFontTx/>
              <a:buNone/>
            </a:pPr>
            <a:endParaRPr lang="en-US" b="1" baseline="30000"/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FF0000"/>
                </a:solidFill>
              </a:rPr>
              <a:t>B) Postsynaptic NMBs</a:t>
            </a:r>
          </a:p>
          <a:p>
            <a:pPr eaLnBrk="1" hangingPunct="1">
              <a:buFontTx/>
              <a:buNone/>
            </a:pPr>
            <a:r>
              <a:rPr lang="en-US" b="1"/>
              <a:t>1) Competitive (non depolarizing blockers) </a:t>
            </a:r>
          </a:p>
          <a:p>
            <a:pPr eaLnBrk="1" hangingPunct="1">
              <a:buFontTx/>
              <a:buNone/>
            </a:pPr>
            <a:r>
              <a:rPr lang="en-US" b="1"/>
              <a:t>2) Depolarizing blockers. </a:t>
            </a:r>
            <a:endParaRPr lang="en-US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3C5BAA-8074-AD40-92EF-7476C3485C9D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09A0C02-E7C4-444A-AF64-DE21336786AC}" type="slidenum">
              <a:rPr lang="ar-sa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4437063"/>
            <a:ext cx="3733800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 </a:t>
            </a:r>
            <a:r>
              <a:rPr lang="en-US" dirty="0" err="1">
                <a:latin typeface="+mn-lt"/>
                <a:ea typeface="+mn-ea"/>
                <a:cs typeface="+mn-cs"/>
              </a:rPr>
              <a:t>nondepolarizing</a:t>
            </a:r>
            <a:r>
              <a:rPr lang="en-US" dirty="0">
                <a:latin typeface="+mn-lt"/>
                <a:ea typeface="+mn-ea"/>
                <a:cs typeface="+mn-cs"/>
              </a:rPr>
              <a:t> blocker, competes with Ach for the binding sites &amp;  prevents the opening of the channel</a:t>
            </a:r>
            <a:endParaRPr lang="en-US" b="1" dirty="0">
              <a:latin typeface="+mn-lt"/>
              <a:ea typeface="+mn-ea"/>
              <a:cs typeface="+mn-cs"/>
            </a:endParaRPr>
          </a:p>
        </p:txBody>
      </p:sp>
      <p:pic>
        <p:nvPicPr>
          <p:cNvPr id="19459" name="Picture 2" descr="http://basic-clinical-pharmacology.net/chapter%2027_%20skeletal%20muscle%20relaxants_files/image016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63" r="47562" b="10719"/>
          <a:stretch>
            <a:fillRect/>
          </a:stretch>
        </p:blipFill>
        <p:spPr bwMode="auto">
          <a:xfrm>
            <a:off x="323850" y="260350"/>
            <a:ext cx="39322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2" descr="http://basic-clinical-pharmacology.net/chapter%2027_%20skeletal%20muscle%20relaxants_files/image016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2088" b="10719"/>
          <a:stretch>
            <a:fillRect/>
          </a:stretch>
        </p:blipFill>
        <p:spPr bwMode="auto">
          <a:xfrm>
            <a:off x="4572000" y="1065213"/>
            <a:ext cx="3886200" cy="350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870450" y="4797425"/>
            <a:ext cx="3878263" cy="17541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 depolarizing blocker occupies  the receptor &amp; blocks the channel. They even can desensitize the end plate by causing persistent depolarization.</a:t>
            </a:r>
            <a:endParaRPr lang="en-US" b="1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71438"/>
            <a:ext cx="8686800" cy="65976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/>
              <a:t>Postsynaptic NMBs: constitute the majority</a:t>
            </a:r>
          </a:p>
          <a:p>
            <a:pPr eaLnBrk="1" hangingPunct="1">
              <a:buFontTx/>
              <a:buNone/>
            </a:pPr>
            <a:endParaRPr lang="en-US" b="1"/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FF0000"/>
                </a:solidFill>
              </a:rPr>
              <a:t>&lt;&lt; Competitive NMBs</a:t>
            </a:r>
          </a:p>
          <a:p>
            <a:pPr eaLnBrk="1" hangingPunct="1">
              <a:lnSpc>
                <a:spcPct val="150000"/>
              </a:lnSpc>
            </a:pPr>
            <a:r>
              <a:rPr lang="en-US" b="1"/>
              <a:t>d-tubocurarine (prototype)</a:t>
            </a:r>
          </a:p>
          <a:p>
            <a:pPr eaLnBrk="1" hangingPunct="1">
              <a:lnSpc>
                <a:spcPct val="150000"/>
              </a:lnSpc>
            </a:pPr>
            <a:r>
              <a:rPr lang="en-US" b="1"/>
              <a:t>Gallamine</a:t>
            </a:r>
          </a:p>
          <a:p>
            <a:pPr eaLnBrk="1" hangingPunct="1">
              <a:lnSpc>
                <a:spcPct val="150000"/>
              </a:lnSpc>
            </a:pPr>
            <a:r>
              <a:rPr lang="en-US" b="1"/>
              <a:t>Atracurium</a:t>
            </a:r>
          </a:p>
          <a:p>
            <a:pPr eaLnBrk="1" hangingPunct="1">
              <a:lnSpc>
                <a:spcPct val="150000"/>
              </a:lnSpc>
            </a:pPr>
            <a:r>
              <a:rPr lang="en-US" b="1"/>
              <a:t>Pancuronium</a:t>
            </a:r>
          </a:p>
          <a:p>
            <a:pPr eaLnBrk="1" hangingPunct="1">
              <a:lnSpc>
                <a:spcPct val="150000"/>
              </a:lnSpc>
            </a:pPr>
            <a:r>
              <a:rPr lang="en-US" b="1"/>
              <a:t>Vecuronium</a:t>
            </a:r>
          </a:p>
          <a:p>
            <a:pPr eaLnBrk="1" hangingPunct="1">
              <a:lnSpc>
                <a:spcPct val="150000"/>
              </a:lnSpc>
            </a:pPr>
            <a:r>
              <a:rPr lang="en-US" b="1"/>
              <a:t>Alcuronium</a:t>
            </a:r>
          </a:p>
          <a:p>
            <a:pPr eaLnBrk="1" hangingPunct="1">
              <a:lnSpc>
                <a:spcPct val="150000"/>
              </a:lnSpc>
            </a:pPr>
            <a:r>
              <a:rPr lang="en-US" b="1"/>
              <a:t>Mivacurium.</a:t>
            </a:r>
          </a:p>
        </p:txBody>
      </p:sp>
      <p:sp>
        <p:nvSpPr>
          <p:cNvPr id="20483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79A137-C944-CD4C-83E5-4EA91C924BD6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B5C6DB-B3A4-BC4C-A0B0-DBCBCA835E06}" type="slidenum">
              <a:rPr lang="ar-sa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686800" cy="6597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! 2 major families of non-depolarizing blocking drugs are: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-- Isoquinoline derivatrives &amp; 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-- Steroid deriv.</a:t>
            </a:r>
          </a:p>
          <a:p>
            <a:pPr eaLnBrk="1" hangingPunct="1">
              <a:buFontTx/>
              <a:buNone/>
            </a:pPr>
            <a:endParaRPr lang="en-US"/>
          </a:p>
        </p:txBody>
      </p:sp>
      <p:sp>
        <p:nvSpPr>
          <p:cNvPr id="21507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C9A583-A9E1-984B-8332-FF4768C938D5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5B6EAC-D06D-6543-B2E1-08D5F17B266C}" type="slidenum">
              <a:rPr lang="ar-sa"/>
              <a:pPr eaLnBrk="1" hangingPunct="1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142875" y="71438"/>
            <a:ext cx="8723313" cy="6072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/>
              <a:t>Isoquinoline deriv -- e.g.</a:t>
            </a:r>
            <a:r>
              <a:rPr lang="en-US"/>
              <a:t> </a:t>
            </a:r>
            <a:r>
              <a:rPr lang="en-US" b="1"/>
              <a:t> </a:t>
            </a:r>
            <a:r>
              <a:rPr lang="en-US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b="1"/>
              <a:t> Tubocurarine</a:t>
            </a:r>
            <a:r>
              <a:rPr lang="en-US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b="1"/>
              <a:t> Atracurium</a:t>
            </a:r>
            <a:endParaRPr lang="en-US"/>
          </a:p>
          <a:p>
            <a:pPr eaLnBrk="1" hangingPunct="1">
              <a:lnSpc>
                <a:spcPct val="150000"/>
              </a:lnSpc>
            </a:pPr>
            <a:r>
              <a:rPr lang="en-US" b="1"/>
              <a:t> Doxacurium</a:t>
            </a:r>
            <a:endParaRPr lang="en-US"/>
          </a:p>
          <a:p>
            <a:pPr eaLnBrk="1" hangingPunct="1"/>
            <a:r>
              <a:rPr lang="en-US" b="1"/>
              <a:t> Mivacurium (shortest duration)</a:t>
            </a:r>
          </a:p>
          <a:p>
            <a:pPr eaLnBrk="1" hangingPunct="1"/>
            <a:r>
              <a:rPr lang="en-US" b="1"/>
              <a:t>Cisatracurium (fewer side effect)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/>
              <a:t>Steroid deriv</a:t>
            </a: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 b="1"/>
              <a:t> Pancuronium</a:t>
            </a: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 b="1"/>
              <a:t> Vecuronium</a:t>
            </a: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 b="1"/>
              <a:t> Pipecuronium</a:t>
            </a: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 b="1"/>
              <a:t> Rocuronium.</a:t>
            </a:r>
            <a:endParaRPr lang="en-US"/>
          </a:p>
        </p:txBody>
      </p:sp>
      <p:sp>
        <p:nvSpPr>
          <p:cNvPr id="2253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E2C509-8C7C-E54F-B1CF-203E9E3F3E23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CC2093-FAEB-AC4E-ABD6-7C5ED535769A}" type="slidenum">
              <a:rPr lang="ar-sa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71438" y="142875"/>
            <a:ext cx="9001125" cy="65976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>
                <a:solidFill>
                  <a:srgbClr val="FF0000"/>
                </a:solidFill>
              </a:rPr>
              <a:t>d-tubocurarine (</a:t>
            </a:r>
            <a:r>
              <a:rPr lang="en-US" sz="2400">
                <a:hlinkClick r:id="rId2" tooltip="Extract"/>
              </a:rPr>
              <a:t>extract</a:t>
            </a:r>
            <a:r>
              <a:rPr lang="en-US" sz="2400">
                <a:solidFill>
                  <a:srgbClr val="FF0000"/>
                </a:solidFill>
              </a:rPr>
              <a:t>) is isolated from </a:t>
            </a:r>
            <a:r>
              <a:rPr lang="en-US" sz="2400">
                <a:hlinkClick r:id="rId3" tooltip="Curare"/>
              </a:rPr>
              <a:t>Curare</a:t>
            </a:r>
            <a:r>
              <a:rPr lang="en-US" sz="2400"/>
              <a:t> (</a:t>
            </a:r>
            <a:r>
              <a:rPr lang="en-US" sz="2400">
                <a:solidFill>
                  <a:srgbClr val="FF0000"/>
                </a:solidFill>
              </a:rPr>
              <a:t>Flexidil curare</a:t>
            </a:r>
            <a:r>
              <a:rPr lang="en-US" sz="2400"/>
              <a:t>). have </a:t>
            </a:r>
            <a:r>
              <a:rPr lang="en-US" sz="2400">
                <a:hlinkClick r:id="rId4" tooltip="Paralysis"/>
              </a:rPr>
              <a:t>paralysing effect</a:t>
            </a:r>
            <a:r>
              <a:rPr lang="en-US" sz="2400"/>
              <a:t>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/>
              <a:t>D-tubocurarine can cause hypotension bec it blocks autonomic ganglia &amp; causes histamine release.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FF0000"/>
                </a:solidFill>
              </a:rPr>
              <a:t>MOA of non-depolarizing gp</a:t>
            </a:r>
            <a:r>
              <a:rPr lang="en-US" sz="2400"/>
              <a:t>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/>
              <a:t>Compete with &amp; prevent access of Ach to its nicotinic Rs at NMJ &amp; therefore prevent depolarization. </a:t>
            </a:r>
            <a:r>
              <a:rPr lang="en-US" sz="2400">
                <a:latin typeface="Times New Roman" charset="0"/>
                <a:cs typeface="Times New Roman" charset="0"/>
              </a:rPr>
              <a:t>In this way contraction &amp; relaxation of skeletal muscles is inhibited.</a:t>
            </a:r>
            <a:endParaRPr lang="en-US" sz="240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900"/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BF13F6-0880-5842-90E3-46F769C8DA59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D7440A-B4E0-8C45-9A5A-388300EDD03B}" type="slidenum">
              <a:rPr lang="ar-sa"/>
              <a:pPr eaLnBrk="1" hangingPunct="1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335713"/>
          </a:xfrm>
        </p:spPr>
        <p:txBody>
          <a:bodyPr/>
          <a:lstStyle/>
          <a:p>
            <a:pPr>
              <a:buFont typeface="Wingdings 3" charset="0"/>
              <a:buNone/>
            </a:pPr>
            <a:endParaRPr lang="en-US">
              <a:latin typeface="Times New Roman" charset="0"/>
              <a:cs typeface="Times New Roman" charset="0"/>
            </a:endParaRPr>
          </a:p>
          <a:p>
            <a:pPr>
              <a:buFont typeface="Wingdings 3" charset="0"/>
              <a:buNone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NOTE: </a:t>
            </a:r>
            <a:r>
              <a:rPr lang="en-US">
                <a:latin typeface="Times New Roman" charset="0"/>
                <a:cs typeface="Times New Roman" charset="0"/>
              </a:rPr>
              <a:t>their action can be overcome by increasing conc. of Ach in the synaptic gap by e.g. Neostigmine: cholinestrase inhibitors ( this inhibits  choline estrase enz).</a:t>
            </a:r>
          </a:p>
          <a:p>
            <a:pPr>
              <a:buFont typeface="Wingdings 3" charset="0"/>
              <a:buNone/>
            </a:pPr>
            <a:endParaRPr lang="en-US">
              <a:latin typeface="Times New Roman" charset="0"/>
              <a:cs typeface="Times New Roman" charset="0"/>
            </a:endParaRPr>
          </a:p>
          <a:p>
            <a:pPr>
              <a:buFont typeface="Wingdings 3" charset="0"/>
              <a:buNone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     At High dose </a:t>
            </a:r>
            <a:r>
              <a:rPr lang="en-US">
                <a:latin typeface="Times New Roman" charset="0"/>
                <a:cs typeface="Times New Roman" charset="0"/>
              </a:rPr>
              <a:t>:these drugs block ion channel at the end plate and leads to further weakening of the transmission, and it becomes difficult to overcome the block by cholinestrase inhibitors.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71438" y="71438"/>
            <a:ext cx="8964612" cy="6572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/>
              <a:t>&lt;&lt; Depolarizing NMBs </a:t>
            </a:r>
          </a:p>
          <a:p>
            <a:pPr eaLnBrk="1" hangingPunct="1"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           Succinylcholine (suxamethonium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MOA: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800"/>
              <a:t>  Act as an agonist on nicotinic Rs of ! NMJ, stimulate </a:t>
            </a:r>
            <a:r>
              <a:rPr lang="en-US" sz="2800" u="sng"/>
              <a:t>first</a:t>
            </a:r>
            <a:r>
              <a:rPr lang="en-US" sz="2800"/>
              <a:t> ! NM transmission  (produces initially depolarization)           muscular fasiculation </a:t>
            </a:r>
            <a:r>
              <a:rPr lang="en-US" sz="2800" u="sng"/>
              <a:t>then</a:t>
            </a:r>
            <a:r>
              <a:rPr lang="en-US" sz="2800"/>
              <a:t> blockade &amp; paralysis of ! muscle fibers due to continuous depolarization.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800"/>
              <a:t>Duration of action is very short (5-10 min) is due to its rapid hydrolysis by cholineesterase.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</p:txBody>
      </p:sp>
      <p:sp>
        <p:nvSpPr>
          <p:cNvPr id="25603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0B3E2C-41AD-DF4B-B103-C023D1B9DFDD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8212F8-FD2C-A04E-86FB-7BE6B88A5DA0}" type="slidenum">
              <a:rPr lang="ar-sa"/>
              <a:pPr eaLnBrk="1" hangingPunct="1"/>
              <a:t>17</a:t>
            </a:fld>
            <a:endParaRPr lang="en-US"/>
          </a:p>
        </p:txBody>
      </p:sp>
      <p:sp>
        <p:nvSpPr>
          <p:cNvPr id="25605" name="Right Arrow 4"/>
          <p:cNvSpPr>
            <a:spLocks noChangeArrowheads="1"/>
          </p:cNvSpPr>
          <p:nvPr/>
        </p:nvSpPr>
        <p:spPr bwMode="auto">
          <a:xfrm>
            <a:off x="4714875" y="3000375"/>
            <a:ext cx="71437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4925" y="160338"/>
            <a:ext cx="9001125" cy="6483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/>
              <a:t>Pharmacokinetics 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/>
              <a:t>All of NMBs are highly polar &amp; inactive orally &amp; must be given parenterally.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b="1"/>
              <a:t>No cross placenta &amp; CNS </a:t>
            </a:r>
          </a:p>
          <a:p>
            <a:pPr eaLnBrk="1" hangingPunct="1">
              <a:lnSpc>
                <a:spcPct val="150000"/>
              </a:lnSpc>
            </a:pPr>
            <a:r>
              <a:rPr lang="en-US" b="1"/>
              <a:t>Metabolism depend upon kidney or liver EXCEPT </a:t>
            </a:r>
            <a:endParaRPr lang="en-US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b="1"/>
              <a:t>atracurium -mivacurium (cholinesterase).</a:t>
            </a:r>
            <a:endParaRPr lang="en-US"/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6FF7E6-927B-BD4E-B722-30A0EB130CE0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49487BF-F92C-CB47-B4DA-09F400359029}" type="slidenum">
              <a:rPr lang="ar-sa"/>
              <a:pPr eaLnBrk="1" hangingPunct="1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71438" y="142875"/>
            <a:ext cx="9001125" cy="645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solidFill>
                  <a:srgbClr val="FF0000"/>
                </a:solidFill>
              </a:rPr>
              <a:t>Uses of NMBs</a:t>
            </a:r>
            <a:r>
              <a:rPr lang="en-US"/>
              <a:t>: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Primarily as adjuncts during general anesthesia to facilitate tracheal intubation &amp; optimize surgical conditions while ensuring adequate ventilation.</a:t>
            </a:r>
            <a:r>
              <a:rPr lang="ar-sa"/>
              <a:t> </a:t>
            </a:r>
            <a:endParaRPr lang="en-US"/>
          </a:p>
          <a:p>
            <a:pPr eaLnBrk="1" hangingPunct="1">
              <a:lnSpc>
                <a:spcPct val="150000"/>
              </a:lnSpc>
            </a:pPr>
            <a:r>
              <a:rPr lang="en-US"/>
              <a:t>To produce relaxation &amp; </a:t>
            </a:r>
            <a:r>
              <a:rPr lang="en-US">
                <a:hlinkClick r:id="rId2" tooltip="Paralysis"/>
              </a:rPr>
              <a:t>paralysis</a:t>
            </a:r>
            <a:r>
              <a:rPr lang="en-US"/>
              <a:t>, especially intra-abdominal &amp; intra-thoracic surgeries &amp; in ICU, can be conducted with fewer complications. </a:t>
            </a:r>
          </a:p>
          <a:p>
            <a:pPr eaLnBrk="1" hangingPunct="1">
              <a:lnSpc>
                <a:spcPct val="150000"/>
              </a:lnSpc>
            </a:pPr>
            <a:r>
              <a:rPr lang="en-US" b="1"/>
              <a:t>Relieve of tetanus  (</a:t>
            </a:r>
            <a:r>
              <a:rPr lang="en-US" sz="1600"/>
              <a:t>prolonged contraction of </a:t>
            </a:r>
            <a:r>
              <a:rPr lang="en-US" sz="1600" u="sng"/>
              <a:t>skeletal muscle </a:t>
            </a:r>
            <a:r>
              <a:rPr lang="en-US" sz="1600"/>
              <a:t>fibers</a:t>
            </a:r>
            <a:r>
              <a:rPr lang="en-US"/>
              <a:t>) </a:t>
            </a:r>
            <a:r>
              <a:rPr lang="en-US" b="1"/>
              <a:t>&amp; epileptic convulsion.</a:t>
            </a:r>
          </a:p>
          <a:p>
            <a:pPr eaLnBrk="1" hangingPunct="1">
              <a:lnSpc>
                <a:spcPct val="150000"/>
              </a:lnSpc>
            </a:pPr>
            <a:r>
              <a:rPr lang="en-US" b="1"/>
              <a:t>      Facilitate endoscopy.</a:t>
            </a:r>
            <a:endParaRPr lang="en-US"/>
          </a:p>
          <a:p>
            <a:pPr eaLnBrk="1" hangingPunct="1">
              <a:buFontTx/>
              <a:buNone/>
            </a:pPr>
            <a:endParaRPr lang="en-US"/>
          </a:p>
        </p:txBody>
      </p:sp>
      <p:sp>
        <p:nvSpPr>
          <p:cNvPr id="2765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F520B6-367D-DD4D-AD1E-27FE34DDBB13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DEFF38-2EC9-0047-B3CC-E832BC0AE10B}" type="slidenum">
              <a:rPr lang="ar-sa"/>
              <a:pPr eaLnBrk="1" hangingPunct="1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>
                <a:solidFill>
                  <a:schemeClr val="hlink"/>
                </a:solidFill>
                <a:latin typeface="Algerian" pitchFamily="82" charset="0"/>
                <a:ea typeface="+mj-ea"/>
                <a:cs typeface="+mj-cs"/>
              </a:rPr>
              <a:t>Neuromuscular Junction</a:t>
            </a:r>
          </a:p>
        </p:txBody>
      </p:sp>
      <p:pic>
        <p:nvPicPr>
          <p:cNvPr id="10243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1"/>
          <a:stretch>
            <a:fillRect/>
          </a:stretch>
        </p:blipFill>
        <p:spPr>
          <a:xfrm>
            <a:off x="457200" y="1752600"/>
            <a:ext cx="3270250" cy="4530725"/>
          </a:xfrm>
        </p:spPr>
      </p:pic>
      <p:sp>
        <p:nvSpPr>
          <p:cNvPr id="10244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3733800" y="1524000"/>
            <a:ext cx="5410200" cy="5029200"/>
          </a:xfrm>
        </p:spPr>
        <p:txBody>
          <a:bodyPr/>
          <a:lstStyle/>
          <a:p>
            <a:r>
              <a:rPr lang="en-US" sz="2000"/>
              <a:t>1: Cholinergic motor neurone,2: motor end-plate, 3: vesicles, 4: N</a:t>
            </a:r>
            <a:r>
              <a:rPr lang="en-US" sz="2000" baseline="-25000"/>
              <a:t>M</a:t>
            </a:r>
            <a:r>
              <a:rPr lang="en-US" sz="2000"/>
              <a:t>R, 5: mitochondrion</a:t>
            </a:r>
          </a:p>
          <a:p>
            <a:endParaRPr lang="en-US" sz="2400"/>
          </a:p>
          <a:p>
            <a:endParaRPr lang="en-US" sz="2400"/>
          </a:p>
        </p:txBody>
      </p:sp>
      <p:pic>
        <p:nvPicPr>
          <p:cNvPr id="10245" name="Picture 10" descr="Image:Synapse diag4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5" t="7005" r="8134" b="7530"/>
          <a:stretch>
            <a:fillRect/>
          </a:stretch>
        </p:blipFill>
        <p:spPr bwMode="auto">
          <a:xfrm>
            <a:off x="3810000" y="2209800"/>
            <a:ext cx="5029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457200" y="1844675"/>
            <a:ext cx="8362950" cy="4162425"/>
          </a:xfrm>
        </p:spPr>
        <p:txBody>
          <a:bodyPr/>
          <a:lstStyle/>
          <a:p>
            <a:r>
              <a:rPr lang="en-US">
                <a:latin typeface="Times New Roman" charset="0"/>
                <a:cs typeface="Times New Roman" charset="0"/>
              </a:rPr>
              <a:t>When rapid endotracheal intubation is required</a:t>
            </a:r>
          </a:p>
          <a:p>
            <a:endParaRPr lang="en-US">
              <a:latin typeface="Times New Roman" charset="0"/>
              <a:cs typeface="Times New Roman" charset="0"/>
            </a:endParaRPr>
          </a:p>
          <a:p>
            <a:endParaRPr lang="en-US">
              <a:latin typeface="Times New Roman" charset="0"/>
              <a:cs typeface="Times New Roman" charset="0"/>
            </a:endParaRPr>
          </a:p>
          <a:p>
            <a:r>
              <a:rPr lang="en-US">
                <a:latin typeface="Times New Roman" charset="0"/>
                <a:cs typeface="Times New Roman" charset="0"/>
              </a:rPr>
              <a:t> Electroconvulsive shock therapy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Therapeutic uses of </a:t>
            </a:r>
            <a:r>
              <a:rPr lang="en-US" dirty="0" err="1" smtClean="0">
                <a:latin typeface="+mj-lt"/>
                <a:ea typeface="+mj-ea"/>
                <a:cs typeface="+mj-cs"/>
              </a:rPr>
              <a:t>succhinylcholine</a:t>
            </a: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7D0CAB-E9AF-474C-BD34-9F8ADD758579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7BB2B8-635F-A743-A21E-1F6A1D4C4739}" type="slidenum">
              <a:rPr lang="ar-sa"/>
              <a:pPr eaLnBrk="1" hangingPunct="1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4294967295"/>
          </p:nvPr>
        </p:nvSpPr>
        <p:spPr>
          <a:xfrm>
            <a:off x="71438" y="71438"/>
            <a:ext cx="9072562" cy="5929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1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0000"/>
                </a:solidFill>
              </a:rPr>
              <a:t>Pharmacological effects &amp; side effects</a:t>
            </a:r>
            <a:r>
              <a:rPr lang="en-US"/>
              <a:t>:</a:t>
            </a:r>
            <a:r>
              <a:rPr lang="en-US" sz="2800">
                <a:solidFill>
                  <a:srgbClr val="FF0000"/>
                </a:solidFill>
              </a:rPr>
              <a:t> (</a:t>
            </a:r>
            <a:r>
              <a:rPr lang="en-US">
                <a:solidFill>
                  <a:srgbClr val="FF0000"/>
                </a:solidFill>
              </a:rPr>
              <a:t>Competitive</a:t>
            </a:r>
            <a:r>
              <a:rPr lang="en-US" sz="280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/>
              <a:t>Bronchospasm &amp; Hypotension (by</a:t>
            </a:r>
            <a:r>
              <a:rPr lang="en-US" sz="3000"/>
              <a:t> </a:t>
            </a:r>
            <a:r>
              <a:rPr lang="en-US" sz="3200"/>
              <a:t>mivacurium, </a:t>
            </a:r>
            <a:r>
              <a:rPr lang="en-US" sz="3200" u="sng"/>
              <a:t>tubocurarine,</a:t>
            </a:r>
            <a:r>
              <a:rPr lang="en-US" sz="3200"/>
              <a:t> alcuronium, atracurium &amp; metocurine)</a:t>
            </a:r>
          </a:p>
          <a:p>
            <a:pPr eaLnBrk="1" hangingPunct="1">
              <a:lnSpc>
                <a:spcPct val="150000"/>
              </a:lnSpc>
              <a:buFont typeface="Wingdings 3" charset="0"/>
              <a:buNone/>
            </a:pPr>
            <a:r>
              <a:rPr lang="en-US"/>
              <a:t>Due to histamine release &amp; blockade of nicotinic Rs (both sympathetic &amp; paraS).</a:t>
            </a:r>
          </a:p>
          <a:p>
            <a:pPr eaLnBrk="1" hangingPunct="1">
              <a:lnSpc>
                <a:spcPct val="150000"/>
              </a:lnSpc>
              <a:buFont typeface="Wingdings 3" charset="0"/>
              <a:buNone/>
            </a:pPr>
            <a:r>
              <a:rPr lang="en-US"/>
              <a:t> **Pretreatment with antihistamine.</a:t>
            </a:r>
          </a:p>
        </p:txBody>
      </p:sp>
      <p:sp>
        <p:nvSpPr>
          <p:cNvPr id="29699" name="Date Placeholder 3"/>
          <p:cNvSpPr txBox="1">
            <a:spLocks noGrp="1"/>
          </p:cNvSpPr>
          <p:nvPr/>
        </p:nvSpPr>
        <p:spPr bwMode="auto"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5A160039-6076-1748-8108-C7E1FEBA92DC}" type="datetime1">
              <a:rPr lang="en-US" sz="1000"/>
              <a:pPr algn="l" eaLnBrk="1" hangingPunct="1"/>
              <a:t>12/19/11</a:t>
            </a:fld>
            <a:endParaRPr lang="en-US" sz="1000"/>
          </a:p>
        </p:txBody>
      </p:sp>
      <p:sp>
        <p:nvSpPr>
          <p:cNvPr id="29700" name="Slide Number Placeholder 4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9D267C-D9C8-BD43-8A8F-AA1C065BBD9F}" type="slidenum">
              <a:rPr lang="ar-sa" sz="1000"/>
              <a:pPr eaLnBrk="1" hangingPunct="1"/>
              <a:t>21</a:t>
            </a:fld>
            <a:endParaRPr lang="en-US"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71438" y="142875"/>
            <a:ext cx="8964612" cy="659765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Pharmacological effects &amp; side effects</a:t>
            </a:r>
            <a:r>
              <a:rPr lang="en-US"/>
              <a:t>:</a:t>
            </a:r>
          </a:p>
          <a:p>
            <a:pPr eaLnBrk="1" hangingPunct="1">
              <a:buFontTx/>
              <a:buNone/>
            </a:pPr>
            <a:endParaRPr lang="en-US" sz="900"/>
          </a:p>
          <a:p>
            <a:pPr eaLnBrk="1" hangingPunct="1">
              <a:buFontTx/>
              <a:buNone/>
            </a:pPr>
            <a:r>
              <a:rPr lang="en-US"/>
              <a:t>Tachycardia, </a:t>
            </a:r>
            <a:r>
              <a:rPr lang="en-US" sz="3000"/>
              <a:t>small increase in COP</a:t>
            </a:r>
            <a:r>
              <a:rPr lang="en-US"/>
              <a:t> &amp; increase BP (vagolytic effect on heart by pancuronium).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260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600"/>
              <a:t>**Antidote: The cholineesterase inhibitors (as Neostigmine &amp; pyridostigmine) effectively antagonize the NMB effects caused by nondepolarizing drugs. They </a:t>
            </a:r>
            <a:r>
              <a:rPr lang="en-US" sz="2400"/>
              <a:t>increase Ach conc. on ! Rs at MEP.</a:t>
            </a:r>
          </a:p>
          <a:p>
            <a:pPr>
              <a:buFont typeface="Wingdings 3" charset="0"/>
              <a:buNone/>
            </a:pPr>
            <a:endParaRPr lang="en-US" sz="900"/>
          </a:p>
          <a:p>
            <a:pPr eaLnBrk="1" hangingPunct="1">
              <a:buFontTx/>
              <a:buNone/>
            </a:pPr>
            <a:r>
              <a:rPr lang="en-US" sz="3000"/>
              <a:t> </a:t>
            </a:r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E7884A-78F9-9940-8F31-1C8DD1C29D97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4857DE-392C-2D42-96B6-E5607B15F31B}" type="slidenum">
              <a:rPr lang="ar-sa"/>
              <a:pPr eaLnBrk="1" hangingPunct="1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79388" y="88900"/>
            <a:ext cx="8929687" cy="6554788"/>
          </a:xfrm>
        </p:spPr>
        <p:txBody>
          <a:bodyPr/>
          <a:lstStyle/>
          <a:p>
            <a:pPr eaLnBrk="1" hangingPunct="1">
              <a:buFont typeface="Wingdings 3" charset="0"/>
              <a:buNone/>
            </a:pPr>
            <a:r>
              <a:rPr lang="en-US">
                <a:solidFill>
                  <a:schemeClr val="accent2"/>
                </a:solidFill>
              </a:rPr>
              <a:t>Adverse effects of depolarizing blockade:</a:t>
            </a:r>
          </a:p>
          <a:p>
            <a:pPr eaLnBrk="1" hangingPunct="1"/>
            <a:endParaRPr lang="en-US" sz="900"/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/>
              <a:t>Succinylcholine: cardiac arrhythmia during halothane anesthesia (stimulate nicotinic &amp; muscarinic Rs)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/>
              <a:t>Malignant hyperthemia (due to increased Ca)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/>
              <a:t>Hyperkalemia, </a:t>
            </a:r>
            <a:r>
              <a:rPr lang="en-US">
                <a:latin typeface="Times New Roman" charset="0"/>
                <a:cs typeface="Times New Roman" charset="0"/>
              </a:rPr>
              <a:t>may cause dysrhythmia or cardiac arrest.</a:t>
            </a:r>
            <a:endParaRPr lang="en-US"/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/>
              <a:t>Increase intraocular pressure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/>
              <a:t>Increase intragastric pressure, </a:t>
            </a:r>
            <a:r>
              <a:rPr lang="en-US">
                <a:latin typeface="Times New Roman" charset="0"/>
                <a:cs typeface="Times New Roman" charset="0"/>
              </a:rPr>
              <a:t>which may lead to emesis and aspiration of gastric content</a:t>
            </a:r>
            <a:endParaRPr lang="en-US"/>
          </a:p>
          <a:p>
            <a:pPr lvl="4" eaLnBrk="1" hangingPunct="1">
              <a:lnSpc>
                <a:spcPct val="150000"/>
              </a:lnSpc>
              <a:buFontTx/>
              <a:buChar char="-"/>
            </a:pPr>
            <a:r>
              <a:rPr lang="en-US"/>
              <a:t>       </a:t>
            </a:r>
            <a:r>
              <a:rPr lang="en-US" sz="2700"/>
              <a:t>Muscle pain (Myalgia).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3CC499B-BDDC-EB4D-981C-D99031342D87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586E4D-F480-A74E-A28F-B4A270EE15F6}" type="slidenum">
              <a:rPr lang="ar-sa"/>
              <a:pPr eaLnBrk="1" hangingPunct="1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40538"/>
          </a:xfrm>
          <a:noFill/>
        </p:spPr>
      </p:pic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F236AB3-50B6-1B41-AA0F-6921BC4A9234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CE06D3-85A5-9C47-BB5C-D3153F15C605}" type="slidenum">
              <a:rPr lang="ar-sa"/>
              <a:pPr eaLnBrk="1" hangingPunct="1"/>
              <a:t>24</a:t>
            </a:fld>
            <a:endParaRPr lang="en-US"/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0" y="836613"/>
            <a:ext cx="900113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600" b="1"/>
              <a:t>Tuboc-urarine</a:t>
            </a: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0" y="1916113"/>
            <a:ext cx="1116013" cy="320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500" b="1"/>
              <a:t>Gallamine</a:t>
            </a: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0" y="3068638"/>
            <a:ext cx="1116013" cy="5556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600" b="1"/>
              <a:t>Panc-</a:t>
            </a:r>
          </a:p>
          <a:p>
            <a:pPr algn="l" eaLnBrk="1" hangingPunct="1">
              <a:lnSpc>
                <a:spcPct val="60000"/>
              </a:lnSpc>
              <a:spcBef>
                <a:spcPct val="30000"/>
              </a:spcBef>
            </a:pPr>
            <a:r>
              <a:rPr lang="en-US" sz="1600" b="1"/>
              <a:t>uronium</a:t>
            </a: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0" y="3860800"/>
            <a:ext cx="1116013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Vec-uronium</a:t>
            </a:r>
          </a:p>
        </p:txBody>
      </p:sp>
      <p:sp>
        <p:nvSpPr>
          <p:cNvPr id="32777" name="Text Box 11"/>
          <p:cNvSpPr txBox="1">
            <a:spLocks noChangeArrowheads="1"/>
          </p:cNvSpPr>
          <p:nvPr/>
        </p:nvSpPr>
        <p:spPr bwMode="auto">
          <a:xfrm>
            <a:off x="0" y="4797425"/>
            <a:ext cx="1116013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Atrac-urium</a:t>
            </a: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4464050" y="6581775"/>
            <a:ext cx="4679950" cy="276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200" b="1"/>
              <a:t>Constituent of atracurium, similar but with fewer side effects.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5486C08-FF20-7549-ABB6-B59C15AFADD2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252E5AF-1705-1646-A8F3-D5F9855B83BF}" type="slidenum">
              <a:rPr lang="ar-sa"/>
              <a:pPr eaLnBrk="1" hangingPunct="1"/>
              <a:t>25</a:t>
            </a:fld>
            <a:endParaRPr lang="en-US"/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0" y="260350"/>
            <a:ext cx="1042988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Mivac-urium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0" y="2133600"/>
            <a:ext cx="1258888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Succinyl choline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100013" y="1500188"/>
            <a:ext cx="8686800" cy="5257800"/>
          </a:xfrm>
        </p:spPr>
        <p:txBody>
          <a:bodyPr/>
          <a:lstStyle/>
          <a:p>
            <a:pPr eaLnBrk="1" hangingPunct="1"/>
            <a:r>
              <a:rPr lang="en-US"/>
              <a:t>Anesthetics: Inhaled anesthetics (isoflurane, sevoflurane) potentiate NM blockade produced by nondepolarizing muscle relaxants.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Enhancement of NM blockade by antibiotics (aminoglycosides).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F014A03-480E-5F45-9DD9-725B29B9E450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83097F-5C49-5E46-826C-ABC989AB884B}" type="slidenum">
              <a:rPr lang="ar-sa"/>
              <a:pPr eaLnBrk="1" hangingPunct="1"/>
              <a:t>26</a:t>
            </a:fld>
            <a:endParaRPr lang="en-US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+mj-lt"/>
                <a:ea typeface="+mj-ea"/>
                <a:cs typeface="+mj-cs"/>
              </a:rPr>
              <a:t>DDI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CENTRALY  ACTING  DRUGS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23850" y="1481138"/>
            <a:ext cx="8686800" cy="4525962"/>
          </a:xfrm>
        </p:spPr>
        <p:txBody>
          <a:bodyPr/>
          <a:lstStyle/>
          <a:p>
            <a:r>
              <a:rPr lang="en-US">
                <a:latin typeface="Times New Roman" charset="0"/>
                <a:cs typeface="Times New Roman" charset="0"/>
              </a:rPr>
              <a:t> </a:t>
            </a:r>
            <a:r>
              <a:rPr lang="en-US" sz="3400">
                <a:latin typeface="Times New Roman" charset="0"/>
                <a:cs typeface="Times New Roman" charset="0"/>
              </a:rPr>
              <a:t>These spasmolytic drugs do not resemble A.Choline  in structure or effect.</a:t>
            </a:r>
          </a:p>
          <a:p>
            <a:r>
              <a:rPr lang="en-US" sz="3400">
                <a:latin typeface="Times New Roman" charset="0"/>
                <a:cs typeface="Times New Roman" charset="0"/>
              </a:rPr>
              <a:t> They act in CNS or in skeletal muscle cell</a:t>
            </a:r>
          </a:p>
          <a:p>
            <a:endParaRPr lang="en-US" sz="3400">
              <a:latin typeface="Times New Roman" charset="0"/>
              <a:cs typeface="Times New Roman" charset="0"/>
            </a:endParaRPr>
          </a:p>
          <a:p>
            <a:r>
              <a:rPr lang="en-US" sz="3400">
                <a:latin typeface="Times New Roman" charset="0"/>
                <a:cs typeface="Times New Roman" charset="0"/>
              </a:rPr>
              <a:t> </a:t>
            </a:r>
            <a:r>
              <a:rPr lang="en-US" sz="3400" b="1" u="sng">
                <a:latin typeface="Times New Roman" charset="0"/>
                <a:cs typeface="Times New Roman" charset="0"/>
              </a:rPr>
              <a:t>spasticity</a:t>
            </a:r>
            <a:r>
              <a:rPr lang="en-US" sz="3400">
                <a:latin typeface="Times New Roman" charset="0"/>
                <a:cs typeface="Times New Roman" charset="0"/>
              </a:rPr>
              <a:t> is characterized by increase in tonic stretch reflexes &amp; flexor muscle spasm, muscle tone is increase, it is often associated with cerebral palsy, muscle sclerosis  &amp; stroke.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1438" y="714375"/>
            <a:ext cx="8929687" cy="5857875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+mn-lt"/>
                <a:ea typeface="+mn-ea"/>
                <a:cs typeface="+mn-cs"/>
              </a:rPr>
              <a:t>Tr</a:t>
            </a:r>
            <a:r>
              <a:rPr lang="en-US" dirty="0" smtClean="0">
                <a:latin typeface="+mn-lt"/>
                <a:ea typeface="+mn-ea"/>
                <a:cs typeface="+mn-cs"/>
              </a:rPr>
              <a:t>: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Centrally acting drugs: 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1-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Diazepam</a:t>
            </a:r>
            <a:r>
              <a:rPr lang="en-US" dirty="0" smtClean="0">
                <a:latin typeface="+mn-lt"/>
                <a:ea typeface="+mn-ea"/>
                <a:cs typeface="+mn-cs"/>
              </a:rPr>
              <a:t>: stimulate GABA Rs (increase K</a:t>
            </a:r>
            <a:r>
              <a:rPr lang="en-US" baseline="30000" dirty="0" smtClean="0">
                <a:latin typeface="+mn-lt"/>
                <a:ea typeface="+mn-ea"/>
                <a:cs typeface="+mn-cs"/>
              </a:rPr>
              <a:t>+</a:t>
            </a:r>
            <a:r>
              <a:rPr lang="en-US" dirty="0" smtClean="0">
                <a:latin typeface="+mn-lt"/>
                <a:ea typeface="+mn-ea"/>
                <a:cs typeface="+mn-cs"/>
              </a:rPr>
              <a:t> conductance &amp; </a:t>
            </a:r>
            <a:r>
              <a:rPr lang="en-US" dirty="0" err="1" smtClean="0">
                <a:latin typeface="+mn-lt"/>
                <a:ea typeface="+mn-ea"/>
                <a:cs typeface="+mn-cs"/>
              </a:rPr>
              <a:t>hyperpolarization</a:t>
            </a:r>
            <a:r>
              <a:rPr lang="en-US" dirty="0" smtClean="0">
                <a:latin typeface="+mn-lt"/>
                <a:ea typeface="+mn-ea"/>
                <a:cs typeface="+mn-cs"/>
              </a:rPr>
              <a:t>) &amp; reduce spasticity. 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It is a drug of choice to overcome &amp; abolish if the convulsion are continuous and persistent; such as in epilepsy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(anticonvulsant, </a:t>
            </a:r>
            <a:r>
              <a:rPr lang="en-US" dirty="0" err="1" smtClean="0">
                <a:latin typeface="+mn-lt"/>
                <a:ea typeface="+mn-ea"/>
                <a:cs typeface="+mn-cs"/>
              </a:rPr>
              <a:t>anxiolytic</a:t>
            </a:r>
            <a:r>
              <a:rPr lang="en-US" dirty="0" smtClean="0">
                <a:latin typeface="+mn-lt"/>
                <a:ea typeface="+mn-ea"/>
                <a:cs typeface="+mn-cs"/>
              </a:rPr>
              <a:t>, sedative, muscle relaxant &amp; amnesic). Oral/ </a:t>
            </a:r>
            <a:r>
              <a:rPr lang="en-US" dirty="0" err="1" smtClean="0">
                <a:latin typeface="+mn-lt"/>
                <a:ea typeface="+mn-ea"/>
                <a:cs typeface="+mn-cs"/>
              </a:rPr>
              <a:t>parenteral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			Disadvantage: sedation.</a:t>
            </a: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34C03F-A66C-BC4F-BEE7-6CC87DE8DFCF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74D02A-E87A-9A4D-BE7E-610B00C94BE2}" type="slidenum">
              <a:rPr lang="ar-sa"/>
              <a:pPr eaLnBrk="1" hangingPunct="1"/>
              <a:t>28</a:t>
            </a:fld>
            <a:endParaRPr lang="en-US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6540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Spasticity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686800" cy="65976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/>
              <a:t>2- </a:t>
            </a:r>
            <a:r>
              <a:rPr lang="en-US">
                <a:solidFill>
                  <a:srgbClr val="FF0000"/>
                </a:solidFill>
              </a:rPr>
              <a:t>Baclofen</a:t>
            </a:r>
            <a:r>
              <a:rPr lang="en-US"/>
              <a:t>: GABA agonist; oral spasmolytic drug + reduce pain in patients with spasticity.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/>
              <a:t> - Less sedation.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/>
              <a:t>- Gradually withdrawn in epileptic patients.</a:t>
            </a:r>
          </a:p>
        </p:txBody>
      </p:sp>
      <p:sp>
        <p:nvSpPr>
          <p:cNvPr id="3789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13B38D-E54C-5442-BBF5-F8DDBA690E05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DF4EA3-353B-E140-AD7D-12B43CE7DD39}" type="slidenum">
              <a:rPr lang="ar-sa"/>
              <a:pPr eaLnBrk="1" hangingPunct="1"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C6F4FA-FE0A-B24B-850B-9DEED6F78EC8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39E9DB-FEF7-EB40-9A9C-C1FABB400B19}" type="slidenum">
              <a:rPr lang="ar-sa"/>
              <a:pPr eaLnBrk="1" hangingPunct="1"/>
              <a:t>3</a:t>
            </a:fld>
            <a:endParaRPr lang="en-US"/>
          </a:p>
        </p:txBody>
      </p:sp>
      <p:pic>
        <p:nvPicPr>
          <p:cNvPr id="11268" name="Picture 2" descr="synapse6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991600" cy="6858000"/>
          </a:xfrm>
          <a:noFill/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0" y="0"/>
            <a:ext cx="3286125" cy="7699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Neuromuscular junction/ </a:t>
            </a:r>
          </a:p>
          <a:p>
            <a:pPr eaLnBrk="1" hangingPunct="1"/>
            <a:r>
              <a:rPr lang="en-US" sz="2400"/>
              <a:t>Motor end plate (MEP)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71438" y="857250"/>
            <a:ext cx="8929687" cy="55721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Dantrolene: direct action on sk muscle</a:t>
            </a:r>
          </a:p>
          <a:p>
            <a:pPr eaLnBrk="1" hangingPunct="1"/>
            <a:endParaRPr lang="en-US"/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/>
              <a:t>Spasmolytic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/>
              <a:t>Reduces sk muscle strength by interfering with excitation-contraction coupling in ! muscle fibers.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/>
              <a:t>Inhibit Ca release from sarcoplasmic reticulum (SR)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7D52174-58E8-5D44-8F39-7BC764C4164B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276F2B4-BFDF-9B4E-8EC9-618CA2E49430}" type="slidenum">
              <a:rPr lang="ar-sa"/>
              <a:pPr eaLnBrk="1" hangingPunct="1"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>
          <a:xfrm>
            <a:off x="171450" y="214313"/>
            <a:ext cx="8686800" cy="57927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/>
              <a:t>Uses of dantrolene:</a:t>
            </a:r>
          </a:p>
          <a:p>
            <a:pPr eaLnBrk="1" hangingPunct="1">
              <a:lnSpc>
                <a:spcPct val="150000"/>
              </a:lnSpc>
              <a:buFont typeface="Wingdings 3" charset="0"/>
              <a:buNone/>
            </a:pPr>
            <a:r>
              <a:rPr lang="en-US"/>
              <a:t>1- in malignant hyperthermia (rare heritable disorder, can triggered by volatile anesthetics, &amp; NMBs as succinylcholine); rise in temp + massive muscle contraction due to impairment in ! ability of SR to sequester Ca.</a:t>
            </a:r>
          </a:p>
          <a:p>
            <a:pPr eaLnBrk="1" hangingPunct="1">
              <a:lnSpc>
                <a:spcPct val="150000"/>
              </a:lnSpc>
              <a:buFont typeface="Wingdings 3" charset="0"/>
              <a:buNone/>
            </a:pPr>
            <a:r>
              <a:rPr lang="en-US"/>
              <a:t>2- spastic state (Iv/ oral).</a:t>
            </a:r>
          </a:p>
          <a:p>
            <a:endParaRPr lang="en-US"/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73DD9F1-38D3-2342-B590-DC231B457206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5CE11C0-3B07-4742-AA45-6ED2E7A6B305}" type="slidenum">
              <a:rPr lang="ar-sa"/>
              <a:pPr eaLnBrk="1" hangingPunct="1"/>
              <a:t>31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naturalskinmoisturizer.com/images/skinfluence-synake-anti-wrink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" t="2589" r="50655"/>
          <a:stretch>
            <a:fillRect/>
          </a:stretch>
        </p:blipFill>
        <p:spPr bwMode="auto">
          <a:xfrm>
            <a:off x="2268538" y="333375"/>
            <a:ext cx="5083175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+mj-lt"/>
              <a:ea typeface="+mj-ea"/>
              <a:cs typeface="+mj-cs"/>
            </a:endParaRP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cs typeface="Times New Roman" charset="0"/>
              </a:rPr>
              <a:t>Skeletal muscle contraction is evoked by nicotinic cholinergic transmission.</a:t>
            </a:r>
          </a:p>
          <a:p>
            <a:pPr>
              <a:buFont typeface="Wingdings 3" charset="0"/>
              <a:buNone/>
            </a:pPr>
            <a:endParaRPr lang="en-US">
              <a:latin typeface="Times New Roman" charset="0"/>
              <a:cs typeface="Times New Roman" charset="0"/>
            </a:endParaRPr>
          </a:p>
          <a:p>
            <a:r>
              <a:rPr lang="en-US">
                <a:latin typeface="Times New Roman" charset="0"/>
                <a:cs typeface="Times New Roman" charset="0"/>
              </a:rPr>
              <a:t> Blockade of this transmission is clinically useful in producing muscle relaxation.</a:t>
            </a:r>
          </a:p>
          <a:p>
            <a:pPr>
              <a:buFont typeface="Wingdings 3" charset="0"/>
              <a:buNone/>
            </a:pPr>
            <a:endParaRPr lang="en-US">
              <a:latin typeface="Times New Roman" charset="0"/>
              <a:cs typeface="Times New Roman" charset="0"/>
            </a:endParaRPr>
          </a:p>
          <a:p>
            <a:r>
              <a:rPr lang="en-US">
                <a:latin typeface="Times New Roman" charset="0"/>
                <a:cs typeface="Times New Roman" charset="0"/>
              </a:rPr>
              <a:t> This is required for surgical relaxation &amp; control of ventilation.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6A236D-E5B0-5145-A0A9-BA0BD2B10F2D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ECC79D-7AA7-3440-B349-0C3FAA16F9D8}" type="slidenum">
              <a:rPr lang="ar-sa"/>
              <a:pPr eaLnBrk="1" hangingPunct="1"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+mj-lt"/>
                <a:ea typeface="+mj-ea"/>
                <a:cs typeface="+mj-cs"/>
              </a:rPr>
              <a:t>Neuromuscular transmission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0" y="1643050"/>
          <a:ext cx="9144000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2" name="Right Arrow 6"/>
          <p:cNvSpPr>
            <a:spLocks noChangeArrowheads="1"/>
          </p:cNvSpPr>
          <p:nvPr/>
        </p:nvSpPr>
        <p:spPr bwMode="auto">
          <a:xfrm>
            <a:off x="3071813" y="3571875"/>
            <a:ext cx="571500" cy="188913"/>
          </a:xfrm>
          <a:prstGeom prst="rightArrow">
            <a:avLst>
              <a:gd name="adj1" fmla="val 50000"/>
              <a:gd name="adj2" fmla="val 49916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Right Arrow 7"/>
          <p:cNvSpPr>
            <a:spLocks noChangeArrowheads="1"/>
          </p:cNvSpPr>
          <p:nvPr/>
        </p:nvSpPr>
        <p:spPr bwMode="auto">
          <a:xfrm>
            <a:off x="2071688" y="3929063"/>
            <a:ext cx="714375" cy="21431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://www.accessmedicine.com/loadbinary.aspx?name=katz11&amp;filename=katz11_c027f001b.gif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39"/>
          <a:stretch>
            <a:fillRect/>
          </a:stretch>
        </p:blipFill>
        <p:spPr bwMode="auto">
          <a:xfrm>
            <a:off x="3048000" y="3505200"/>
            <a:ext cx="3581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90800" y="0"/>
            <a:ext cx="3733800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ea typeface="+mn-ea"/>
                <a:cs typeface="+mn-cs"/>
              </a:rPr>
              <a:t>The structure &amp; function of nicotinic receptors at MEP</a:t>
            </a:r>
          </a:p>
        </p:txBody>
      </p:sp>
      <p:pic>
        <p:nvPicPr>
          <p:cNvPr id="15364" name="Picture 8" descr="http://basic-clinical-pharmacology.net/chapter%2027_%20skeletal%20muscle%20relaxants_files/image016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13"/>
          <a:stretch>
            <a:fillRect/>
          </a:stretch>
        </p:blipFill>
        <p:spPr bwMode="auto">
          <a:xfrm>
            <a:off x="1371600" y="914400"/>
            <a:ext cx="6248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851275" y="692150"/>
            <a:ext cx="649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FF0000"/>
                </a:solidFill>
              </a:rPr>
              <a:t>Ach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1438" y="1628775"/>
            <a:ext cx="8893175" cy="49434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u="sng"/>
              <a:t>Peripherally</a:t>
            </a:r>
            <a:r>
              <a:rPr lang="en-US"/>
              <a:t> acting (Neuromuscular blockers): inhibit neuron transmission to muscle by blocking the nicotinic Ach Rs. </a:t>
            </a:r>
          </a:p>
          <a:p>
            <a:pPr eaLnBrk="1" hangingPunct="1">
              <a:lnSpc>
                <a:spcPct val="150000"/>
              </a:lnSpc>
            </a:pPr>
            <a:r>
              <a:rPr lang="en-US" u="sng"/>
              <a:t>Centrally</a:t>
            </a:r>
            <a:r>
              <a:rPr lang="en-US"/>
              <a:t> acting Sk M relaxants (Baclofen – Diazepam); used in spasticity</a:t>
            </a:r>
          </a:p>
          <a:p>
            <a:pPr eaLnBrk="1" hangingPunct="1">
              <a:lnSpc>
                <a:spcPct val="150000"/>
              </a:lnSpc>
            </a:pPr>
            <a:r>
              <a:rPr lang="en-US" u="sng"/>
              <a:t>Direct</a:t>
            </a:r>
            <a:r>
              <a:rPr lang="en-US"/>
              <a:t> acting Sk M relaxants (Dantrolene).</a:t>
            </a:r>
          </a:p>
          <a:p>
            <a:pPr eaLnBrk="1" hangingPunct="1">
              <a:lnSpc>
                <a:spcPct val="150000"/>
              </a:lnSpc>
              <a:buFont typeface="Wingdings 3" charset="0"/>
              <a:buNone/>
            </a:pPr>
            <a:endParaRPr lang="en-US"/>
          </a:p>
          <a:p>
            <a:pPr eaLnBrk="1" hangingPunct="1">
              <a:lnSpc>
                <a:spcPct val="150000"/>
              </a:lnSpc>
            </a:pPr>
            <a:endParaRPr lang="en-US"/>
          </a:p>
          <a:p>
            <a:pPr eaLnBrk="1" hangingPunct="1"/>
            <a:endParaRPr lang="en-US"/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69BBCB-8145-754F-A77E-C082AA84306A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4CC2B3-3F47-CF4F-8747-54C8CAA21B88}" type="slidenum">
              <a:rPr lang="ar-sa"/>
              <a:pPr eaLnBrk="1" hangingPunct="1"/>
              <a:t>8</a:t>
            </a:fld>
            <a:endParaRPr lang="en-US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+mj-lt"/>
                <a:ea typeface="+mj-ea"/>
                <a:cs typeface="+mj-cs"/>
              </a:rPr>
              <a:t>Skeletal Muscle relaxants</a:t>
            </a:r>
            <a:br>
              <a:rPr lang="en-US" smtClean="0">
                <a:latin typeface="+mj-lt"/>
                <a:ea typeface="+mj-ea"/>
                <a:cs typeface="+mj-cs"/>
              </a:rPr>
            </a:br>
            <a:r>
              <a:rPr lang="en-US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Classification</a:t>
            </a:r>
            <a:r>
              <a:rPr lang="en-US" smtClean="0">
                <a:latin typeface="+mj-lt"/>
                <a:ea typeface="+mj-ea"/>
                <a:cs typeface="+mj-cs"/>
              </a:rPr>
              <a:t>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0" y="46038"/>
            <a:ext cx="9001125" cy="6097587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060" dirty="0" smtClean="0">
                <a:latin typeface="+mn-lt"/>
                <a:ea typeface="+mn-ea"/>
                <a:cs typeface="+mn-cs"/>
              </a:rPr>
              <a:t>Drugs that inhibit ! neuromuscular transmission= neuromuscular blockers (NMBs):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 baseline="30000" dirty="0" smtClean="0">
              <a:latin typeface="+mn-lt"/>
              <a:ea typeface="+mn-ea"/>
              <a:cs typeface="+mn-cs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3060" spc="100" dirty="0" smtClean="0">
                <a:latin typeface="+mn-lt"/>
                <a:ea typeface="+mn-ea"/>
                <a:cs typeface="+mn-cs"/>
              </a:rPr>
              <a:t>interfere with transmission at ! NM end plate &amp; lack CNS activity.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3060" spc="100" baseline="30000" dirty="0" smtClean="0">
              <a:latin typeface="+mn-lt"/>
              <a:ea typeface="+mn-ea"/>
              <a:cs typeface="+mn-cs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sz="3060" spc="100" dirty="0" smtClean="0">
                <a:latin typeface="+mn-lt"/>
                <a:ea typeface="+mn-ea"/>
                <a:cs typeface="+mn-cs"/>
              </a:rPr>
              <a:t>Because ! appropriate dose of NMB drug may paralyze muscles required for breathing (diaphragm), </a:t>
            </a:r>
            <a:r>
              <a:rPr lang="en-US" sz="3060" spc="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  <a:hlinkClick r:id="rId2" tooltip="Mechanical ventilation"/>
              </a:rPr>
              <a:t>mechanical ventilation</a:t>
            </a:r>
            <a:r>
              <a:rPr lang="en-US" sz="3060" spc="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060" spc="100" dirty="0" smtClean="0">
                <a:latin typeface="+mn-lt"/>
                <a:ea typeface="+mn-ea"/>
                <a:cs typeface="+mn-cs"/>
              </a:rPr>
              <a:t>should be available to maintain adequate </a:t>
            </a:r>
            <a:r>
              <a:rPr lang="en-US" sz="3060" spc="100" dirty="0" smtClean="0">
                <a:latin typeface="+mn-lt"/>
                <a:ea typeface="+mn-ea"/>
                <a:cs typeface="+mn-cs"/>
                <a:hlinkClick r:id="rId3" tooltip="Respiration (physiology)"/>
              </a:rPr>
              <a:t>respiration</a:t>
            </a:r>
            <a:r>
              <a:rPr lang="en-US" sz="3060" spc="100" dirty="0" smtClean="0"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1741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7E3BD3-D83E-F448-94D4-0C7C74C294FB}" type="datetime1">
              <a:rPr lang="en-US"/>
              <a:pPr eaLnBrk="1" hangingPunct="1"/>
              <a:t>12/19/11</a:t>
            </a:fld>
            <a:endParaRPr lang="en-US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794D16-DD8F-DC4D-832C-F3A286D274F7}" type="slidenum">
              <a:rPr lang="ar-sa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1291</TotalTime>
  <Words>1255</Words>
  <Application>Microsoft Macintosh PowerPoint</Application>
  <PresentationFormat>On-screen Show (4:3)</PresentationFormat>
  <Paragraphs>209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Concourse</vt:lpstr>
      <vt:lpstr>Skeletal muscle relaxants</vt:lpstr>
      <vt:lpstr>Neuromuscular Junction</vt:lpstr>
      <vt:lpstr>PowerPoint Presentation</vt:lpstr>
      <vt:lpstr>PowerPoint Presentation</vt:lpstr>
      <vt:lpstr>PowerPoint Presentation</vt:lpstr>
      <vt:lpstr>Neuromuscular transmission</vt:lpstr>
      <vt:lpstr>PowerPoint Presentation</vt:lpstr>
      <vt:lpstr>Skeletal Muscle relaxants Classification: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Therapeutic uses of succhinylcholine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DDI</vt:lpstr>
      <vt:lpstr>CENTRALY  ACTING  DRUGS</vt:lpstr>
      <vt:lpstr>Spasticity</vt:lpstr>
      <vt:lpstr>PowerPoint Presentation</vt:lpstr>
      <vt:lpstr>PowerPoint Presentation</vt:lpstr>
      <vt:lpstr>PowerPoint Presentation</vt:lpstr>
    </vt:vector>
  </TitlesOfParts>
  <Company>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muscle relaxants</dc:title>
  <dc:creator>user</dc:creator>
  <cp:lastModifiedBy>User</cp:lastModifiedBy>
  <cp:revision>90</cp:revision>
  <dcterms:created xsi:type="dcterms:W3CDTF">2010-05-10T06:13:29Z</dcterms:created>
  <dcterms:modified xsi:type="dcterms:W3CDTF">2011-12-19T11:37:31Z</dcterms:modified>
</cp:coreProperties>
</file>