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306" r:id="rId3"/>
    <p:sldId id="307" r:id="rId4"/>
    <p:sldId id="334" r:id="rId5"/>
    <p:sldId id="344" r:id="rId6"/>
    <p:sldId id="343" r:id="rId7"/>
    <p:sldId id="346" r:id="rId8"/>
    <p:sldId id="347" r:id="rId9"/>
    <p:sldId id="309" r:id="rId10"/>
    <p:sldId id="342" r:id="rId11"/>
    <p:sldId id="345" r:id="rId12"/>
    <p:sldId id="312" r:id="rId13"/>
    <p:sldId id="313" r:id="rId14"/>
    <p:sldId id="310" r:id="rId15"/>
    <p:sldId id="314" r:id="rId16"/>
    <p:sldId id="361" r:id="rId17"/>
    <p:sldId id="351" r:id="rId18"/>
    <p:sldId id="274" r:id="rId19"/>
    <p:sldId id="293" r:id="rId20"/>
    <p:sldId id="317" r:id="rId21"/>
    <p:sldId id="338" r:id="rId22"/>
    <p:sldId id="327" r:id="rId23"/>
    <p:sldId id="322" r:id="rId24"/>
    <p:sldId id="280" r:id="rId25"/>
    <p:sldId id="321" r:id="rId26"/>
    <p:sldId id="353" r:id="rId27"/>
    <p:sldId id="279" r:id="rId28"/>
    <p:sldId id="329" r:id="rId29"/>
    <p:sldId id="339" r:id="rId30"/>
    <p:sldId id="324" r:id="rId31"/>
    <p:sldId id="281" r:id="rId32"/>
    <p:sldId id="354" r:id="rId33"/>
    <p:sldId id="286" r:id="rId34"/>
    <p:sldId id="325" r:id="rId35"/>
    <p:sldId id="326" r:id="rId36"/>
    <p:sldId id="356" r:id="rId37"/>
    <p:sldId id="357" r:id="rId38"/>
    <p:sldId id="330" r:id="rId39"/>
    <p:sldId id="331" r:id="rId40"/>
    <p:sldId id="332" r:id="rId41"/>
    <p:sldId id="358" r:id="rId42"/>
    <p:sldId id="333" r:id="rId43"/>
    <p:sldId id="360" r:id="rId44"/>
    <p:sldId id="359" r:id="rId45"/>
    <p:sldId id="335" r:id="rId46"/>
    <p:sldId id="336" r:id="rId47"/>
    <p:sldId id="337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94660"/>
  </p:normalViewPr>
  <p:slideViewPr>
    <p:cSldViewPr>
      <p:cViewPr varScale="1">
        <p:scale>
          <a:sx n="105" d="100"/>
          <a:sy n="105" d="100"/>
        </p:scale>
        <p:origin x="-3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BE3E8-6A20-4B2D-89A0-2A905C2D094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36EC3-F100-457E-A442-C76C58006E4E}">
      <dgm:prSet phldrT="[Text]"/>
      <dgm:spPr/>
      <dgm:t>
        <a:bodyPr/>
        <a:lstStyle/>
        <a:p>
          <a:r>
            <a:rPr lang="en-US" dirty="0" smtClean="0"/>
            <a:t>Oral administration</a:t>
          </a:r>
          <a:endParaRPr lang="en-US" dirty="0"/>
        </a:p>
      </dgm:t>
    </dgm:pt>
    <dgm:pt modelId="{89956AA5-1654-47A0-82EC-421B333AD63F}" type="parTrans" cxnId="{3EEEFB6B-1560-4BED-ACC0-777E9B7550A2}">
      <dgm:prSet/>
      <dgm:spPr/>
      <dgm:t>
        <a:bodyPr/>
        <a:lstStyle/>
        <a:p>
          <a:endParaRPr lang="en-US"/>
        </a:p>
      </dgm:t>
    </dgm:pt>
    <dgm:pt modelId="{70BAD8ED-75E4-4E87-9CBA-89DFDABE3982}" type="sibTrans" cxnId="{3EEEFB6B-1560-4BED-ACC0-777E9B7550A2}">
      <dgm:prSet/>
      <dgm:spPr/>
      <dgm:t>
        <a:bodyPr/>
        <a:lstStyle/>
        <a:p>
          <a:endParaRPr lang="en-US" dirty="0"/>
        </a:p>
      </dgm:t>
    </dgm:pt>
    <dgm:pt modelId="{325EF6C7-2A7F-47F2-B68C-346F176A2E4C}">
      <dgm:prSet phldrT="[Text]"/>
      <dgm:spPr/>
      <dgm:t>
        <a:bodyPr/>
        <a:lstStyle/>
        <a:p>
          <a:r>
            <a:rPr lang="en-US" dirty="0" smtClean="0"/>
            <a:t>Most metabolized in liver (oxidation &amp; conjugation)</a:t>
          </a:r>
          <a:endParaRPr lang="en-US" dirty="0"/>
        </a:p>
      </dgm:t>
    </dgm:pt>
    <dgm:pt modelId="{C2C62B2F-F592-4D4A-AED9-568CF5F7323D}" type="parTrans" cxnId="{0965AFFC-3099-45EA-8ED0-543E7CC80687}">
      <dgm:prSet/>
      <dgm:spPr/>
      <dgm:t>
        <a:bodyPr/>
        <a:lstStyle/>
        <a:p>
          <a:endParaRPr lang="en-US"/>
        </a:p>
      </dgm:t>
    </dgm:pt>
    <dgm:pt modelId="{093260FD-BA22-4402-9DD5-4B8508B4A29D}" type="sibTrans" cxnId="{0965AFFC-3099-45EA-8ED0-543E7CC80687}">
      <dgm:prSet/>
      <dgm:spPr/>
      <dgm:t>
        <a:bodyPr/>
        <a:lstStyle/>
        <a:p>
          <a:endParaRPr lang="en-US" dirty="0"/>
        </a:p>
      </dgm:t>
    </dgm:pt>
    <dgm:pt modelId="{A7729126-CE66-4312-BBF7-1A420FF2FB63}">
      <dgm:prSet/>
      <dgm:spPr/>
      <dgm:t>
        <a:bodyPr/>
        <a:lstStyle/>
        <a:p>
          <a:r>
            <a:rPr lang="en-US" dirty="0" smtClean="0"/>
            <a:t>95% bound to plasma-protein (high bioavailability)</a:t>
          </a:r>
          <a:endParaRPr lang="en-US" dirty="0"/>
        </a:p>
      </dgm:t>
    </dgm:pt>
    <dgm:pt modelId="{EEFF78FF-F6A0-4081-8429-9B372AA91DE4}" type="parTrans" cxnId="{8F54143D-A6E1-4E81-A590-6C9B7793523E}">
      <dgm:prSet/>
      <dgm:spPr/>
      <dgm:t>
        <a:bodyPr/>
        <a:lstStyle/>
        <a:p>
          <a:endParaRPr lang="en-US"/>
        </a:p>
      </dgm:t>
    </dgm:pt>
    <dgm:pt modelId="{751244E9-6255-49AD-B407-E88015C62B72}" type="sibTrans" cxnId="{8F54143D-A6E1-4E81-A590-6C9B7793523E}">
      <dgm:prSet/>
      <dgm:spPr/>
      <dgm:t>
        <a:bodyPr/>
        <a:lstStyle/>
        <a:p>
          <a:endParaRPr lang="en-US" dirty="0"/>
        </a:p>
      </dgm:t>
    </dgm:pt>
    <dgm:pt modelId="{99512A64-F843-4C36-A84D-84F2751E8519}">
      <dgm:prSet/>
      <dgm:spPr/>
      <dgm:t>
        <a:bodyPr/>
        <a:lstStyle/>
        <a:p>
          <a:r>
            <a:rPr lang="en-US" dirty="0" smtClean="0"/>
            <a:t>Most NSAIDs are weak acid (absorbed well in stomach and intestinal mucosa)</a:t>
          </a:r>
        </a:p>
      </dgm:t>
    </dgm:pt>
    <dgm:pt modelId="{6F15E896-43FE-47F5-AB71-D8FBB82E020A}" type="parTrans" cxnId="{56A1444B-CF02-4C31-A15E-B60E3248B6E4}">
      <dgm:prSet/>
      <dgm:spPr/>
      <dgm:t>
        <a:bodyPr/>
        <a:lstStyle/>
        <a:p>
          <a:endParaRPr lang="en-US"/>
        </a:p>
      </dgm:t>
    </dgm:pt>
    <dgm:pt modelId="{D7A5776D-22F6-471D-96DD-2D816EA83B14}" type="sibTrans" cxnId="{56A1444B-CF02-4C31-A15E-B60E3248B6E4}">
      <dgm:prSet/>
      <dgm:spPr/>
      <dgm:t>
        <a:bodyPr/>
        <a:lstStyle/>
        <a:p>
          <a:endParaRPr lang="en-US" dirty="0"/>
        </a:p>
      </dgm:t>
    </dgm:pt>
    <dgm:pt modelId="{3677309C-9CAA-4A8B-B475-11200AAAD512}" type="pres">
      <dgm:prSet presAssocID="{358BE3E8-6A20-4B2D-89A0-2A905C2D09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04C02-E168-48C2-B7CF-9FAB63DD5D4B}" type="pres">
      <dgm:prSet presAssocID="{1E136EC3-F100-457E-A442-C76C58006E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D5717-4D78-42BC-899F-E417B1045681}" type="pres">
      <dgm:prSet presAssocID="{1E136EC3-F100-457E-A442-C76C58006E4E}" presName="spNode" presStyleCnt="0"/>
      <dgm:spPr/>
    </dgm:pt>
    <dgm:pt modelId="{06AC3939-1072-4C63-AA96-03688256472A}" type="pres">
      <dgm:prSet presAssocID="{70BAD8ED-75E4-4E87-9CBA-89DFDABE398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A6C0324-A501-43E1-8666-0FA76776590A}" type="pres">
      <dgm:prSet presAssocID="{99512A64-F843-4C36-A84D-84F2751E85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CDDC1-C99F-4811-8152-0806B45941BA}" type="pres">
      <dgm:prSet presAssocID="{99512A64-F843-4C36-A84D-84F2751E8519}" presName="spNode" presStyleCnt="0"/>
      <dgm:spPr/>
    </dgm:pt>
    <dgm:pt modelId="{041A0B21-F6DF-4543-9845-0E8F3CADC98B}" type="pres">
      <dgm:prSet presAssocID="{D7A5776D-22F6-471D-96DD-2D816EA83B1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CA0270A-B1EC-48C8-9462-A6BE5DFF71B8}" type="pres">
      <dgm:prSet presAssocID="{A7729126-CE66-4312-BBF7-1A420FF2F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5FE26-7B50-4DA1-A214-F58132C11F1F}" type="pres">
      <dgm:prSet presAssocID="{A7729126-CE66-4312-BBF7-1A420FF2FB63}" presName="spNode" presStyleCnt="0"/>
      <dgm:spPr/>
    </dgm:pt>
    <dgm:pt modelId="{35422269-ACE4-4F85-AF52-A3672B202FAD}" type="pres">
      <dgm:prSet presAssocID="{751244E9-6255-49AD-B407-E88015C62B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47E3F62-905D-4882-AAD1-1E90047BD67B}" type="pres">
      <dgm:prSet presAssocID="{325EF6C7-2A7F-47F2-B68C-346F176A2E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9F362-5786-4F87-BF39-FB513FB90D3F}" type="pres">
      <dgm:prSet presAssocID="{325EF6C7-2A7F-47F2-B68C-346F176A2E4C}" presName="spNode" presStyleCnt="0"/>
      <dgm:spPr/>
    </dgm:pt>
    <dgm:pt modelId="{DECD1952-120D-4836-8186-5B62113F9FB3}" type="pres">
      <dgm:prSet presAssocID="{093260FD-BA22-4402-9DD5-4B8508B4A29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56A1444B-CF02-4C31-A15E-B60E3248B6E4}" srcId="{358BE3E8-6A20-4B2D-89A0-2A905C2D094A}" destId="{99512A64-F843-4C36-A84D-84F2751E8519}" srcOrd="1" destOrd="0" parTransId="{6F15E896-43FE-47F5-AB71-D8FBB82E020A}" sibTransId="{D7A5776D-22F6-471D-96DD-2D816EA83B14}"/>
    <dgm:cxn modelId="{385F8EAB-86E3-4A8A-BD47-261D864F8F24}" type="presOf" srcId="{70BAD8ED-75E4-4E87-9CBA-89DFDABE3982}" destId="{06AC3939-1072-4C63-AA96-03688256472A}" srcOrd="0" destOrd="0" presId="urn:microsoft.com/office/officeart/2005/8/layout/cycle5"/>
    <dgm:cxn modelId="{4551014F-8268-405D-9EAC-CE170F3E9B4E}" type="presOf" srcId="{093260FD-BA22-4402-9DD5-4B8508B4A29D}" destId="{DECD1952-120D-4836-8186-5B62113F9FB3}" srcOrd="0" destOrd="0" presId="urn:microsoft.com/office/officeart/2005/8/layout/cycle5"/>
    <dgm:cxn modelId="{8F54143D-A6E1-4E81-A590-6C9B7793523E}" srcId="{358BE3E8-6A20-4B2D-89A0-2A905C2D094A}" destId="{A7729126-CE66-4312-BBF7-1A420FF2FB63}" srcOrd="2" destOrd="0" parTransId="{EEFF78FF-F6A0-4081-8429-9B372AA91DE4}" sibTransId="{751244E9-6255-49AD-B407-E88015C62B72}"/>
    <dgm:cxn modelId="{08027EF8-E28C-4972-976E-6214DCE644E5}" type="presOf" srcId="{751244E9-6255-49AD-B407-E88015C62B72}" destId="{35422269-ACE4-4F85-AF52-A3672B202FAD}" srcOrd="0" destOrd="0" presId="urn:microsoft.com/office/officeart/2005/8/layout/cycle5"/>
    <dgm:cxn modelId="{541F262A-0BD4-4539-AE11-6DAB1BB8698D}" type="presOf" srcId="{99512A64-F843-4C36-A84D-84F2751E8519}" destId="{4A6C0324-A501-43E1-8666-0FA76776590A}" srcOrd="0" destOrd="0" presId="urn:microsoft.com/office/officeart/2005/8/layout/cycle5"/>
    <dgm:cxn modelId="{3EEEFB6B-1560-4BED-ACC0-777E9B7550A2}" srcId="{358BE3E8-6A20-4B2D-89A0-2A905C2D094A}" destId="{1E136EC3-F100-457E-A442-C76C58006E4E}" srcOrd="0" destOrd="0" parTransId="{89956AA5-1654-47A0-82EC-421B333AD63F}" sibTransId="{70BAD8ED-75E4-4E87-9CBA-89DFDABE3982}"/>
    <dgm:cxn modelId="{D2A5B3DD-0C9F-4A7C-8E4F-159C71B6E2AC}" type="presOf" srcId="{358BE3E8-6A20-4B2D-89A0-2A905C2D094A}" destId="{3677309C-9CAA-4A8B-B475-11200AAAD512}" srcOrd="0" destOrd="0" presId="urn:microsoft.com/office/officeart/2005/8/layout/cycle5"/>
    <dgm:cxn modelId="{2D7D80DA-F9C0-4101-A989-E7290E82147A}" type="presOf" srcId="{D7A5776D-22F6-471D-96DD-2D816EA83B14}" destId="{041A0B21-F6DF-4543-9845-0E8F3CADC98B}" srcOrd="0" destOrd="0" presId="urn:microsoft.com/office/officeart/2005/8/layout/cycle5"/>
    <dgm:cxn modelId="{C304F32C-4BA9-4D9E-9487-B388791A282C}" type="presOf" srcId="{325EF6C7-2A7F-47F2-B68C-346F176A2E4C}" destId="{247E3F62-905D-4882-AAD1-1E90047BD67B}" srcOrd="0" destOrd="0" presId="urn:microsoft.com/office/officeart/2005/8/layout/cycle5"/>
    <dgm:cxn modelId="{0965AFFC-3099-45EA-8ED0-543E7CC80687}" srcId="{358BE3E8-6A20-4B2D-89A0-2A905C2D094A}" destId="{325EF6C7-2A7F-47F2-B68C-346F176A2E4C}" srcOrd="3" destOrd="0" parTransId="{C2C62B2F-F592-4D4A-AED9-568CF5F7323D}" sibTransId="{093260FD-BA22-4402-9DD5-4B8508B4A29D}"/>
    <dgm:cxn modelId="{D8790C2F-C0B6-4B5B-AC0B-4D0062627A6D}" type="presOf" srcId="{1E136EC3-F100-457E-A442-C76C58006E4E}" destId="{8BD04C02-E168-48C2-B7CF-9FAB63DD5D4B}" srcOrd="0" destOrd="0" presId="urn:microsoft.com/office/officeart/2005/8/layout/cycle5"/>
    <dgm:cxn modelId="{40A5660D-E441-4A5B-A055-07AFCF7F3FDE}" type="presOf" srcId="{A7729126-CE66-4312-BBF7-1A420FF2FB63}" destId="{6CA0270A-B1EC-48C8-9462-A6BE5DFF71B8}" srcOrd="0" destOrd="0" presId="urn:microsoft.com/office/officeart/2005/8/layout/cycle5"/>
    <dgm:cxn modelId="{D434C829-65DD-437C-8604-F52E58F380F5}" type="presParOf" srcId="{3677309C-9CAA-4A8B-B475-11200AAAD512}" destId="{8BD04C02-E168-48C2-B7CF-9FAB63DD5D4B}" srcOrd="0" destOrd="0" presId="urn:microsoft.com/office/officeart/2005/8/layout/cycle5"/>
    <dgm:cxn modelId="{AED2AE4F-4F08-47BD-B89A-5B757CB8DB31}" type="presParOf" srcId="{3677309C-9CAA-4A8B-B475-11200AAAD512}" destId="{103D5717-4D78-42BC-899F-E417B1045681}" srcOrd="1" destOrd="0" presId="urn:microsoft.com/office/officeart/2005/8/layout/cycle5"/>
    <dgm:cxn modelId="{3CA44B21-DCAA-4389-924C-00842D70594F}" type="presParOf" srcId="{3677309C-9CAA-4A8B-B475-11200AAAD512}" destId="{06AC3939-1072-4C63-AA96-03688256472A}" srcOrd="2" destOrd="0" presId="urn:microsoft.com/office/officeart/2005/8/layout/cycle5"/>
    <dgm:cxn modelId="{36345E8F-A1DC-46E0-AF5C-ACD0D6431863}" type="presParOf" srcId="{3677309C-9CAA-4A8B-B475-11200AAAD512}" destId="{4A6C0324-A501-43E1-8666-0FA76776590A}" srcOrd="3" destOrd="0" presId="urn:microsoft.com/office/officeart/2005/8/layout/cycle5"/>
    <dgm:cxn modelId="{E64FE896-92B1-4248-8F70-26882D486150}" type="presParOf" srcId="{3677309C-9CAA-4A8B-B475-11200AAAD512}" destId="{8E7CDDC1-C99F-4811-8152-0806B45941BA}" srcOrd="4" destOrd="0" presId="urn:microsoft.com/office/officeart/2005/8/layout/cycle5"/>
    <dgm:cxn modelId="{7FBDC526-D222-49B3-A31A-782FF863349E}" type="presParOf" srcId="{3677309C-9CAA-4A8B-B475-11200AAAD512}" destId="{041A0B21-F6DF-4543-9845-0E8F3CADC98B}" srcOrd="5" destOrd="0" presId="urn:microsoft.com/office/officeart/2005/8/layout/cycle5"/>
    <dgm:cxn modelId="{387234B0-ED2A-479C-A6FD-5A726D483C2A}" type="presParOf" srcId="{3677309C-9CAA-4A8B-B475-11200AAAD512}" destId="{6CA0270A-B1EC-48C8-9462-A6BE5DFF71B8}" srcOrd="6" destOrd="0" presId="urn:microsoft.com/office/officeart/2005/8/layout/cycle5"/>
    <dgm:cxn modelId="{E872D819-498C-4F51-8EEE-879B660E05A4}" type="presParOf" srcId="{3677309C-9CAA-4A8B-B475-11200AAAD512}" destId="{8F75FE26-7B50-4DA1-A214-F58132C11F1F}" srcOrd="7" destOrd="0" presId="urn:microsoft.com/office/officeart/2005/8/layout/cycle5"/>
    <dgm:cxn modelId="{0BD1F224-CF43-41F9-A4CA-F27B3F473959}" type="presParOf" srcId="{3677309C-9CAA-4A8B-B475-11200AAAD512}" destId="{35422269-ACE4-4F85-AF52-A3672B202FAD}" srcOrd="8" destOrd="0" presId="urn:microsoft.com/office/officeart/2005/8/layout/cycle5"/>
    <dgm:cxn modelId="{DBF87635-5D5A-497C-AF68-D35F44E10725}" type="presParOf" srcId="{3677309C-9CAA-4A8B-B475-11200AAAD512}" destId="{247E3F62-905D-4882-AAD1-1E90047BD67B}" srcOrd="9" destOrd="0" presId="urn:microsoft.com/office/officeart/2005/8/layout/cycle5"/>
    <dgm:cxn modelId="{8BB0E66E-2984-46F2-BF4C-7E3ECCA66546}" type="presParOf" srcId="{3677309C-9CAA-4A8B-B475-11200AAAD512}" destId="{FAB9F362-5786-4F87-BF39-FB513FB90D3F}" srcOrd="10" destOrd="0" presId="urn:microsoft.com/office/officeart/2005/8/layout/cycle5"/>
    <dgm:cxn modelId="{B0095BF3-66D9-43CE-A756-A41312B2C444}" type="presParOf" srcId="{3677309C-9CAA-4A8B-B475-11200AAAD512}" destId="{DECD1952-120D-4836-8186-5B62113F9FB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Analgesic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endParaRPr lang="en-US" b="1" dirty="0">
            <a:solidFill>
              <a:srgbClr val="FF0000"/>
            </a:solidFill>
          </a:endParaRPr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BE89F82D-6DB3-4BD0-8CEB-B1F9E50501E0}">
      <dgm:prSet phldrT="[Text]"/>
      <dgm:spPr/>
      <dgm:t>
        <a:bodyPr/>
        <a:lstStyle/>
        <a:p>
          <a:pPr algn="ctr"/>
          <a:r>
            <a:rPr lang="en-US" dirty="0" smtClean="0"/>
            <a:t>Anti-Inflammatory action </a:t>
          </a:r>
          <a:endParaRPr lang="en-US" dirty="0"/>
        </a:p>
      </dgm:t>
    </dgm:pt>
    <dgm:pt modelId="{222945FA-BBB9-453D-A87E-2F8919E36E45}" type="parTrans" cxnId="{F191DEEB-DF5F-47F1-A08D-6C21F98C4CF1}">
      <dgm:prSet/>
      <dgm:spPr/>
      <dgm:t>
        <a:bodyPr/>
        <a:lstStyle/>
        <a:p>
          <a:endParaRPr lang="en-US"/>
        </a:p>
      </dgm:t>
    </dgm:pt>
    <dgm:pt modelId="{37091FB3-3223-4E56-B2A1-42D6CFCF4580}" type="sibTrans" cxnId="{F191DEEB-DF5F-47F1-A08D-6C21F98C4CF1}">
      <dgm:prSet/>
      <dgm:spPr/>
      <dgm:t>
        <a:bodyPr/>
        <a:lstStyle/>
        <a:p>
          <a:endParaRPr lang="en-US"/>
        </a:p>
      </dgm:t>
    </dgm:pt>
    <dgm:pt modelId="{95675166-D5E8-4EFC-9F26-9F42F816D4B7}">
      <dgm:prSet phldrT="[Text]"/>
      <dgm:spPr/>
      <dgm:t>
        <a:bodyPr/>
        <a:lstStyle/>
        <a:p>
          <a:r>
            <a:rPr lang="en-US" dirty="0" smtClean="0"/>
            <a:t>Antipyretic</a:t>
          </a:r>
          <a:endParaRPr lang="en-US" dirty="0"/>
        </a:p>
      </dgm:t>
    </dgm:pt>
    <dgm:pt modelId="{B006B499-F997-4D29-AB74-E59C33EF62C9}" type="parTrans" cxnId="{793B0857-A680-40DC-88E5-972633F3F96E}">
      <dgm:prSet/>
      <dgm:spPr/>
      <dgm:t>
        <a:bodyPr/>
        <a:lstStyle/>
        <a:p>
          <a:endParaRPr lang="en-US"/>
        </a:p>
      </dgm:t>
    </dgm:pt>
    <dgm:pt modelId="{0D981793-B261-4E67-940C-4D55DAF611E6}" type="sibTrans" cxnId="{793B0857-A680-40DC-88E5-972633F3F96E}">
      <dgm:prSet/>
      <dgm:spPr/>
      <dgm:t>
        <a:bodyPr/>
        <a:lstStyle/>
        <a:p>
          <a:endParaRPr lang="en-US"/>
        </a:p>
      </dgm:t>
    </dgm:pt>
    <dgm:pt modelId="{BC9A22C0-0AB5-464B-ABF8-36B0F70C93B6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r>
            <a:rPr lang="en-US" dirty="0" smtClean="0"/>
            <a:t> inhibition of COX enzymes</a:t>
          </a:r>
          <a:endParaRPr lang="en-US" dirty="0"/>
        </a:p>
      </dgm:t>
    </dgm:pt>
    <dgm:pt modelId="{20D162D2-06DE-4D29-A35C-2645DF1D5DE0}" type="parTrans" cxnId="{E324200D-D35E-4AD1-B235-839C920A433F}">
      <dgm:prSet/>
      <dgm:spPr/>
      <dgm:t>
        <a:bodyPr/>
        <a:lstStyle/>
        <a:p>
          <a:endParaRPr lang="en-US"/>
        </a:p>
      </dgm:t>
    </dgm:pt>
    <dgm:pt modelId="{2F567BF8-EB1F-4C18-B2BE-B89A64741047}" type="sibTrans" cxnId="{E324200D-D35E-4AD1-B235-839C920A433F}">
      <dgm:prSet/>
      <dgm:spPr/>
      <dgm:t>
        <a:bodyPr/>
        <a:lstStyle/>
        <a:p>
          <a:endParaRPr lang="en-US"/>
        </a:p>
      </dgm:t>
    </dgm:pt>
    <dgm:pt modelId="{3B48A200-8E9A-407A-8668-6413AA5908B4}">
      <dgm:prSet phldrT="[Text]"/>
      <dgm:spPr/>
      <dgm:t>
        <a:bodyPr/>
        <a:lstStyle/>
        <a:p>
          <a:pPr algn="ctr"/>
          <a:r>
            <a:rPr lang="en-US" dirty="0" smtClean="0"/>
            <a:t>inhibition of interleukin-1</a:t>
          </a:r>
          <a:endParaRPr lang="en-US" dirty="0"/>
        </a:p>
      </dgm:t>
    </dgm:pt>
    <dgm:pt modelId="{00BEA4AB-3774-4A1A-BD81-E7BE1F4B299D}" type="parTrans" cxnId="{90D27AE0-80C0-4F89-B365-0264434224FF}">
      <dgm:prSet/>
      <dgm:spPr/>
      <dgm:t>
        <a:bodyPr/>
        <a:lstStyle/>
        <a:p>
          <a:endParaRPr lang="en-US"/>
        </a:p>
      </dgm:t>
    </dgm:pt>
    <dgm:pt modelId="{F5147B83-EFB8-4B28-AE75-68BA542DD761}" type="sibTrans" cxnId="{90D27AE0-80C0-4F89-B365-0264434224FF}">
      <dgm:prSet/>
      <dgm:spPr/>
      <dgm:t>
        <a:bodyPr/>
        <a:lstStyle/>
        <a:p>
          <a:endParaRPr lang="en-US"/>
        </a:p>
      </dgm:t>
    </dgm:pt>
    <dgm:pt modelId="{88DA26C3-3862-482A-8D35-E8FA7FCBD8BD}">
      <dgm:prSet phldrT="[Text]"/>
      <dgm:spPr/>
      <dgm:t>
        <a:bodyPr/>
        <a:lstStyle/>
        <a:p>
          <a:r>
            <a:rPr lang="en-US" dirty="0" smtClean="0"/>
            <a:t>Anti-</a:t>
          </a:r>
          <a:r>
            <a:rPr lang="en-US" dirty="0" err="1" smtClean="0"/>
            <a:t>Inflam</a:t>
          </a:r>
          <a:r>
            <a:rPr lang="en-US" dirty="0" smtClean="0"/>
            <a:t>.</a:t>
          </a:r>
          <a:endParaRPr lang="en-US" dirty="0"/>
        </a:p>
      </dgm:t>
    </dgm:pt>
    <dgm:pt modelId="{F5E086F7-F177-4822-BCFA-264203DCD229}" type="parTrans" cxnId="{5B8AC022-4279-4A79-A409-660FC9763C66}">
      <dgm:prSet/>
      <dgm:spPr/>
      <dgm:t>
        <a:bodyPr/>
        <a:lstStyle/>
        <a:p>
          <a:endParaRPr lang="en-US"/>
        </a:p>
      </dgm:t>
    </dgm:pt>
    <dgm:pt modelId="{8005DE13-57E5-4507-9704-A663049C7626}" type="sibTrans" cxnId="{5B8AC022-4279-4A79-A409-660FC9763C66}">
      <dgm:prSet/>
      <dgm:spPr/>
      <dgm:t>
        <a:bodyPr/>
        <a:lstStyle/>
        <a:p>
          <a:endParaRPr lang="en-US"/>
        </a:p>
      </dgm:t>
    </dgm:pt>
    <dgm:pt modelId="{778D6FB0-EB72-4A09-9EBD-A04060369BAF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Peripherally </a:t>
          </a:r>
          <a:r>
            <a:rPr lang="en-US" dirty="0" smtClean="0"/>
            <a:t>inhibition of COX enzymes </a:t>
          </a:r>
          <a:endParaRPr lang="en-US" dirty="0"/>
        </a:p>
      </dgm:t>
    </dgm:pt>
    <dgm:pt modelId="{906F3F73-4AF1-4B8D-844B-525FFE296D50}" type="parTrans" cxnId="{32F1CA55-8F9F-4B18-8757-F8AA3A5B60A7}">
      <dgm:prSet/>
      <dgm:spPr/>
      <dgm:t>
        <a:bodyPr/>
        <a:lstStyle/>
        <a:p>
          <a:endParaRPr lang="en-US"/>
        </a:p>
      </dgm:t>
    </dgm:pt>
    <dgm:pt modelId="{3675365E-5BCB-4A74-95AA-41AAA7EACBDF}" type="sibTrans" cxnId="{32F1CA55-8F9F-4B18-8757-F8AA3A5B60A7}">
      <dgm:prSet/>
      <dgm:spPr/>
      <dgm:t>
        <a:bodyPr/>
        <a:lstStyle/>
        <a:p>
          <a:endParaRPr lang="en-US"/>
        </a:p>
      </dgm:t>
    </dgm:pt>
    <dgm:pt modelId="{EF4D03F4-E5D5-4B6A-AE4F-B59A53D9C056}">
      <dgm:prSet phldrT="[Text]"/>
      <dgm:spPr/>
      <dgm:t>
        <a:bodyPr/>
        <a:lstStyle/>
        <a:p>
          <a:pPr algn="ctr"/>
          <a:r>
            <a:rPr lang="en-US" dirty="0" smtClean="0"/>
            <a:t>Antioxidant effect</a:t>
          </a:r>
          <a:endParaRPr lang="en-US" dirty="0"/>
        </a:p>
      </dgm:t>
    </dgm:pt>
    <dgm:pt modelId="{90AB6894-C5F2-4704-9EED-967C49DC5723}" type="parTrans" cxnId="{62D91DBE-CA12-440B-AA3D-6461EA58D1E9}">
      <dgm:prSet/>
      <dgm:spPr/>
      <dgm:t>
        <a:bodyPr/>
        <a:lstStyle/>
        <a:p>
          <a:endParaRPr lang="en-US"/>
        </a:p>
      </dgm:t>
    </dgm:pt>
    <dgm:pt modelId="{8E6E551B-33A8-433A-A750-6DDF31B3C875}" type="sibTrans" cxnId="{62D91DBE-CA12-440B-AA3D-6461EA58D1E9}">
      <dgm:prSet/>
      <dgm:spPr/>
      <dgm:t>
        <a:bodyPr/>
        <a:lstStyle/>
        <a:p>
          <a:endParaRPr lang="en-US"/>
        </a:p>
      </dgm:t>
    </dgm:pt>
    <dgm:pt modelId="{24D46434-65C5-4EEC-8974-6A7BCF2A8B4F}">
      <dgm:prSet phldrT="[Text]"/>
      <dgm:spPr/>
      <dgm:t>
        <a:bodyPr/>
        <a:lstStyle/>
        <a:p>
          <a:pPr algn="ctr"/>
          <a:endParaRPr lang="en-US" dirty="0"/>
        </a:p>
      </dgm:t>
    </dgm:pt>
    <dgm:pt modelId="{5B47536C-BF39-476E-B950-7541391AF943}" type="parTrans" cxnId="{897F202D-2AC1-4291-8DB8-E9B689CFC174}">
      <dgm:prSet/>
      <dgm:spPr/>
      <dgm:t>
        <a:bodyPr/>
        <a:lstStyle/>
        <a:p>
          <a:endParaRPr lang="en-US"/>
        </a:p>
      </dgm:t>
    </dgm:pt>
    <dgm:pt modelId="{55666FD7-52B7-4F3C-BC1D-76A8906E2A80}" type="sibTrans" cxnId="{897F202D-2AC1-4291-8DB8-E9B689CFC174}">
      <dgm:prSet/>
      <dgm:spPr/>
      <dgm:t>
        <a:bodyPr/>
        <a:lstStyle/>
        <a:p>
          <a:endParaRPr lang="en-US"/>
        </a:p>
      </dgm:t>
    </dgm:pt>
    <dgm:pt modelId="{8573751C-C73F-42B5-9AB1-313E503BC64A}">
      <dgm:prSet phldrT="[Text]"/>
      <dgm:spPr/>
      <dgm:t>
        <a:bodyPr/>
        <a:lstStyle/>
        <a:p>
          <a:pPr algn="ctr"/>
          <a:r>
            <a:rPr lang="en-US" dirty="0" smtClean="0"/>
            <a:t>inhibition of COX enzymes in CNS</a:t>
          </a:r>
          <a:endParaRPr lang="en-US" dirty="0"/>
        </a:p>
      </dgm:t>
    </dgm:pt>
    <dgm:pt modelId="{5B929599-9464-494B-860A-B7132A9DAAED}" type="parTrans" cxnId="{73888AF7-FDE5-42B5-8941-CC180CD8905A}">
      <dgm:prSet/>
      <dgm:spPr/>
      <dgm:t>
        <a:bodyPr/>
        <a:lstStyle/>
        <a:p>
          <a:endParaRPr lang="en-US"/>
        </a:p>
      </dgm:t>
    </dgm:pt>
    <dgm:pt modelId="{2606D6E6-A449-4102-A4CC-70267E2BF25E}" type="sibTrans" cxnId="{73888AF7-FDE5-42B5-8941-CC180CD8905A}">
      <dgm:prSet/>
      <dgm:spPr/>
      <dgm:t>
        <a:bodyPr/>
        <a:lstStyle/>
        <a:p>
          <a:endParaRPr lang="en-US"/>
        </a:p>
      </dgm:t>
    </dgm:pt>
    <dgm:pt modelId="{E593C14C-488D-4639-8E3C-7F1E485742C1}">
      <dgm:prSet phldrT="[Text]"/>
      <dgm:spPr/>
      <dgm:t>
        <a:bodyPr/>
        <a:lstStyle/>
        <a:p>
          <a:pPr algn="ctr"/>
          <a:r>
            <a:rPr lang="en-US" b="1" dirty="0" err="1" smtClean="0">
              <a:solidFill>
                <a:srgbClr val="FF0000"/>
              </a:solidFill>
            </a:rPr>
            <a:t>periperally</a:t>
          </a:r>
          <a:endParaRPr lang="en-US" b="1" dirty="0">
            <a:solidFill>
              <a:srgbClr val="FF0000"/>
            </a:solidFill>
          </a:endParaRPr>
        </a:p>
      </dgm:t>
    </dgm:pt>
    <dgm:pt modelId="{E70CD865-9D24-4144-8857-6B2D7DF6FDDD}" type="parTrans" cxnId="{D64FDEBC-C5F1-4405-BEB2-82B4FDB910A8}">
      <dgm:prSet/>
      <dgm:spPr/>
      <dgm:t>
        <a:bodyPr/>
        <a:lstStyle/>
        <a:p>
          <a:endParaRPr lang="en-US"/>
        </a:p>
      </dgm:t>
    </dgm:pt>
    <dgm:pt modelId="{1625278B-0388-41D6-9EDA-35EB6FC3B630}" type="sibTrans" cxnId="{D64FDEBC-C5F1-4405-BEB2-82B4FDB910A8}">
      <dgm:prSet/>
      <dgm:spPr/>
      <dgm:t>
        <a:bodyPr/>
        <a:lstStyle/>
        <a:p>
          <a:endParaRPr lang="en-US"/>
        </a:p>
      </dgm:t>
    </dgm:pt>
    <dgm:pt modelId="{E3AEE91F-207D-4B36-B6DD-126232E9F550}">
      <dgm:prSet phldrT="[Text]"/>
      <dgm:spPr/>
      <dgm:t>
        <a:bodyPr/>
        <a:lstStyle/>
        <a:p>
          <a:pPr algn="ctr"/>
          <a:r>
            <a:rPr lang="en-US" dirty="0" smtClean="0"/>
            <a:t>in CNS</a:t>
          </a:r>
          <a:endParaRPr lang="en-US" dirty="0"/>
        </a:p>
      </dgm:t>
    </dgm:pt>
    <dgm:pt modelId="{BBBF2788-7256-4831-BAC4-7E722AD79E70}" type="parTrans" cxnId="{5C0B70AD-694E-4B1C-B58F-4115108238E1}">
      <dgm:prSet/>
      <dgm:spPr/>
    </dgm:pt>
    <dgm:pt modelId="{BE5A34F8-C04F-49CA-A275-0B5B3B50E183}" type="sibTrans" cxnId="{5C0B70AD-694E-4B1C-B58F-4115108238E1}">
      <dgm:prSet/>
      <dgm:spPr/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B2353-161C-4180-AB73-AA100A93A267}" type="pres">
      <dgm:prSet presAssocID="{F2E5050B-D170-4976-9926-FF767755E080}" presName="space" presStyleCnt="0"/>
      <dgm:spPr/>
    </dgm:pt>
    <dgm:pt modelId="{009761D2-0D2C-4BED-99FB-3CA9837648E1}" type="pres">
      <dgm:prSet presAssocID="{95675166-D5E8-4EFC-9F26-9F42F816D4B7}" presName="composite" presStyleCnt="0"/>
      <dgm:spPr/>
    </dgm:pt>
    <dgm:pt modelId="{E0015D56-86E1-4AC6-B5AF-6618688CFE7A}" type="pres">
      <dgm:prSet presAssocID="{95675166-D5E8-4EFC-9F26-9F42F816D4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CB0D6-A5C2-42B5-8D88-CEB2B086499F}" type="pres">
      <dgm:prSet presAssocID="{95675166-D5E8-4EFC-9F26-9F42F816D4B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27689-B3F0-445A-9542-BE8F02DFD014}" type="pres">
      <dgm:prSet presAssocID="{0D981793-B261-4E67-940C-4D55DAF611E6}" presName="space" presStyleCnt="0"/>
      <dgm:spPr/>
    </dgm:pt>
    <dgm:pt modelId="{4D5C8D61-62BD-4932-AE28-9A3C17AED828}" type="pres">
      <dgm:prSet presAssocID="{88DA26C3-3862-482A-8D35-E8FA7FCBD8BD}" presName="composite" presStyleCnt="0"/>
      <dgm:spPr/>
    </dgm:pt>
    <dgm:pt modelId="{A3FBF9EB-A335-4B2B-9703-088492B712B0}" type="pres">
      <dgm:prSet presAssocID="{88DA26C3-3862-482A-8D35-E8FA7FCBD8B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447C-9660-4471-B428-4B32F71682E3}" type="pres">
      <dgm:prSet presAssocID="{88DA26C3-3862-482A-8D35-E8FA7FCBD8B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231B99-A7CF-4334-8EAE-DA6D6EBFBD68}" type="presOf" srcId="{6AB572B6-99B1-473D-B080-BC2910B866D9}" destId="{1371CECA-FD4A-4465-8A5C-96FB952DC95F}" srcOrd="0" destOrd="0" presId="urn:microsoft.com/office/officeart/2005/8/layout/hList1"/>
    <dgm:cxn modelId="{71E5BF1A-DEE0-4662-8DD0-713D40221305}" type="presOf" srcId="{778D6FB0-EB72-4A09-9EBD-A04060369BAF}" destId="{577E447C-9660-4471-B428-4B32F71682E3}" srcOrd="0" destOrd="0" presId="urn:microsoft.com/office/officeart/2005/8/layout/hList1"/>
    <dgm:cxn modelId="{62D91DBE-CA12-440B-AA3D-6461EA58D1E9}" srcId="{88DA26C3-3862-482A-8D35-E8FA7FCBD8BD}" destId="{EF4D03F4-E5D5-4B6A-AE4F-B59A53D9C056}" srcOrd="2" destOrd="0" parTransId="{90AB6894-C5F2-4704-9EED-967C49DC5723}" sibTransId="{8E6E551B-33A8-433A-A750-6DDF31B3C875}"/>
    <dgm:cxn modelId="{EA77133E-EFD6-4111-8F30-48C47DB50A5D}" type="presOf" srcId="{95163316-2EC1-43EF-8D4A-EFF1527014F8}" destId="{5A579D58-B4A6-4647-A748-3EFB1BF5C1E2}" srcOrd="0" destOrd="0" presId="urn:microsoft.com/office/officeart/2005/8/layout/hList1"/>
    <dgm:cxn modelId="{211DE589-D95B-4126-8B11-595CDB10A336}" type="presOf" srcId="{88DA26C3-3862-482A-8D35-E8FA7FCBD8BD}" destId="{A3FBF9EB-A335-4B2B-9703-088492B712B0}" srcOrd="0" destOrd="0" presId="urn:microsoft.com/office/officeart/2005/8/layout/hList1"/>
    <dgm:cxn modelId="{A6A7A634-71F1-4252-AA3B-78A4B0498597}" type="presOf" srcId="{BC9A22C0-0AB5-464B-ABF8-36B0F70C93B6}" destId="{4B2CB0D6-A5C2-42B5-8D88-CEB2B086499F}" srcOrd="0" destOrd="0" presId="urn:microsoft.com/office/officeart/2005/8/layout/hList1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A25FB6AB-F785-4E4C-BF79-16F2119B89EC}" type="presOf" srcId="{BE89F82D-6DB3-4BD0-8CEB-B1F9E50501E0}" destId="{1371CECA-FD4A-4465-8A5C-96FB952DC95F}" srcOrd="0" destOrd="3" presId="urn:microsoft.com/office/officeart/2005/8/layout/hList1"/>
    <dgm:cxn modelId="{90D27AE0-80C0-4F89-B365-0264434224FF}" srcId="{95675166-D5E8-4EFC-9F26-9F42F816D4B7}" destId="{3B48A200-8E9A-407A-8668-6413AA5908B4}" srcOrd="2" destOrd="0" parTransId="{00BEA4AB-3774-4A1A-BD81-E7BE1F4B299D}" sibTransId="{F5147B83-EFB8-4B28-AE75-68BA542DD761}"/>
    <dgm:cxn modelId="{F8AFB5F1-3DB4-4BE4-97BF-B4ABC58F4761}" type="presOf" srcId="{24D46434-65C5-4EEC-8974-6A7BCF2A8B4F}" destId="{577E447C-9660-4471-B428-4B32F71682E3}" srcOrd="0" destOrd="1" presId="urn:microsoft.com/office/officeart/2005/8/layout/hList1"/>
    <dgm:cxn modelId="{A5BA4AB3-5E2B-41CA-AF96-F1DE4DC04A6F}" type="presOf" srcId="{6892C84F-1122-499C-81DA-FDB3F14AAD3F}" destId="{AC655680-D374-4985-B860-EB69F15C108D}" srcOrd="0" destOrd="0" presId="urn:microsoft.com/office/officeart/2005/8/layout/hList1"/>
    <dgm:cxn modelId="{5E14AA57-ACC4-4508-8392-56C52EC39F32}" type="presOf" srcId="{3B48A200-8E9A-407A-8668-6413AA5908B4}" destId="{4B2CB0D6-A5C2-42B5-8D88-CEB2B086499F}" srcOrd="0" destOrd="2" presId="urn:microsoft.com/office/officeart/2005/8/layout/hList1"/>
    <dgm:cxn modelId="{B4C6D2BB-E9C3-4BC0-87B9-C1C2B7D2186D}" type="presOf" srcId="{95675166-D5E8-4EFC-9F26-9F42F816D4B7}" destId="{E0015D56-86E1-4AC6-B5AF-6618688CFE7A}" srcOrd="0" destOrd="0" presId="urn:microsoft.com/office/officeart/2005/8/layout/hList1"/>
    <dgm:cxn modelId="{73888AF7-FDE5-42B5-8941-CC180CD8905A}" srcId="{6892C84F-1122-499C-81DA-FDB3F14AAD3F}" destId="{8573751C-C73F-42B5-9AB1-313E503BC64A}" srcOrd="1" destOrd="0" parTransId="{5B929599-9464-494B-860A-B7132A9DAAED}" sibTransId="{2606D6E6-A449-4102-A4CC-70267E2BF25E}"/>
    <dgm:cxn modelId="{D64FDEBC-C5F1-4405-BEB2-82B4FDB910A8}" srcId="{6892C84F-1122-499C-81DA-FDB3F14AAD3F}" destId="{E593C14C-488D-4639-8E3C-7F1E485742C1}" srcOrd="2" destOrd="0" parTransId="{E70CD865-9D24-4144-8857-6B2D7DF6FDDD}" sibTransId="{1625278B-0388-41D6-9EDA-35EB6FC3B630}"/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F07A259D-87C7-49D0-9B6C-2788AA8343D4}" type="presOf" srcId="{E593C14C-488D-4639-8E3C-7F1E485742C1}" destId="{1371CECA-FD4A-4465-8A5C-96FB952DC95F}" srcOrd="0" destOrd="2" presId="urn:microsoft.com/office/officeart/2005/8/layout/hList1"/>
    <dgm:cxn modelId="{793B0857-A680-40DC-88E5-972633F3F96E}" srcId="{95163316-2EC1-43EF-8D4A-EFF1527014F8}" destId="{95675166-D5E8-4EFC-9F26-9F42F816D4B7}" srcOrd="1" destOrd="0" parTransId="{B006B499-F997-4D29-AB74-E59C33EF62C9}" sibTransId="{0D981793-B261-4E67-940C-4D55DAF611E6}"/>
    <dgm:cxn modelId="{063E366C-965E-44A3-BA7F-0C0F7CB1D26B}" type="presOf" srcId="{8573751C-C73F-42B5-9AB1-313E503BC64A}" destId="{1371CECA-FD4A-4465-8A5C-96FB952DC95F}" srcOrd="0" destOrd="1" presId="urn:microsoft.com/office/officeart/2005/8/layout/hList1"/>
    <dgm:cxn modelId="{32F1CA55-8F9F-4B18-8757-F8AA3A5B60A7}" srcId="{88DA26C3-3862-482A-8D35-E8FA7FCBD8BD}" destId="{778D6FB0-EB72-4A09-9EBD-A04060369BAF}" srcOrd="0" destOrd="0" parTransId="{906F3F73-4AF1-4B8D-844B-525FFE296D50}" sibTransId="{3675365E-5BCB-4A74-95AA-41AAA7EACBDF}"/>
    <dgm:cxn modelId="{10BEC282-A0AC-4800-87C4-7B845EC8E134}" type="presOf" srcId="{EF4D03F4-E5D5-4B6A-AE4F-B59A53D9C056}" destId="{577E447C-9660-4471-B428-4B32F71682E3}" srcOrd="0" destOrd="2" presId="urn:microsoft.com/office/officeart/2005/8/layout/hList1"/>
    <dgm:cxn modelId="{5C0B70AD-694E-4B1C-B58F-4115108238E1}" srcId="{95675166-D5E8-4EFC-9F26-9F42F816D4B7}" destId="{E3AEE91F-207D-4B36-B6DD-126232E9F550}" srcOrd="1" destOrd="0" parTransId="{BBBF2788-7256-4831-BAC4-7E722AD79E70}" sibTransId="{BE5A34F8-C04F-49CA-A275-0B5B3B50E183}"/>
    <dgm:cxn modelId="{5B8AC022-4279-4A79-A409-660FC9763C66}" srcId="{95163316-2EC1-43EF-8D4A-EFF1527014F8}" destId="{88DA26C3-3862-482A-8D35-E8FA7FCBD8BD}" srcOrd="2" destOrd="0" parTransId="{F5E086F7-F177-4822-BCFA-264203DCD229}" sibTransId="{8005DE13-57E5-4507-9704-A663049C7626}"/>
    <dgm:cxn modelId="{F191DEEB-DF5F-47F1-A08D-6C21F98C4CF1}" srcId="{6892C84F-1122-499C-81DA-FDB3F14AAD3F}" destId="{BE89F82D-6DB3-4BD0-8CEB-B1F9E50501E0}" srcOrd="3" destOrd="0" parTransId="{222945FA-BBB9-453D-A87E-2F8919E36E45}" sibTransId="{37091FB3-3223-4E56-B2A1-42D6CFCF4580}"/>
    <dgm:cxn modelId="{897F202D-2AC1-4291-8DB8-E9B689CFC174}" srcId="{88DA26C3-3862-482A-8D35-E8FA7FCBD8BD}" destId="{24D46434-65C5-4EEC-8974-6A7BCF2A8B4F}" srcOrd="1" destOrd="0" parTransId="{5B47536C-BF39-476E-B950-7541391AF943}" sibTransId="{55666FD7-52B7-4F3C-BC1D-76A8906E2A80}"/>
    <dgm:cxn modelId="{E324200D-D35E-4AD1-B235-839C920A433F}" srcId="{95675166-D5E8-4EFC-9F26-9F42F816D4B7}" destId="{BC9A22C0-0AB5-464B-ABF8-36B0F70C93B6}" srcOrd="0" destOrd="0" parTransId="{20D162D2-06DE-4D29-A35C-2645DF1D5DE0}" sibTransId="{2F567BF8-EB1F-4C18-B2BE-B89A64741047}"/>
    <dgm:cxn modelId="{DD97537C-003C-424C-9F23-15AAC2D6657D}" type="presOf" srcId="{E3AEE91F-207D-4B36-B6DD-126232E9F550}" destId="{4B2CB0D6-A5C2-42B5-8D88-CEB2B086499F}" srcOrd="0" destOrd="1" presId="urn:microsoft.com/office/officeart/2005/8/layout/hList1"/>
    <dgm:cxn modelId="{B6C2CBFF-8B36-41FE-88C2-540585BB26F0}" type="presParOf" srcId="{5A579D58-B4A6-4647-A748-3EFB1BF5C1E2}" destId="{0E7ED527-AA68-4F13-8686-DA9BEDAE1CB9}" srcOrd="0" destOrd="0" presId="urn:microsoft.com/office/officeart/2005/8/layout/hList1"/>
    <dgm:cxn modelId="{BD8D1890-0BF5-41B1-8B09-A5CDD11F9835}" type="presParOf" srcId="{0E7ED527-AA68-4F13-8686-DA9BEDAE1CB9}" destId="{AC655680-D374-4985-B860-EB69F15C108D}" srcOrd="0" destOrd="0" presId="urn:microsoft.com/office/officeart/2005/8/layout/hList1"/>
    <dgm:cxn modelId="{E01AB8F2-BC2E-493D-9A78-F34B8ACC84F9}" type="presParOf" srcId="{0E7ED527-AA68-4F13-8686-DA9BEDAE1CB9}" destId="{1371CECA-FD4A-4465-8A5C-96FB952DC95F}" srcOrd="1" destOrd="0" presId="urn:microsoft.com/office/officeart/2005/8/layout/hList1"/>
    <dgm:cxn modelId="{0A134A20-0A1E-4F96-9236-185C5C7481CB}" type="presParOf" srcId="{5A579D58-B4A6-4647-A748-3EFB1BF5C1E2}" destId="{58BB2353-161C-4180-AB73-AA100A93A267}" srcOrd="1" destOrd="0" presId="urn:microsoft.com/office/officeart/2005/8/layout/hList1"/>
    <dgm:cxn modelId="{C00AEE9F-0E36-4706-B7CD-896B0AA4A5DF}" type="presParOf" srcId="{5A579D58-B4A6-4647-A748-3EFB1BF5C1E2}" destId="{009761D2-0D2C-4BED-99FB-3CA9837648E1}" srcOrd="2" destOrd="0" presId="urn:microsoft.com/office/officeart/2005/8/layout/hList1"/>
    <dgm:cxn modelId="{CC778C52-34CF-47B8-B32D-19EAE8217FA4}" type="presParOf" srcId="{009761D2-0D2C-4BED-99FB-3CA9837648E1}" destId="{E0015D56-86E1-4AC6-B5AF-6618688CFE7A}" srcOrd="0" destOrd="0" presId="urn:microsoft.com/office/officeart/2005/8/layout/hList1"/>
    <dgm:cxn modelId="{000308EF-BC59-4FF1-8069-4C8A93993E93}" type="presParOf" srcId="{009761D2-0D2C-4BED-99FB-3CA9837648E1}" destId="{4B2CB0D6-A5C2-42B5-8D88-CEB2B086499F}" srcOrd="1" destOrd="0" presId="urn:microsoft.com/office/officeart/2005/8/layout/hList1"/>
    <dgm:cxn modelId="{16FCA3ED-33C9-48A1-9DB3-E8F1568A9226}" type="presParOf" srcId="{5A579D58-B4A6-4647-A748-3EFB1BF5C1E2}" destId="{1D727689-B3F0-445A-9542-BE8F02DFD014}" srcOrd="3" destOrd="0" presId="urn:microsoft.com/office/officeart/2005/8/layout/hList1"/>
    <dgm:cxn modelId="{1CDF1861-6F26-4F9B-A1AD-C8CCF9AB8422}" type="presParOf" srcId="{5A579D58-B4A6-4647-A748-3EFB1BF5C1E2}" destId="{4D5C8D61-62BD-4932-AE28-9A3C17AED828}" srcOrd="4" destOrd="0" presId="urn:microsoft.com/office/officeart/2005/8/layout/hList1"/>
    <dgm:cxn modelId="{0DFBB420-C883-473A-9FFF-75E147DC7240}" type="presParOf" srcId="{4D5C8D61-62BD-4932-AE28-9A3C17AED828}" destId="{A3FBF9EB-A335-4B2B-9703-088492B712B0}" srcOrd="0" destOrd="0" presId="urn:microsoft.com/office/officeart/2005/8/layout/hList1"/>
    <dgm:cxn modelId="{6F1765D6-780F-4013-A552-8FBF1049BB06}" type="presParOf" srcId="{4D5C8D61-62BD-4932-AE28-9A3C17AED828}" destId="{577E447C-9660-4471-B428-4B32F7168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Effect on platelets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dirty="0" smtClean="0"/>
            <a:t>Inhibit platelet aggregation through inhibition the synthesis of TXA</a:t>
          </a:r>
          <a:r>
            <a:rPr lang="en-US" baseline="-25000" dirty="0" smtClean="0"/>
            <a:t>2 </a:t>
          </a:r>
          <a:r>
            <a:rPr lang="en-US" dirty="0" smtClean="0"/>
            <a:t>  ( inhibit cox-1)</a:t>
          </a:r>
          <a:endParaRPr lang="en-US" dirty="0"/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E50D59E9-0857-4F96-B4DB-6C480779C532}" type="presOf" srcId="{95163316-2EC1-43EF-8D4A-EFF1527014F8}" destId="{5A579D58-B4A6-4647-A748-3EFB1BF5C1E2}" srcOrd="0" destOrd="0" presId="urn:microsoft.com/office/officeart/2005/8/layout/hList1"/>
    <dgm:cxn modelId="{4CC50154-50BF-4E91-A63D-BB675728D498}" type="presOf" srcId="{6AB572B6-99B1-473D-B080-BC2910B866D9}" destId="{1371CECA-FD4A-4465-8A5C-96FB952DC95F}" srcOrd="0" destOrd="0" presId="urn:microsoft.com/office/officeart/2005/8/layout/hList1"/>
    <dgm:cxn modelId="{B953E2F9-B4BE-4137-ADC3-AB29CD082AA1}" type="presOf" srcId="{6892C84F-1122-499C-81DA-FDB3F14AAD3F}" destId="{AC655680-D374-4985-B860-EB69F15C108D}" srcOrd="0" destOrd="0" presId="urn:microsoft.com/office/officeart/2005/8/layout/hList1"/>
    <dgm:cxn modelId="{1FF3B32C-B618-4FA9-A9AA-FA172A035205}" type="presParOf" srcId="{5A579D58-B4A6-4647-A748-3EFB1BF5C1E2}" destId="{0E7ED527-AA68-4F13-8686-DA9BEDAE1CB9}" srcOrd="0" destOrd="0" presId="urn:microsoft.com/office/officeart/2005/8/layout/hList1"/>
    <dgm:cxn modelId="{F02A7FF1-8FBF-4DA0-AF5F-A8C77D19038B}" type="presParOf" srcId="{0E7ED527-AA68-4F13-8686-DA9BEDAE1CB9}" destId="{AC655680-D374-4985-B860-EB69F15C108D}" srcOrd="0" destOrd="0" presId="urn:microsoft.com/office/officeart/2005/8/layout/hList1"/>
    <dgm:cxn modelId="{DBD84DEA-72C5-4E3B-94BE-2BF5EBA296C7}" type="presParOf" srcId="{0E7ED527-AA68-4F13-8686-DA9BEDAE1CB9}" destId="{1371CECA-FD4A-4465-8A5C-96FB952DC9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04C02-E168-48C2-B7CF-9FAB63DD5D4B}">
      <dsp:nvSpPr>
        <dsp:cNvPr id="0" name=""/>
        <dsp:cNvSpPr/>
      </dsp:nvSpPr>
      <dsp:spPr>
        <a:xfrm>
          <a:off x="3482578" y="261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Oral administration</a:t>
          </a:r>
          <a:endParaRPr lang="en-US" sz="1600" kern="1200" dirty="0"/>
        </a:p>
      </dsp:txBody>
      <dsp:txXfrm>
        <a:off x="3551714" y="69397"/>
        <a:ext cx="2040571" cy="1277976"/>
      </dsp:txXfrm>
    </dsp:sp>
    <dsp:sp modelId="{06AC3939-1072-4C63-AA96-03688256472A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3729755" y="457779"/>
              </a:moveTo>
              <a:arcTo wR="2339614" hR="2339614" stAng="183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C0324-A501-43E1-8666-0FA76776590A}">
      <dsp:nvSpPr>
        <dsp:cNvPr id="0" name=""/>
        <dsp:cNvSpPr/>
      </dsp:nvSpPr>
      <dsp:spPr>
        <a:xfrm>
          <a:off x="5822192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NSAIDs are weak acid (absorbed well in stomach and intestinal mucosa)</a:t>
          </a:r>
        </a:p>
      </dsp:txBody>
      <dsp:txXfrm>
        <a:off x="5891328" y="2409011"/>
        <a:ext cx="2040571" cy="1277976"/>
      </dsp:txXfrm>
    </dsp:sp>
    <dsp:sp modelId="{041A0B21-F6DF-4543-9845-0E8F3CADC98B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4436684" y="3376961"/>
              </a:moveTo>
              <a:arcTo wR="2339614" hR="2339614" stAng="15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270A-B1EC-48C8-9462-A6BE5DFF71B8}">
      <dsp:nvSpPr>
        <dsp:cNvPr id="0" name=""/>
        <dsp:cNvSpPr/>
      </dsp:nvSpPr>
      <dsp:spPr>
        <a:xfrm>
          <a:off x="3482578" y="4679489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95% bound to plasma-protein (high bioavailability)</a:t>
          </a:r>
          <a:endParaRPr lang="en-US" sz="1600" kern="1200" dirty="0"/>
        </a:p>
      </dsp:txBody>
      <dsp:txXfrm>
        <a:off x="3551714" y="4748625"/>
        <a:ext cx="2040571" cy="1277976"/>
      </dsp:txXfrm>
    </dsp:sp>
    <dsp:sp modelId="{35422269-ACE4-4F85-AF52-A3672B202FAD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949472" y="4221448"/>
              </a:moveTo>
              <a:arcTo wR="2339614" hR="2339614" stAng="75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E3F62-905D-4882-AAD1-1E90047BD67B}">
      <dsp:nvSpPr>
        <dsp:cNvPr id="0" name=""/>
        <dsp:cNvSpPr/>
      </dsp:nvSpPr>
      <dsp:spPr>
        <a:xfrm>
          <a:off x="1142963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metabolized in liver (oxidation &amp; conjugation)</a:t>
          </a:r>
          <a:endParaRPr lang="en-US" sz="1600" kern="1200" dirty="0"/>
        </a:p>
      </dsp:txBody>
      <dsp:txXfrm>
        <a:off x="1212099" y="2409011"/>
        <a:ext cx="2040571" cy="1277976"/>
      </dsp:txXfrm>
    </dsp:sp>
    <dsp:sp modelId="{DECD1952-120D-4836-8186-5B62113F9FB3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242543" y="1302267"/>
              </a:moveTo>
              <a:arcTo wR="2339614" hR="2339614" stAng="123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2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Analgesic</a:t>
          </a:r>
          <a:endParaRPr lang="en-US" sz="2300" kern="1200" dirty="0"/>
        </a:p>
      </dsp:txBody>
      <dsp:txXfrm>
        <a:off x="2571" y="439560"/>
        <a:ext cx="2507456" cy="662400"/>
      </dsp:txXfrm>
    </dsp:sp>
    <dsp:sp modelId="{1371CECA-FD4A-4465-8A5C-96FB952DC95F}">
      <dsp:nvSpPr>
        <dsp:cNvPr id="0" name=""/>
        <dsp:cNvSpPr/>
      </dsp:nvSpPr>
      <dsp:spPr>
        <a:xfrm>
          <a:off x="2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COX enzymes 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err="1" smtClean="0">
              <a:solidFill>
                <a:srgbClr val="FF0000"/>
              </a:solidFill>
            </a:rPr>
            <a:t>periperally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Anti-Inflammatory action </a:t>
          </a:r>
          <a:endParaRPr lang="en-US" sz="2300" kern="1200" dirty="0"/>
        </a:p>
      </dsp:txBody>
      <dsp:txXfrm>
        <a:off x="2571" y="1101960"/>
        <a:ext cx="2507456" cy="3030479"/>
      </dsp:txXfrm>
    </dsp:sp>
    <dsp:sp modelId="{E0015D56-86E1-4AC6-B5AF-6618688CFE7A}">
      <dsp:nvSpPr>
        <dsp:cNvPr id="0" name=""/>
        <dsp:cNvSpPr/>
      </dsp:nvSpPr>
      <dsp:spPr>
        <a:xfrm>
          <a:off x="28610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Antipyretic</a:t>
          </a:r>
          <a:endParaRPr lang="en-US" sz="2300" kern="1200" dirty="0"/>
        </a:p>
      </dsp:txBody>
      <dsp:txXfrm>
        <a:off x="2861071" y="439560"/>
        <a:ext cx="2507456" cy="662400"/>
      </dsp:txXfrm>
    </dsp:sp>
    <dsp:sp modelId="{4B2CB0D6-A5C2-42B5-8D88-CEB2B086499F}">
      <dsp:nvSpPr>
        <dsp:cNvPr id="0" name=""/>
        <dsp:cNvSpPr/>
      </dsp:nvSpPr>
      <dsp:spPr>
        <a:xfrm>
          <a:off x="28610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r>
            <a:rPr lang="en-US" sz="2300" kern="1200" dirty="0" smtClean="0"/>
            <a:t> inhibition of COX enzymes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interleukin-1</a:t>
          </a:r>
          <a:endParaRPr lang="en-US" sz="2300" kern="1200" dirty="0"/>
        </a:p>
      </dsp:txBody>
      <dsp:txXfrm>
        <a:off x="2861071" y="1101960"/>
        <a:ext cx="2507456" cy="3030479"/>
      </dsp:txXfrm>
    </dsp:sp>
    <dsp:sp modelId="{A3FBF9EB-A335-4B2B-9703-088492B712B0}">
      <dsp:nvSpPr>
        <dsp:cNvPr id="0" name=""/>
        <dsp:cNvSpPr/>
      </dsp:nvSpPr>
      <dsp:spPr>
        <a:xfrm>
          <a:off x="5719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Anti-</a:t>
          </a:r>
          <a:r>
            <a:rPr lang="en-US" sz="2300" kern="1200" dirty="0" err="1" smtClean="0"/>
            <a:t>Inflam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5719571" y="439560"/>
        <a:ext cx="2507456" cy="662400"/>
      </dsp:txXfrm>
    </dsp:sp>
    <dsp:sp modelId="{577E447C-9660-4471-B428-4B32F71682E3}">
      <dsp:nvSpPr>
        <dsp:cNvPr id="0" name=""/>
        <dsp:cNvSpPr/>
      </dsp:nvSpPr>
      <dsp:spPr>
        <a:xfrm>
          <a:off x="5719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Peripherally </a:t>
          </a:r>
          <a:r>
            <a:rPr lang="en-US" sz="2300" kern="1200" dirty="0" smtClean="0"/>
            <a:t>inhibition of COX enzymes 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Antioxidant effect</a:t>
          </a:r>
          <a:endParaRPr lang="en-US" sz="2300" kern="1200" dirty="0"/>
        </a:p>
      </dsp:txBody>
      <dsp:txXfrm>
        <a:off x="5719571" y="1101960"/>
        <a:ext cx="2507456" cy="3030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0" y="45224"/>
          <a:ext cx="8229600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Effect on platelets</a:t>
          </a:r>
          <a:endParaRPr lang="en-US" sz="4600" kern="1200" dirty="0"/>
        </a:p>
      </dsp:txBody>
      <dsp:txXfrm>
        <a:off x="0" y="45224"/>
        <a:ext cx="8229600" cy="1324800"/>
      </dsp:txXfrm>
    </dsp:sp>
    <dsp:sp modelId="{1371CECA-FD4A-4465-8A5C-96FB952DC95F}">
      <dsp:nvSpPr>
        <dsp:cNvPr id="0" name=""/>
        <dsp:cNvSpPr/>
      </dsp:nvSpPr>
      <dsp:spPr>
        <a:xfrm>
          <a:off x="0" y="1370025"/>
          <a:ext cx="8229600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64" tIns="245364" rIns="327152" bIns="368046" numCol="1" spcCol="1270" anchor="t" anchorCtr="0">
          <a:noAutofit/>
        </a:bodyPr>
        <a:lstStyle/>
        <a:p>
          <a:pPr marL="285750" lvl="1" indent="-285750" algn="ctr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Inhibit platelet aggregation through inhibition the synthesis of TXA</a:t>
          </a:r>
          <a:r>
            <a:rPr lang="en-US" sz="4600" kern="1200" baseline="-25000" dirty="0" smtClean="0"/>
            <a:t>2 </a:t>
          </a:r>
          <a:r>
            <a:rPr lang="en-US" sz="4600" kern="1200" dirty="0" smtClean="0"/>
            <a:t>  ( inhibit cox-1)</a:t>
          </a:r>
          <a:endParaRPr lang="en-US" sz="4600" kern="1200" dirty="0"/>
        </a:p>
      </dsp:txBody>
      <dsp:txXfrm>
        <a:off x="0" y="1370025"/>
        <a:ext cx="8229600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245D9BA-77B5-D742-A0F7-FFE258A2246C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5A9B8D1-A630-804D-B193-BEE40B8C36D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495DB9-E802-EB43-94F9-914F7A558CCD}" type="slidenum">
              <a:rPr lang="ar-sa">
                <a:latin typeface="Calibri" charset="0"/>
              </a:rPr>
              <a:pPr eaLnBrk="1" hangingPunct="1"/>
              <a:t>30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6E4E74-3C43-CC4D-8993-23D5D6CAA4CB}" type="slidenum">
              <a:rPr lang="ar-sa">
                <a:latin typeface="Calibri" charset="0"/>
              </a:rPr>
              <a:pPr eaLnBrk="1" hangingPunct="1"/>
              <a:t>31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06C58726-6BE3-AB41-B892-71E07E4AC934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46AD711-79C4-A34F-9F7E-595B5E9FFE2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4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D2185-C244-9D49-B74D-0CFA0426A479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32FE5-6140-3E49-B009-278C8A82690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5E41F-2E4A-774B-9233-AA4109283683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1D07C-CB48-2C4D-87C8-1B2CD033103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5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E7CC67-B2DE-9641-9AA6-58DE6105B5DC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B25959-6373-1547-ABEB-E97A0020C19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D04C0F2E-D6DC-B546-ACDF-A22BAA6A5642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6E4E0D8-2EF6-6249-995A-CC2CD63DEC3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86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F3423-6215-EB4B-8562-17D09FBFB4E9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4C0D2-415D-3E49-B3DC-A8B4A2E4618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39F35-8262-A84C-A40D-B1DF3DB888BF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C34A6-0CD4-F346-A30A-46165EE2C67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E5282-46E6-864D-8E14-262B2F8769AF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6DA737-0A30-B342-9D9E-F59C32CF467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9E433-CC06-AB44-A666-B66404A89610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03E61-A7CE-AC46-9D95-95D3F9C533C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0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094F3-B606-7944-B4A1-CA361D683375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01F7F-DD59-7143-BA70-ACAB79F4160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38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A9C4-4C82-CA45-8D2F-ACEBCE647507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F0C1D-B18D-904F-B0D3-128FA23A158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fld id="{AA841998-DAA5-6847-A24A-FB809465D210}" type="datetimeFigureOut">
              <a:rPr lang="en-US"/>
              <a:pPr/>
              <a:t>12/19/11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fld id="{ECECDAC2-66C1-DE46-B438-36E669C1D92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03" r:id="rId4"/>
    <p:sldLayoutId id="2147484104" r:id="rId5"/>
    <p:sldLayoutId id="2147484111" r:id="rId6"/>
    <p:sldLayoutId id="2147484105" r:id="rId7"/>
    <p:sldLayoutId id="2147484112" r:id="rId8"/>
    <p:sldLayoutId id="2147484113" r:id="rId9"/>
    <p:sldLayoutId id="2147484106" r:id="rId10"/>
    <p:sldLayoutId id="21474841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Relationship Id="rId6" Type="http://schemas.openxmlformats.org/officeDocument/2006/relationships/image" Target="../media/image28.jpeg"/><Relationship Id="rId7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Non-steroidal anti-inflammatory drugs</a:t>
            </a:r>
            <a:endParaRPr lang="en-US" dirty="0">
              <a:ea typeface="+mj-ea"/>
            </a:endParaRPr>
          </a:p>
        </p:txBody>
      </p:sp>
      <p:pic>
        <p:nvPicPr>
          <p:cNvPr id="3" name="Picture 3" descr="C:\Users\Mido\AppData\Local\Microsoft\Windows\Temporary Internet Files\Content.IE5\YE162FU6\MCj025022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875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Nagwa\AppData\Local\Microsoft\Windows\Temporary Internet Files\Content.IE5\HBDXNUEF\MCj013679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4672013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8800" b="1" cap="none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Schoolbook" charset="0"/>
              </a:rPr>
              <a:t>DISCUSS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800" b="1" cap="none" dirty="0" smtClean="0">
                <a:solidFill>
                  <a:srgbClr val="FF0000"/>
                </a:solidFill>
                <a:ea typeface="+mj-ea"/>
              </a:rPr>
              <a:t>MECHANISM OF ACTION OF N-NSAIDS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entury Schoolbook" charset="0"/>
              </a:rPr>
              <a:t>                   </a:t>
            </a:r>
          </a:p>
        </p:txBody>
      </p:sp>
      <p:pic>
        <p:nvPicPr>
          <p:cNvPr id="4" name="Picture 2" descr="C:\Users\Mido\AppData\Local\Microsoft\Windows\Temporary Internet Files\Content.IE5\T9JKGPRF\MCj043151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ustralianprescriber.com/upload/issue_files/2302_360_1.gif"/>
          <p:cNvPicPr>
            <a:picLocks noChangeAspect="1" noChangeArrowheads="1"/>
          </p:cNvPicPr>
          <p:nvPr/>
        </p:nvPicPr>
        <p:blipFill>
          <a:blip r:embed="rId2" cstate="print"/>
          <a:srcRect b="16931"/>
          <a:stretch>
            <a:fillRect/>
          </a:stretch>
        </p:blipFill>
        <p:spPr bwMode="auto">
          <a:xfrm>
            <a:off x="1503904" y="527539"/>
            <a:ext cx="6047619" cy="569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457200"/>
            <a:ext cx="8001000" cy="662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>
              <a:solidFill>
                <a:srgbClr val="FFFFFF"/>
              </a:solidFill>
              <a:latin typeface="Century Schoolbook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810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cap="none">
                <a:solidFill>
                  <a:schemeClr val="bg1"/>
                </a:solidFill>
                <a:latin typeface="Century Schoolbook" charset="0"/>
              </a:rPr>
              <a:t> ASPIRIN 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IS </a:t>
            </a:r>
            <a:r>
              <a:rPr lang="en-US" b="1" cap="none">
                <a:solidFill>
                  <a:srgbClr val="C00000"/>
                </a:solidFill>
                <a:latin typeface="Century Schoolbook" charset="0"/>
              </a:rPr>
              <a:t>IRREVERSIBLY 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IN</a:t>
            </a:r>
            <a:r>
              <a:rPr lang="en-US" sz="3600" b="1" cap="none">
                <a:solidFill>
                  <a:schemeClr val="tx1"/>
                </a:solidFill>
                <a:latin typeface="Century Schoolbook" charset="0"/>
              </a:rPr>
              <a:t>ACTIVATES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 </a:t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/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/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CYCLOOXYGENAS ENZYMES</a:t>
            </a:r>
            <a:endParaRPr lang="ar-sa" b="1" cap="none">
              <a:solidFill>
                <a:schemeClr val="tx1"/>
              </a:solidFill>
              <a:latin typeface="Century Schoolbook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Mechanism Of Action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ea typeface="+mj-ea"/>
              </a:rPr>
              <a:t> ( continue</a:t>
            </a:r>
            <a:r>
              <a:rPr lang="en-US" dirty="0" smtClean="0">
                <a:ea typeface="+mj-ea"/>
              </a:rPr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Actions on the kidney</a:t>
            </a:r>
            <a:endParaRPr lang="en-US" b="1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Salt &amp;water retention &amp; may cause edema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   (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inhibit synthesis of PGE2 &amp; PGI2 that are   	responsible for maintaining renal blood 				flow) 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err="1" smtClean="0">
                <a:ea typeface="+mn-ea"/>
              </a:rPr>
              <a:t>Hyperkalemia</a:t>
            </a: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Interstitial nephritis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( except aspirin)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Respiratory actions ( </a:t>
            </a:r>
            <a:r>
              <a:rPr lang="en-US" b="1" dirty="0" smtClean="0">
                <a:solidFill>
                  <a:srgbClr val="C00000"/>
                </a:solidFill>
                <a:ea typeface="+mj-ea"/>
              </a:rPr>
              <a:t>specific for aspirin</a:t>
            </a:r>
            <a:r>
              <a:rPr lang="en-US" b="1" dirty="0" smtClean="0">
                <a:ea typeface="+mj-ea"/>
              </a:rPr>
              <a:t>)</a:t>
            </a:r>
            <a:endParaRPr lang="en-US" b="1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Therapeutic doses </a:t>
            </a:r>
            <a:r>
              <a:rPr lang="en-US" b="1">
                <a:latin typeface="Century Schoolbook" charset="0"/>
              </a:rPr>
              <a:t>aspirin elevates CO2 &amp; increased respiration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High doses </a:t>
            </a:r>
            <a:r>
              <a:rPr lang="en-US" b="1">
                <a:latin typeface="Century Schoolbook" charset="0"/>
              </a:rPr>
              <a:t>acts directly on the respiratory center resulting in hyperventilation &amp; respiratory alkalosis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Toxic doses </a:t>
            </a:r>
            <a:r>
              <a:rPr lang="en-US" b="1">
                <a:latin typeface="Century Schoolbook" charset="0"/>
              </a:rPr>
              <a:t>, central respiratory paralysis &amp; respiratory acidosis ( continued production of CO2)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7467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cap="none" dirty="0" smtClean="0">
                <a:solidFill>
                  <a:srgbClr val="FF0000"/>
                </a:solidFill>
                <a:ea typeface="+mj-ea"/>
              </a:rPr>
              <a:t>THERAPEUTIC USES SHARED BY NS-NSAIDs</a:t>
            </a:r>
          </a:p>
        </p:txBody>
      </p:sp>
      <p:pic>
        <p:nvPicPr>
          <p:cNvPr id="3" name="Picture 4" descr="C:\Users\Mido\AppData\Local\Microsoft\Windows\Temporary Internet Files\Content.IE5\FL6JR4S6\MCj0304311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180975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800">
                <a:latin typeface="Century Schoolbook" charset="0"/>
              </a:rPr>
              <a:t>Antipyretic</a:t>
            </a:r>
          </a:p>
          <a:p>
            <a:pPr eaLnBrk="1" hangingPunct="1"/>
            <a:r>
              <a:rPr lang="en-US" sz="4800">
                <a:latin typeface="Century Schoolbook" charset="0"/>
              </a:rPr>
              <a:t>Analgesic (Type of pain?)</a:t>
            </a: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Century Schoolbook" charset="0"/>
              </a:rPr>
              <a:t>Headache, Migraine, </a:t>
            </a: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Century Schoolbook" charset="0"/>
              </a:rPr>
              <a:t>Dental pain</a:t>
            </a:r>
          </a:p>
          <a:p>
            <a:pPr eaLnBrk="1" hangingPunct="1"/>
            <a:r>
              <a:rPr lang="en-US" sz="4800">
                <a:latin typeface="Century Schoolbook" charset="0"/>
              </a:rPr>
              <a:t>Common cold.</a:t>
            </a:r>
          </a:p>
          <a:p>
            <a:pPr eaLnBrk="1" hangingPunct="1"/>
            <a:endParaRPr lang="en-US">
              <a:latin typeface="Century Schoolbook" charset="0"/>
            </a:endParaRPr>
          </a:p>
        </p:txBody>
      </p:sp>
      <p:pic>
        <p:nvPicPr>
          <p:cNvPr id="26627" name="Picture 4" descr="C:\Users\Nagwa\AppData\Local\Microsoft\Windows\Temporary Internet Files\Content.IE5\HBDXNUEF\MCj029907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2297113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                               </a:t>
            </a:r>
            <a:r>
              <a:rPr lang="en-US" b="1" dirty="0" smtClean="0">
                <a:ea typeface="+mj-ea"/>
              </a:rPr>
              <a:t>BY</a:t>
            </a:r>
            <a:endParaRPr lang="en-US" b="1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        DR. </a:t>
            </a:r>
          </a:p>
          <a:p>
            <a:pPr>
              <a:buFont typeface="Wingdings" pitchFamily="2" charset="2"/>
              <a:buChar char=""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OSAMA YOUSIF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Continue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b="1">
                <a:latin typeface="Century Schoolbook" charset="0"/>
              </a:rPr>
              <a:t>Rheumatic / Rheumatoid arthritis / myositis or other forms of inflammatory conditions.</a:t>
            </a:r>
          </a:p>
          <a:p>
            <a:endParaRPr lang="en-US" sz="3200">
              <a:latin typeface="Century Schoolbook" charset="0"/>
            </a:endParaRPr>
          </a:p>
          <a:p>
            <a:endParaRPr lang="en-US" sz="3200">
              <a:latin typeface="Century Schoolbook" charset="0"/>
            </a:endParaRPr>
          </a:p>
          <a:p>
            <a:endParaRPr lang="en-US" sz="3200">
              <a:latin typeface="Century Schoolbook" charset="0"/>
            </a:endParaRPr>
          </a:p>
          <a:p>
            <a:r>
              <a:rPr lang="en-US" sz="3200" b="1">
                <a:latin typeface="Century Schoolbook" charset="0"/>
              </a:rPr>
              <a:t>Dysmenrrhea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Adverse effects shared by N-NSAIDs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GIT upsets ( nausea, vomiting)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GIT bleeding &amp; ulceration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Bleeding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Hypersensitivity reaction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Inhibition of uterine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solidFill>
                  <a:srgbClr val="0070C0"/>
                </a:solidFill>
                <a:latin typeface="Century Schoolbook" charset="0"/>
              </a:rPr>
              <a:t> 	contraction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Salt &amp; water retention</a:t>
            </a:r>
          </a:p>
          <a:p>
            <a:pPr eaLnBrk="1" hangingPunct="1"/>
            <a:endParaRPr lang="en-US">
              <a:solidFill>
                <a:srgbClr val="0070C0"/>
              </a:solidFill>
              <a:latin typeface="Century Schoolbook" charset="0"/>
            </a:endParaRPr>
          </a:p>
        </p:txBody>
      </p:sp>
      <p:pic>
        <p:nvPicPr>
          <p:cNvPr id="28676" name="Picture 3" descr="gastric-stomach-ulcers-3452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00500"/>
            <a:ext cx="6934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bc.ca/news/background/drugs/gfx/aspirin.jpg"/>
          <p:cNvPicPr>
            <a:picLocks noChangeAspect="1" noChangeArrowheads="1"/>
          </p:cNvPicPr>
          <p:nvPr/>
        </p:nvPicPr>
        <p:blipFill>
          <a:blip r:embed="rId2" cstate="print"/>
          <a:srcRect t="10292" b="8405"/>
          <a:stretch>
            <a:fillRect/>
          </a:stretch>
        </p:blipFill>
        <p:spPr bwMode="auto">
          <a:xfrm>
            <a:off x="609600" y="-152400"/>
            <a:ext cx="7404100" cy="601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ea typeface="+mj-ea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Clinical uses</a:t>
            </a:r>
            <a:br>
              <a:rPr lang="en-US" sz="4000" b="1" dirty="0" smtClean="0">
                <a:solidFill>
                  <a:srgbClr val="FF0000"/>
                </a:solidFill>
                <a:ea typeface="+mj-ea"/>
              </a:rPr>
            </a:br>
            <a:endParaRPr lang="en-US" sz="4000" b="1" dirty="0" smtClean="0">
              <a:solidFill>
                <a:srgbClr val="FF0000"/>
              </a:solidFill>
              <a:ea typeface="+mj-ea"/>
            </a:endParaRPr>
          </a:p>
        </p:txBody>
      </p:sp>
      <p:pic>
        <p:nvPicPr>
          <p:cNvPr id="30723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"/>
              <a:defRPr/>
            </a:pPr>
            <a:r>
              <a:rPr lang="en-US" sz="2800" b="1" dirty="0" smtClean="0">
                <a:ea typeface="+mn-ea"/>
              </a:rPr>
              <a:t>Acute rheumatic fever   </a:t>
            </a: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"/>
              <a:defRPr/>
            </a:pPr>
            <a:r>
              <a:rPr lang="en-US" sz="2800" b="1" dirty="0" smtClean="0">
                <a:ea typeface="+mn-ea"/>
              </a:rPr>
              <a:t>Low doses reduce the incidence of myocardial infarction &amp; unstable angina (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cardioprotective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)</a:t>
            </a: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970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mednote.co.kr/images/ar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8011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  ( continue</a:t>
            </a:r>
            <a:r>
              <a:rPr lang="en-US" sz="4000" b="1" dirty="0" smtClean="0">
                <a:ea typeface="+mj-ea"/>
              </a:rPr>
              <a:t>)</a:t>
            </a:r>
            <a:br>
              <a:rPr lang="en-US" sz="4000" b="1" dirty="0" smtClean="0">
                <a:ea typeface="+mj-ea"/>
              </a:rPr>
            </a:br>
            <a:endParaRPr lang="en-US" sz="4000" b="1" dirty="0" smtClean="0">
              <a:ea typeface="+mj-ea"/>
            </a:endParaRPr>
          </a:p>
        </p:txBody>
      </p:sp>
      <p:pic>
        <p:nvPicPr>
          <p:cNvPr id="32771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b="1">
                <a:latin typeface="Century Schoolbook" charset="0"/>
              </a:rPr>
              <a:t>Chronic gouty arthritis with</a:t>
            </a:r>
          </a:p>
          <a:p>
            <a:pPr eaLnBrk="1" hangingPunct="1">
              <a:buFont typeface="Wingdings" charset="0"/>
              <a:buNone/>
            </a:pPr>
            <a:r>
              <a:rPr lang="en-US" sz="2800" b="1">
                <a:latin typeface="Century Schoolbook" charset="0"/>
              </a:rPr>
              <a:t>			 large doses </a:t>
            </a: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Chronic use of small doses of aspirin  reduces the incidence of colorectal cancer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277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Continue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solidFill>
                  <a:srgbClr val="0070C0"/>
                </a:solidFill>
                <a:latin typeface="Century Schoolbook" charset="0"/>
              </a:rPr>
              <a:t>External applications : 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Salicylic acid is used topically to treat corns</a:t>
            </a:r>
          </a:p>
          <a:p>
            <a:endParaRPr lang="en-US" b="1">
              <a:latin typeface="Century Schoolbook" charset="0"/>
            </a:endParaRP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Methyl salicylate ( oil of wintergreen ) is used as counter irritant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Adverse  Effects Related to</a:t>
            </a:r>
            <a:br>
              <a:rPr lang="en-US" sz="3600" b="1" cap="none" dirty="0" smtClean="0">
                <a:solidFill>
                  <a:srgbClr val="FF0000"/>
                </a:solidFill>
                <a:ea typeface="+mj-ea"/>
              </a:rPr>
            </a:b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 (</a:t>
            </a:r>
            <a:r>
              <a:rPr lang="en-US" sz="3600" b="1" cap="none" dirty="0" smtClean="0">
                <a:solidFill>
                  <a:srgbClr val="0070C0"/>
                </a:solidFill>
                <a:ea typeface="+mj-ea"/>
              </a:rPr>
              <a:t>A</a:t>
            </a: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) </a:t>
            </a:r>
            <a:r>
              <a:rPr lang="en-US" sz="3600" b="1" cap="none" dirty="0" smtClean="0">
                <a:solidFill>
                  <a:srgbClr val="00B050"/>
                </a:solidFill>
                <a:ea typeface="+mj-ea"/>
              </a:rPr>
              <a:t>Therapeutic Doses Of Aspirin</a:t>
            </a:r>
            <a:endParaRPr lang="en-US" sz="3600" cap="none" dirty="0" smtClean="0">
              <a:solidFill>
                <a:srgbClr val="00B050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400" b="1">
                <a:latin typeface="Century Schoolbook" charset="0"/>
              </a:rPr>
              <a:t>Nausea &amp; vomiting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Hypersensitivity</a:t>
            </a:r>
          </a:p>
          <a:p>
            <a:pPr eaLnBrk="1" hangingPunct="1">
              <a:buFont typeface="Wingdings" charset="0"/>
              <a:buNone/>
            </a:pPr>
            <a:r>
              <a:rPr lang="en-US" sz="4400" b="1">
                <a:latin typeface="Century Schoolbook" charset="0"/>
              </a:rPr>
              <a:t>	( </a:t>
            </a:r>
            <a:r>
              <a:rPr lang="en-US" sz="4400" b="1">
                <a:solidFill>
                  <a:srgbClr val="0070C0"/>
                </a:solidFill>
                <a:latin typeface="Century Schoolbook" charset="0"/>
              </a:rPr>
              <a:t>Aspirin asthma</a:t>
            </a:r>
            <a:r>
              <a:rPr lang="en-US" sz="4400" b="1">
                <a:latin typeface="Century Schoolbook" charset="0"/>
              </a:rPr>
              <a:t>)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Acute Gouty arthritis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Reye's syndrome</a:t>
            </a:r>
          </a:p>
          <a:p>
            <a:pPr eaLnBrk="1" hangingPunct="1">
              <a:buFont typeface="Wingdings" charset="0"/>
              <a:buNone/>
            </a:pPr>
            <a:endParaRPr lang="en-US" sz="4400">
              <a:latin typeface="Century Schoolbook" charset="0"/>
            </a:endParaRPr>
          </a:p>
          <a:p>
            <a:pPr eaLnBrk="1" hangingPunct="1"/>
            <a:endParaRPr lang="en-US" b="1">
              <a:latin typeface="Century Schoolbook" charset="0"/>
            </a:endParaRPr>
          </a:p>
        </p:txBody>
      </p:sp>
      <p:pic>
        <p:nvPicPr>
          <p:cNvPr id="7172" name="Picture 4" descr="C:\Users\Mido\AppData\Local\Microsoft\Windows\Temporary Internet Files\Content.IE5\T9JKGPRF\MCj0082279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895600"/>
            <a:ext cx="193357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( </a:t>
            </a:r>
            <a:r>
              <a:rPr lang="en-US" sz="4000" b="1" dirty="0" smtClean="0">
                <a:solidFill>
                  <a:srgbClr val="0070C0"/>
                </a:solidFill>
                <a:ea typeface="+mj-ea"/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)  </a:t>
            </a:r>
            <a:r>
              <a:rPr lang="en-US" sz="4000" b="1" dirty="0" smtClean="0">
                <a:solidFill>
                  <a:srgbClr val="00B050"/>
                </a:solidFill>
                <a:ea typeface="+mj-ea"/>
              </a:rPr>
              <a:t>LARGE  doses or Chronic use  of aspirin</a:t>
            </a:r>
          </a:p>
        </p:txBody>
      </p:sp>
      <p:pic>
        <p:nvPicPr>
          <p:cNvPr id="35843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>
                <a:latin typeface="Century Schoolbook" charset="0"/>
              </a:rPr>
              <a:t>Salicylism ( ringing of ear( tinnitus) , vertigo)</a:t>
            </a:r>
          </a:p>
          <a:p>
            <a:pPr eaLnBrk="1" hangingPunct="1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eaLnBrk="1" hangingPunct="1"/>
            <a:r>
              <a:rPr lang="en-US" b="1">
                <a:latin typeface="Century Schoolbook" charset="0"/>
              </a:rPr>
              <a:t>Hyperthermia</a:t>
            </a:r>
          </a:p>
          <a:p>
            <a:pPr eaLnBrk="1" hangingPunct="1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Gastric ulceration &amp; bleeding</a:t>
            </a: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Respiratory depression &amp; uncompensated respiratory &amp; metabolic acidoses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379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ADVERSE effects Related to High doses </a:t>
            </a:r>
            <a:endParaRPr lang="en-MY" b="1" dirty="0" smtClean="0">
              <a:solidFill>
                <a:srgbClr val="FF0000"/>
              </a:solidFill>
              <a:ea typeface="+mj-ea"/>
            </a:endParaRPr>
          </a:p>
        </p:txBody>
      </p:sp>
      <p:pic>
        <p:nvPicPr>
          <p:cNvPr id="36867" name="Content Placeholder 3" descr="tinnitus-ringing-in-the-ea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6145213" y="4192588"/>
            <a:ext cx="2857500" cy="2500312"/>
          </a:xfrm>
        </p:spPr>
      </p:pic>
      <p:pic>
        <p:nvPicPr>
          <p:cNvPr id="36868" name="Picture 4" descr="210689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3071813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Blood_Pressure_Cart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20716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dizziness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627688" y="1473200"/>
            <a:ext cx="23812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ist2_1457667-confusion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3929063"/>
            <a:ext cx="21780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9" descr="stomach2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857625"/>
            <a:ext cx="183038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</a:t>
            </a:r>
            <a:r>
              <a:rPr lang="en-US" b="1" dirty="0" smtClean="0">
                <a:ea typeface="+mj-ea"/>
              </a:rPr>
              <a:t>OBJECTIVES</a:t>
            </a:r>
            <a:endParaRPr lang="en-US" b="1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At the end of the lecture the students should :</a:t>
            </a:r>
          </a:p>
          <a:p>
            <a:r>
              <a:rPr lang="en-US" b="1">
                <a:latin typeface="Century Schoolbook" charset="0"/>
              </a:rPr>
              <a:t>Define NSAIDs</a:t>
            </a:r>
          </a:p>
          <a:p>
            <a:r>
              <a:rPr lang="en-US" b="1">
                <a:latin typeface="Century Schoolbook" charset="0"/>
              </a:rPr>
              <a:t>Describe the classification of this group of drugs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Describe the general mechanism of actions </a:t>
            </a:r>
          </a:p>
          <a:p>
            <a:r>
              <a:rPr lang="en-US" b="1">
                <a:latin typeface="Century Schoolbook" charset="0"/>
              </a:rPr>
              <a:t>Define the following terms :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Analgesic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 Antipyretics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</a:t>
            </a:r>
          </a:p>
          <a:p>
            <a:pPr>
              <a:buFont typeface="Wingdings" charset="0"/>
              <a:buNone/>
            </a:pPr>
            <a:endParaRPr lang="en-US" b="1">
              <a:solidFill>
                <a:srgbClr val="0070C0"/>
              </a:solidFill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Contraindications</a:t>
            </a:r>
            <a:r>
              <a:rPr lang="en-US" sz="3600" b="1" dirty="0" smtClean="0">
                <a:ea typeface="+mj-ea"/>
              </a:rPr>
              <a:t> </a:t>
            </a:r>
            <a:endParaRPr lang="en-US" sz="3600" b="1" dirty="0">
              <a:ea typeface="+mj-ea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>
                <a:latin typeface="Century Schoolbook" charset="0"/>
              </a:rPr>
              <a:t>Peptic ulcer</a:t>
            </a:r>
          </a:p>
          <a:p>
            <a:r>
              <a:rPr lang="en-US" sz="2800" b="1">
                <a:latin typeface="Century Schoolbook" charset="0"/>
              </a:rPr>
              <a:t>Pregnancy</a:t>
            </a:r>
          </a:p>
          <a:p>
            <a:r>
              <a:rPr lang="en-US" sz="2800" b="1">
                <a:latin typeface="Century Schoolbook" charset="0"/>
              </a:rPr>
              <a:t>Hemophilic patients</a:t>
            </a:r>
          </a:p>
          <a:p>
            <a:r>
              <a:rPr lang="en-US" sz="2800" b="1">
                <a:latin typeface="Century Schoolbook" charset="0"/>
              </a:rPr>
              <a:t>Patients taking anticoagulants</a:t>
            </a:r>
          </a:p>
          <a:p>
            <a:r>
              <a:rPr lang="en-US" sz="2800" b="1">
                <a:latin typeface="Century Schoolbook" charset="0"/>
              </a:rPr>
              <a:t>Children with viral infections</a:t>
            </a:r>
          </a:p>
          <a:p>
            <a:r>
              <a:rPr lang="en-US" sz="2800" b="1">
                <a:latin typeface="Century Schoolbook" charset="0"/>
              </a:rPr>
              <a:t>Gout ( small doses 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800" b="1" cap="none">
                <a:latin typeface="Century Schoolbook" charset="0"/>
              </a:rPr>
              <a:t>PARACETAMOL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2590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800">
                <a:latin typeface="Century Schoolbook" charset="0"/>
              </a:rPr>
              <a:t>IS commonly used </a:t>
            </a:r>
            <a:r>
              <a:rPr lang="en-US" sz="4800" b="1">
                <a:latin typeface="Century Schoolbook" charset="0"/>
              </a:rPr>
              <a:t>as </a:t>
            </a:r>
            <a:r>
              <a:rPr lang="en-US" sz="4800" b="1">
                <a:solidFill>
                  <a:srgbClr val="FF0000"/>
                </a:solidFill>
                <a:latin typeface="Century Schoolbook" charset="0"/>
              </a:rPr>
              <a:t>analgesic antipyretic </a:t>
            </a:r>
            <a:endParaRPr lang="en-US" sz="4800" b="1">
              <a:latin typeface="Century Schoolbook" charset="0"/>
            </a:endParaRPr>
          </a:p>
        </p:txBody>
      </p:sp>
      <p:pic>
        <p:nvPicPr>
          <p:cNvPr id="1026" name="Picture 2" descr="C:\Users\Mido\AppData\Local\Microsoft\Windows\Temporary Internet Files\Content.IE5\FL6JR4S6\MPj0433165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0" t="6528" r="9801" b="3264"/>
          <a:stretch>
            <a:fillRect/>
          </a:stretch>
        </p:blipFill>
        <p:spPr bwMode="auto">
          <a:xfrm>
            <a:off x="4495800" y="4800600"/>
            <a:ext cx="19002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-0.60347 C -0.09549 -0.54143 -0.00035 -0.48634 0.12014 -0.48426 C 0.21545 -0.4794 0.29375 -0.50926 0.29618 -0.54699 C 0.29618 -0.5838 0.21857 -0.61898 0.12152 -0.62037 C 0.07309 -0.62037 0.02916 -0.61643 -0.00226 -0.60347 C -0.04757 -0.58634 -0.07414 -0.55903 -0.07414 -0.52639 C -0.07414 -0.50926 -0.06598 -0.4919 -0.05191 -0.47639 C -0.01927 -0.44468 0.04479 -0.42199 0.11805 -0.41991 C 0.20451 -0.41412 0.275 -0.44213 0.275 -0.47384 C 0.27673 -0.50926 0.20642 -0.53912 0.12014 -0.54421 C 0.07604 -0.54421 0.03732 -0.53912 0.00729 -0.52893 C -0.03212 -0.51157 -0.05712 -0.48426 -0.05712 -0.45671 C -0.05712 -0.44213 -0.04896 -0.42685 -0.03681 -0.41157 C -0.00677 -0.38449 0.04948 -0.36204 0.11684 -0.36018 C 0.19548 -0.35764 0.25816 -0.38218 0.25816 -0.41157 C 0.25937 -0.44213 0.19687 -0.46921 0.11805 -0.47176 C 0.07934 -0.47384 0.0434 -0.46921 0.01649 -0.45949 C -0.01927 -0.44468 -0.03976 -0.42199 -0.03976 -0.39444 C -0.03976 -0.38218 -0.03351 -0.3669 -0.02223 -0.35486 C 0.00399 -0.32963 0.05573 -0.30995 0.1151 -0.30764 C 0.18593 -0.30764 0.24201 -0.32708 0.24201 -0.35486 C 0.24201 -0.38218 0.18767 -0.40671 0.11684 -0.40972 C 0.08264 -0.40972 0.04948 -0.40463 0.02673 -0.39699 C -0.00677 -0.38449 -0.0257 -0.36204 -0.02726 -0.33958 C -0.02726 -0.32708 -0.01927 -0.31481 -0.0099 -0.30509 C 0.01354 -0.27986 0.06041 -0.26273 0.11389 -0.26273 C 0.17656 -0.25995 0.22847 -0.27685 0.22847 -0.30231 C 0.22951 -0.32708 0.17777 -0.34954 0.1151 -0.35185 C 0.0842 -0.35185 0.05434 -0.34954 0.03368 -0.33958 C 0.00399 -0.32963 -0.01302 -0.30995 -0.01302 -0.29005 C -0.01302 -0.27685 -0.00816 -0.26736 0.00104 -0.25718 C 0.02274 -0.23518 0.06354 -0.21991 0.11215 -0.21736 C 0.16996 -0.21736 0.21545 -0.23264 0.21545 -0.25532 C 0.21736 -0.27685 0.1717 -0.29745 0.11389 -0.29954 C 0.08524 -0.29954 0.06041 -0.29745 0.04184 -0.29005 C 0.0151 -0.27986 -0.00035 -0.26273 -0.00035 -0.24282 C -0.00035 -0.23264 0.00399 -0.22477 0.0118 -0.21505 C 0.0309 -0.19491 0.0684 -0.18241 0.11215 -0.17963 C 0.16371 -0.17685 0.20451 -0.19259 0.20451 -0.21505 C 0.20451 -0.23264 0.16562 -0.25255 0.11389 -0.25255 C 0.08698 -0.25532 0.06354 -0.25023 0.04618 -0.2456 C 0.02274 -0.23518 0.00868 -0.21991 0.00868 -0.20278 C 0.00868 -0.19259 0.01354 -0.18518 0.02152 -0.17755 C 0.03854 -0.16042 0.07309 -0.14745 0.11076 -0.14514 C 0.15764 -0.14259 0.19548 -0.15764 0.19548 -0.17523 C 0.19548 -0.19491 0.15764 -0.21018 0.11215 -0.2125 C 0.09045 -0.2125 0.0684 -0.21018 0.0526 -0.20278 C 0.0309 -0.19491 0.01857 -0.18287 0.01857 -0.16505 C 0.01857 -0.15764 0.02274 -0.15046 0.02916 -0.14259 C 0.04479 -0.12778 0.07448 -0.11551 0.11076 -0.11551 C 0.15156 -0.11273 0.18593 -0.12523 0.18593 -0.14259 C 0.18593 -0.15764 0.15277 -0.17292 0.11076 -0.17292 C 0.09201 -0.17523 0.0717 -0.17292 0.05746 -0.16782 C 0.03854 -0.15764 0.0276 -0.14514 0.0276 -0.13264 C 0.0276 -0.12523 0.0309 -0.11806 0.03732 -0.11273 C 0.05139 -0.09792 0.07812 -0.08796 0.11076 -0.08565 C 0.14809 -0.08565 0.17777 -0.09792 0.17777 -0.11042 C 0.17777 -0.12523 0.14809 -0.14051 0.11076 -0.14051 C 0.09201 -0.14051 0.07448 -0.13773 0.06354 -0.13264 C 0.04479 -0.12778 0.03524 -0.11551 0.03524 -0.10278 C 0.03524 -0.09792 0.03854 -0.09005 0.0434 -0.08565 C 0.05573 -0.07037 0.08073 -0.06273 0.1092 -0.05949 C 0.14392 -0.05949 0.16996 -0.07037 0.16996 -0.08264 C 0.16996 -0.09792 0.14392 -0.1081 0.11076 -0.11042 C 0.0934 -0.11042 0.07812 -0.1081 0.06649 -0.10278 C 0.05139 -0.09792 0.04184 -0.08796 0.04184 -0.07523 C 0.04184 -0.07037 0.04479 -0.06551 0.04948 -0.05949 " pathEditMode="relative" rAng="0" ptsTypes="fffffffffffffffffffffffffffffffffffffffffffffffffffffffffffffffffff">
                                      <p:cBhvr>
                                        <p:cTn id="16" dur="2000" spd="-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2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426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Therapeutic applications 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of</a:t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/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a typeface="+mj-ea"/>
              </a:rPr>
              <a:t>paracetamol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dirty="0" smtClean="0">
                <a:solidFill>
                  <a:srgbClr val="0070C0"/>
                </a:solidFill>
                <a:ea typeface="+mj-ea"/>
              </a:rPr>
              <a:t>as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a typeface="+mj-ea"/>
              </a:rPr>
              <a:t>analgesic</a:t>
            </a:r>
            <a:r>
              <a:rPr lang="en-US" dirty="0" smtClean="0">
                <a:solidFill>
                  <a:srgbClr val="7030A0"/>
                </a:solidFill>
                <a:ea typeface="+mj-ea"/>
              </a:rPr>
              <a:t> 			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&amp;</a:t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/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> 		</a:t>
            </a:r>
            <a:r>
              <a:rPr lang="en-US" sz="3600" dirty="0" smtClean="0">
                <a:solidFill>
                  <a:srgbClr val="7030A0"/>
                </a:solidFill>
                <a:ea typeface="+mj-ea"/>
              </a:rPr>
              <a:t>antipyretic</a:t>
            </a:r>
            <a:endParaRPr lang="en-US" sz="3600" dirty="0">
              <a:solidFill>
                <a:srgbClr val="7030A0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C00000"/>
                </a:solidFill>
                <a:latin typeface="Century Schoolbook" charset="0"/>
              </a:rPr>
              <a:t>In  patients with </a:t>
            </a:r>
            <a:r>
              <a:rPr lang="en-US" sz="4000" b="1">
                <a:latin typeface="Century Schoolbook" charset="0"/>
              </a:rPr>
              <a:t>: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Peptic or gastric ulcers. 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Bleeding tendency. 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Allergy to aspirin.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Viral infections especially in children .</a:t>
            </a:r>
          </a:p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C00000"/>
                </a:solidFill>
                <a:latin typeface="Century Schoolbook" charset="0"/>
              </a:rPr>
              <a:t>During  Pregnancy.</a:t>
            </a:r>
          </a:p>
          <a:p>
            <a:pPr eaLnBrk="1" hangingPunct="1"/>
            <a:endParaRPr lang="en-US" sz="4000">
              <a:latin typeface="Century Schoolbook" charset="0"/>
            </a:endParaRPr>
          </a:p>
        </p:txBody>
      </p:sp>
      <p:pic>
        <p:nvPicPr>
          <p:cNvPr id="4" name="Picture 3" descr="C:\Users\Mido\AppData\Local\Microsoft\Windows\Temporary Internet Files\Content.IE5\JFXZ6SKY\MCj039707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2303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Adverse   Effects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Mainly on liver due to its </a:t>
            </a:r>
            <a:r>
              <a:rPr lang="en-US" b="1">
                <a:solidFill>
                  <a:srgbClr val="C00000"/>
                </a:solidFill>
                <a:latin typeface="Century Schoolbook" charset="0"/>
              </a:rPr>
              <a:t>active metabolite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Century Schoolbook" charset="0"/>
              </a:rPr>
              <a:t>( N-acetyl-p-benzoquinone)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 u="sng">
                <a:solidFill>
                  <a:srgbClr val="00B050"/>
                </a:solidFill>
                <a:latin typeface="Century Schoolbook" charset="0"/>
              </a:rPr>
              <a:t>Therapeutic doses </a:t>
            </a:r>
            <a:r>
              <a:rPr lang="en-US" b="1">
                <a:latin typeface="Century Schoolbook" charset="0"/>
              </a:rPr>
              <a:t>elevate liver enzymes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 u="sng">
                <a:solidFill>
                  <a:srgbClr val="00B050"/>
                </a:solidFill>
                <a:latin typeface="Century Schoolbook" charset="0"/>
              </a:rPr>
              <a:t>Large  doses cause </a:t>
            </a:r>
            <a:r>
              <a:rPr lang="en-US" b="1">
                <a:latin typeface="Century Schoolbook" charset="0"/>
              </a:rPr>
              <a:t>liver &amp; kidney necrosis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Treatment Of  toxicity of paracetamol by :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	</a:t>
            </a:r>
            <a:r>
              <a:rPr lang="en-US" b="1">
                <a:solidFill>
                  <a:srgbClr val="C00000"/>
                </a:solidFill>
                <a:latin typeface="Century Schoolbook" charset="0"/>
              </a:rPr>
              <a:t>N- acetylcysteine  ( SH- donor </a:t>
            </a:r>
            <a:r>
              <a:rPr lang="en-US" b="1">
                <a:latin typeface="Century Schoolbook" charset="0"/>
              </a:rPr>
              <a:t>to neutralize the toxic metabolite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DICLOFENAC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b="1">
                <a:solidFill>
                  <a:srgbClr val="0070C0"/>
                </a:solidFill>
                <a:latin typeface="Century Schoolbook" charset="0"/>
              </a:rPr>
              <a:t>Clinical uses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Long-term use in treatment of rheumatoid arthritis , osteoarthritis &amp; ankylosing spondylitis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Analgesic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Antipyretic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Acute gouty arthritis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Locally to prevent post-opthalmic inflammation</a:t>
            </a:r>
          </a:p>
          <a:p>
            <a:endParaRPr lang="en-US" sz="2800" b="1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Preparations of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ea typeface="+mj-ea"/>
              </a:rPr>
              <a:t>Diclofenac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Diclofenac with misoprostol  decreases upper gastrointestinal ulceration ,but result in diarrhea.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Diclofenac with omeprazole to prevent recurrent bleeding.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.1% opthalmic preparation for postoperative opthalmic inflammation.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A topical gel 3% for solar keratoses.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Rectal suppository as analgesic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440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>
                <a:latin typeface="Century Schoolbook" charset="0"/>
              </a:rPr>
              <a:t>Oral mouth wash.</a:t>
            </a:r>
          </a:p>
          <a:p>
            <a:r>
              <a:rPr lang="en-US">
                <a:latin typeface="Century Schoolbook" charset="0"/>
              </a:rPr>
              <a:t>Intramuscular preparations.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450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Selective COX-2 inhibitors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b="1">
                <a:solidFill>
                  <a:srgbClr val="0070C0"/>
                </a:solidFill>
                <a:latin typeface="Century Schoolbook" charset="0"/>
              </a:rPr>
              <a:t>General advantages </a:t>
            </a:r>
            <a:r>
              <a:rPr lang="en-US" sz="3600" b="1">
                <a:latin typeface="Century Schoolbook" charset="0"/>
              </a:rPr>
              <a:t>: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Potent anti-inflammatory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Antipyretic &amp; analgesic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solidFill>
                  <a:srgbClr val="FF0000"/>
                </a:solidFill>
                <a:latin typeface="Century Schoolbook" charset="0"/>
              </a:rPr>
              <a:t>Lower incidence of gastric upset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No effect on platelet aggregation ( COX-1)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General adverse effects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>
                <a:latin typeface="Century Schoolbook" charset="0"/>
              </a:rPr>
              <a:t>Renal toxicity</a:t>
            </a:r>
          </a:p>
          <a:p>
            <a:r>
              <a:rPr lang="en-US" sz="2800" b="1">
                <a:latin typeface="Century Schoolbook" charset="0"/>
              </a:rPr>
              <a:t>Dyspepsia &amp; heartburn</a:t>
            </a:r>
          </a:p>
          <a:p>
            <a:r>
              <a:rPr lang="en-US" sz="2800" b="1">
                <a:latin typeface="Century Schoolbook" charset="0"/>
              </a:rPr>
              <a:t>Allergy</a:t>
            </a:r>
          </a:p>
          <a:p>
            <a:r>
              <a:rPr lang="en-US" sz="2800" b="1">
                <a:latin typeface="Century Schoolbook" charset="0"/>
              </a:rPr>
              <a:t>Cardiovascular ( do not offer the cardioprotective effects of non-selective group).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9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   </a:t>
            </a:r>
            <a:r>
              <a:rPr lang="en-US" b="1" dirty="0" smtClean="0">
                <a:ea typeface="+mj-ea"/>
              </a:rPr>
              <a:t>Objectives ( continue)</a:t>
            </a:r>
            <a:endParaRPr lang="en-US" b="1" dirty="0"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Anti-inflammatory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Anti-platelet</a:t>
            </a:r>
          </a:p>
          <a:p>
            <a:pPr>
              <a:buFont typeface="Courier New" charset="0"/>
              <a:buChar char="o"/>
            </a:pPr>
            <a:r>
              <a:rPr lang="en-US" b="1">
                <a:latin typeface="Century Schoolbook" charset="0"/>
              </a:rPr>
              <a:t>Describe the general pharmacological actions</a:t>
            </a:r>
          </a:p>
          <a:p>
            <a:r>
              <a:rPr lang="en-US" b="1">
                <a:latin typeface="Century Schoolbook" charset="0"/>
              </a:rPr>
              <a:t>Describe the general therapeutic uses</a:t>
            </a:r>
          </a:p>
          <a:p>
            <a:r>
              <a:rPr lang="en-US" b="1">
                <a:latin typeface="Century Schoolbook" charset="0"/>
              </a:rPr>
              <a:t>Describe the general adverse effects </a:t>
            </a:r>
          </a:p>
          <a:p>
            <a:r>
              <a:rPr lang="en-US" b="1">
                <a:latin typeface="Century Schoolbook" charset="0"/>
              </a:rPr>
              <a:t>Describe the general contraindications</a:t>
            </a:r>
          </a:p>
          <a:p>
            <a:r>
              <a:rPr lang="en-US" b="1">
                <a:latin typeface="Century Schoolbook" charset="0"/>
              </a:rPr>
              <a:t>Know some examples of each group of NSAIDs</a:t>
            </a:r>
          </a:p>
          <a:p>
            <a:r>
              <a:rPr lang="en-US" b="1">
                <a:latin typeface="Century Schoolbook" charset="0"/>
              </a:rPr>
              <a:t>Know the difference between the selective &amp; non-selective NSAIDs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GENERAL CLINICAL USES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600" b="1">
                <a:latin typeface="Century Schoolbook" charset="0"/>
              </a:rPr>
              <a:t>Rheumatoid arthritis</a:t>
            </a:r>
          </a:p>
          <a:p>
            <a:r>
              <a:rPr lang="en-US" sz="3600" b="1">
                <a:latin typeface="Century Schoolbook" charset="0"/>
              </a:rPr>
              <a:t>Osteoarthritis</a:t>
            </a:r>
          </a:p>
          <a:p>
            <a:r>
              <a:rPr lang="en-US" sz="3600" b="1">
                <a:latin typeface="Century Schoolbook" charset="0"/>
              </a:rPr>
              <a:t>Acute gouty arthritis</a:t>
            </a:r>
          </a:p>
          <a:p>
            <a:r>
              <a:rPr lang="en-US" sz="3600" b="1">
                <a:latin typeface="Century Schoolbook" charset="0"/>
              </a:rPr>
              <a:t>Acute musculoskeletal pain</a:t>
            </a:r>
          </a:p>
          <a:p>
            <a:r>
              <a:rPr lang="en-US" sz="3600" b="1">
                <a:latin typeface="Century Schoolbook" charset="0"/>
              </a:rPr>
              <a:t>Ankylosing spondylitis</a:t>
            </a:r>
          </a:p>
          <a:p>
            <a:r>
              <a:rPr lang="en-US" sz="3600" b="1">
                <a:latin typeface="Century Schoolbook" charset="0"/>
              </a:rPr>
              <a:t>Dysmenorrhea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0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2"/>
            <a:r>
              <a:rPr lang="en-US">
                <a:latin typeface="Century Schoolbook" charset="0"/>
              </a:rPr>
              <a:t>   </a:t>
            </a:r>
            <a:r>
              <a:rPr lang="en-US" b="1">
                <a:latin typeface="Century Schoolbook" charset="0"/>
              </a:rPr>
              <a:t>They are recommended in postoperative  patients undergoing bone repair.</a:t>
            </a:r>
          </a:p>
          <a:p>
            <a:pPr lvl="2"/>
            <a:endParaRPr lang="en-US" b="1">
              <a:latin typeface="Century Schoolbook" charset="0"/>
            </a:endParaRPr>
          </a:p>
          <a:p>
            <a:pPr lvl="2"/>
            <a:endParaRPr lang="en-US" b="1">
              <a:latin typeface="Century Schoolbook" charset="0"/>
            </a:endParaRPr>
          </a:p>
          <a:p>
            <a:pPr lvl="2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lvl="2"/>
            <a:r>
              <a:rPr lang="en-US" b="1">
                <a:latin typeface="Century Schoolbook" charset="0"/>
              </a:rPr>
              <a:t>  Indicated in primary familial 	adenomatous polyposis,  </a:t>
            </a:r>
          </a:p>
          <a:p>
            <a:pPr lvl="2">
              <a:buFont typeface="Wingdings" charset="0"/>
              <a:buNone/>
            </a:pPr>
            <a:endParaRPr lang="en-US" b="1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4915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err="1" smtClean="0">
                <a:solidFill>
                  <a:srgbClr val="FF0000"/>
                </a:solidFill>
                <a:ea typeface="+mj-ea"/>
              </a:rPr>
              <a:t>Celecoxib</a:t>
            </a:r>
            <a:endParaRPr lang="en-US" sz="44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4000" b="1">
                <a:latin typeface="Century Schoolbook" charset="0"/>
              </a:rPr>
              <a:t>Half-life 11 hours</a:t>
            </a:r>
          </a:p>
          <a:p>
            <a:pPr>
              <a:buFont typeface="Wingdings" charset="0"/>
              <a:buNone/>
            </a:pPr>
            <a:endParaRPr lang="en-US" sz="4000" b="1">
              <a:latin typeface="Century Schoolbook" charset="0"/>
            </a:endParaRPr>
          </a:p>
          <a:p>
            <a:r>
              <a:rPr lang="en-US" sz="4000" b="1">
                <a:latin typeface="Century Schoolbook" charset="0"/>
              </a:rPr>
              <a:t>Food decrease its absorption</a:t>
            </a:r>
          </a:p>
          <a:p>
            <a:pPr>
              <a:buFont typeface="Wingdings" charset="0"/>
              <a:buNone/>
            </a:pPr>
            <a:endParaRPr lang="en-US" sz="4000" b="1">
              <a:latin typeface="Century Schoolbook" charset="0"/>
            </a:endParaRPr>
          </a:p>
          <a:p>
            <a:r>
              <a:rPr lang="en-US" sz="4000" b="1">
                <a:latin typeface="Century Schoolbook" charset="0"/>
              </a:rPr>
              <a:t>Highly bound to plasma proteins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03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Clinical uses &amp; Adverse effects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Discussed before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a typeface="+mj-ea"/>
              </a:rPr>
              <a:t>Drug interactions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>
              <a:latin typeface="Century Schoolbook" charset="0"/>
            </a:endParaRPr>
          </a:p>
          <a:p>
            <a:endParaRPr lang="en-US">
              <a:latin typeface="Century Schoolbook" charset="0"/>
            </a:endParaRPr>
          </a:p>
          <a:p>
            <a:endParaRPr lang="en-US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With warfarin potentiate its actions through interfering with its metabolism.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Summary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>
                <a:latin typeface="Century Schoolbook" charset="0"/>
              </a:rPr>
              <a:t>NSAIDs  are group of drugs that have analgesic  , antipyretic , anti-platelet &amp; anti-inflammatory effects.</a:t>
            </a:r>
          </a:p>
          <a:p>
            <a:r>
              <a:rPr lang="en-US">
                <a:latin typeface="Century Schoolbook" charset="0"/>
              </a:rPr>
              <a:t>They are classified according to their action on COX-enzymes into non-selective that inhibit both COX-1 &amp; COX-2 &amp; selective that inhibit only COX-2 enzymes.</a:t>
            </a:r>
          </a:p>
          <a:p>
            <a:r>
              <a:rPr lang="en-US">
                <a:latin typeface="Century Schoolbook" charset="0"/>
              </a:rPr>
              <a:t>They are sharing in common therapeutic uses as analgesic to relief mild to moderate pain not visceral pain , reducing high body temperature, preventing clot formation , so aspirin can be used as prophylaxis in ischemic heart disease.</a:t>
            </a:r>
          </a:p>
          <a:p>
            <a:endParaRPr lang="en-US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0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a typeface="+mj-ea"/>
              </a:rPr>
              <a:t>Summary ( Continue)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As anti-inflammatory in rheumatic , rheumatoid arthritis, desmenrrhea and other inflammatory conditions including muscles or bones.</a:t>
            </a:r>
          </a:p>
          <a:p>
            <a:r>
              <a:rPr lang="en-US" b="1">
                <a:latin typeface="Century Schoolbook" charset="0"/>
              </a:rPr>
              <a:t>The common adverse effects includes : gastric upset ( nausea, vomiting ,gastric ulceration or bleeding).</a:t>
            </a:r>
          </a:p>
          <a:p>
            <a:r>
              <a:rPr lang="en-US" b="1">
                <a:latin typeface="Century Schoolbook" charset="0"/>
              </a:rPr>
              <a:t>Allergy</a:t>
            </a:r>
          </a:p>
          <a:p>
            <a:r>
              <a:rPr lang="en-US" b="1">
                <a:latin typeface="Century Schoolbook" charset="0"/>
              </a:rPr>
              <a:t>Edema</a:t>
            </a:r>
          </a:p>
          <a:p>
            <a:r>
              <a:rPr lang="en-US" b="1">
                <a:latin typeface="Century Schoolbook" charset="0"/>
              </a:rPr>
              <a:t>They are contraindicated mainly in patients with peptic ulcer , bleeding tendency or in pregnancy</a:t>
            </a:r>
            <a:r>
              <a:rPr lang="en-US">
                <a:latin typeface="Century Schoolbook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0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a typeface="+mj-ea"/>
              </a:rPr>
              <a:t>Summary ( Continue)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Selective COX-2 inhibitors as celecoxib are potent anti-inflammatory &amp; analgesic ,but have no anti-platelet effect &amp; less gastric upset.</a:t>
            </a:r>
          </a:p>
          <a:p>
            <a:r>
              <a:rPr lang="en-US" b="1">
                <a:latin typeface="Century Schoolbook" charset="0"/>
              </a:rPr>
              <a:t>They can be used in patients with gastric ulcer , haemophilia .</a:t>
            </a:r>
          </a:p>
          <a:p>
            <a:r>
              <a:rPr lang="en-US" b="1">
                <a:latin typeface="Century Schoolbook" charset="0"/>
              </a:rPr>
              <a:t>Their common adverse is mainly on kidney &amp; cardiovascular system.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10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525" y="3079750"/>
            <a:ext cx="69342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600" b="1" cap="none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Schoolbook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+mj-ea"/>
              </a:rPr>
              <a:t>Classification of NSAIDs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Century Schoolbook" charset="0"/>
              </a:rPr>
              <a:t>Non-Selective COXs Inhibitor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Century Schoolbook" charset="0"/>
              </a:rPr>
              <a:t>Selective COX2 Inhibitor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1381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57600"/>
            <a:ext cx="666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190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11906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92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28575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30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771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>
                <a:solidFill>
                  <a:srgbClr val="FF0000"/>
                </a:solidFill>
                <a:latin typeface="Century Schoolbook" charset="0"/>
              </a:rPr>
              <a:t>NON- SLECTIVE -NON -STEROIDAL ANTI-INFLAMMATORY DRUGS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7467600" cy="3352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solidFill>
                  <a:srgbClr val="002060"/>
                </a:solidFill>
                <a:latin typeface="Century Schoolbook" charset="0"/>
              </a:rPr>
              <a:t>Are group of drugs that share in common the capacity to induce the following actions :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Analgesic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Antipyretic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Anti-inflammatory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Anti-platelet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Actions on the kidney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solidFill>
                <a:srgbClr val="002060"/>
              </a:solidFill>
              <a:latin typeface="Century Schoolbook" charset="0"/>
            </a:endParaRPr>
          </a:p>
        </p:txBody>
      </p:sp>
      <p:pic>
        <p:nvPicPr>
          <p:cNvPr id="2050" name="Picture 2" descr="C:\Users\Mido\AppData\Local\Microsoft\Windows\Temporary Internet Files\Content.IE5\YE162FU6\MCj038417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14400"/>
            <a:ext cx="15382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5400" b="1" cap="none">
                <a:latin typeface="Century Schoolbook" charset="0"/>
              </a:rPr>
              <a:t>ANALGESIC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6000">
                <a:latin typeface="Century Schoolbook" charset="0"/>
              </a:rPr>
              <a:t>Drug that relieve pain.</a:t>
            </a:r>
          </a:p>
        </p:txBody>
      </p:sp>
      <p:pic>
        <p:nvPicPr>
          <p:cNvPr id="4" name="Picture 3" descr="http://members.aol.com/mswiggley/nopai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3337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900" cap="none">
                <a:latin typeface="Century Schoolbook" charset="0"/>
              </a:rPr>
              <a:t>ANTIPYRETIC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a typeface="+mn-ea"/>
              </a:rPr>
              <a:t>Drug that lower </a:t>
            </a:r>
            <a:r>
              <a:rPr lang="en-US" sz="5400" dirty="0">
                <a:solidFill>
                  <a:schemeClr val="bg2">
                    <a:lumMod val="50000"/>
                  </a:schemeClr>
                </a:solidFill>
                <a:ea typeface="+mn-ea"/>
              </a:rPr>
              <a:t>the elevated body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a typeface="+mn-ea"/>
              </a:rPr>
              <a:t>temperature to normal.</a:t>
            </a:r>
            <a:endParaRPr lang="en-US" sz="5400" dirty="0">
              <a:solidFill>
                <a:schemeClr val="bg2">
                  <a:lumMod val="50000"/>
                </a:schemeClr>
              </a:solidFill>
              <a:ea typeface="+mn-ea"/>
            </a:endParaRPr>
          </a:p>
        </p:txBody>
      </p:sp>
      <p:pic>
        <p:nvPicPr>
          <p:cNvPr id="4" name="Picture 4" descr="C:\Users\Nagwa\AppData\Local\Microsoft\Windows\Temporary Internet Files\Content.IE5\2SH84BGB\MCj0136807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359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Pharmacokinetic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86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1196</TotalTime>
  <Words>1036</Words>
  <Application>Microsoft Macintosh PowerPoint</Application>
  <PresentationFormat>On-screen Show (4:3)</PresentationFormat>
  <Paragraphs>235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Century Schoolbook</vt:lpstr>
      <vt:lpstr>Wingdings</vt:lpstr>
      <vt:lpstr>Wingdings 2</vt:lpstr>
      <vt:lpstr>Calibri</vt:lpstr>
      <vt:lpstr>Courier New</vt:lpstr>
      <vt:lpstr>Times New Roman</vt:lpstr>
      <vt:lpstr>Oriel</vt:lpstr>
      <vt:lpstr>Non-steroidal anti-inflammatory drugs</vt:lpstr>
      <vt:lpstr>                                 BY</vt:lpstr>
      <vt:lpstr> OBJECTIVES</vt:lpstr>
      <vt:lpstr>     Objectives ( continue)</vt:lpstr>
      <vt:lpstr>Classification of NSAIDs</vt:lpstr>
      <vt:lpstr>NON- SLECTIVE -NON -STEROIDAL ANTI-INFLAMMATORY DRUGS</vt:lpstr>
      <vt:lpstr>ANALGESIC</vt:lpstr>
      <vt:lpstr>ANTIPYRETIC</vt:lpstr>
      <vt:lpstr>Pharmacokinetic</vt:lpstr>
      <vt:lpstr>DISCUSS </vt:lpstr>
      <vt:lpstr>MECHANISM OF ACTION OF N-NSAIDS</vt:lpstr>
      <vt:lpstr>PowerPoint Presentation</vt:lpstr>
      <vt:lpstr> ASPIRIN IS IRREVERSIBLY INACTIVATES    CYCLOOXYGENAS ENZYMES</vt:lpstr>
      <vt:lpstr>Mechanism Of Action</vt:lpstr>
      <vt:lpstr> ( continue)</vt:lpstr>
      <vt:lpstr>Actions on the kidney</vt:lpstr>
      <vt:lpstr>Respiratory actions ( specific for aspirin)</vt:lpstr>
      <vt:lpstr>THERAPEUTIC USES SHARED BY NS-NSAIDs</vt:lpstr>
      <vt:lpstr>PowerPoint Presentation</vt:lpstr>
      <vt:lpstr>Continue</vt:lpstr>
      <vt:lpstr>Adverse effects shared by N-NSAIDs</vt:lpstr>
      <vt:lpstr>PowerPoint Presentation</vt:lpstr>
      <vt:lpstr> Clinical uses </vt:lpstr>
      <vt:lpstr>PowerPoint Presentation</vt:lpstr>
      <vt:lpstr>  ( continue) </vt:lpstr>
      <vt:lpstr>Continue</vt:lpstr>
      <vt:lpstr>Adverse  Effects Related to  (A) Therapeutic Doses Of Aspirin</vt:lpstr>
      <vt:lpstr>( B)  LARGE  doses or Chronic use  of aspirin</vt:lpstr>
      <vt:lpstr>ADVERSE effects Related to High doses </vt:lpstr>
      <vt:lpstr>Contraindications </vt:lpstr>
      <vt:lpstr>PARACETAMOL</vt:lpstr>
      <vt:lpstr>Therapeutic applications of   paracetamol as analgesic    &amp;     antipyretic</vt:lpstr>
      <vt:lpstr>PowerPoint Presentation</vt:lpstr>
      <vt:lpstr>Adverse   Effects</vt:lpstr>
      <vt:lpstr>DICLOFENAC</vt:lpstr>
      <vt:lpstr>Preparations of Diclofenac</vt:lpstr>
      <vt:lpstr>Continue</vt:lpstr>
      <vt:lpstr>Selective COX-2 inhibitors</vt:lpstr>
      <vt:lpstr>General adverse effects</vt:lpstr>
      <vt:lpstr>GENERAL CLINICAL USES</vt:lpstr>
      <vt:lpstr>Continue</vt:lpstr>
      <vt:lpstr>Celecoxib</vt:lpstr>
      <vt:lpstr>Clinical uses &amp; Adverse effects</vt:lpstr>
      <vt:lpstr>Drug interactions</vt:lpstr>
      <vt:lpstr>Summary</vt:lpstr>
      <vt:lpstr>  Summary ( Continue)</vt:lpstr>
      <vt:lpstr>  Summary ( Continue)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Non-steroidal anti-inflammatory drugs</dc:title>
  <dc:creator>Nagwa</dc:creator>
  <cp:lastModifiedBy>User</cp:lastModifiedBy>
  <cp:revision>236</cp:revision>
  <dcterms:created xsi:type="dcterms:W3CDTF">2007-03-25T17:17:15Z</dcterms:created>
  <dcterms:modified xsi:type="dcterms:W3CDTF">2011-12-19T11:37:45Z</dcterms:modified>
</cp:coreProperties>
</file>