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1.bin" ContentType="audio/unknown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audio2.bin" ContentType="audio/unknown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325" r:id="rId2"/>
    <p:sldId id="326" r:id="rId3"/>
    <p:sldId id="367" r:id="rId4"/>
    <p:sldId id="374" r:id="rId5"/>
    <p:sldId id="375" r:id="rId6"/>
    <p:sldId id="330" r:id="rId7"/>
    <p:sldId id="378" r:id="rId8"/>
    <p:sldId id="334" r:id="rId9"/>
    <p:sldId id="335" r:id="rId10"/>
    <p:sldId id="368" r:id="rId11"/>
    <p:sldId id="350" r:id="rId12"/>
    <p:sldId id="336" r:id="rId13"/>
    <p:sldId id="339" r:id="rId14"/>
    <p:sldId id="340" r:id="rId15"/>
    <p:sldId id="341" r:id="rId16"/>
    <p:sldId id="369" r:id="rId17"/>
    <p:sldId id="385" r:id="rId18"/>
    <p:sldId id="342" r:id="rId19"/>
    <p:sldId id="371" r:id="rId20"/>
    <p:sldId id="386" r:id="rId21"/>
    <p:sldId id="377" r:id="rId22"/>
    <p:sldId id="344" r:id="rId23"/>
    <p:sldId id="383" r:id="rId24"/>
    <p:sldId id="384" r:id="rId25"/>
    <p:sldId id="376" r:id="rId26"/>
    <p:sldId id="352" r:id="rId27"/>
    <p:sldId id="387" r:id="rId28"/>
    <p:sldId id="355" r:id="rId29"/>
    <p:sldId id="357" r:id="rId30"/>
    <p:sldId id="361" r:id="rId31"/>
    <p:sldId id="362" r:id="rId32"/>
    <p:sldId id="388" r:id="rId33"/>
    <p:sldId id="389" r:id="rId34"/>
    <p:sldId id="373" r:id="rId35"/>
    <p:sldId id="365" r:id="rId36"/>
    <p:sldId id="349" r:id="rId37"/>
  </p:sldIdLst>
  <p:sldSz cx="9144000" cy="6858000" type="screen4x3"/>
  <p:notesSz cx="6858000" cy="9144000"/>
  <p:defaultTextStyle>
    <a:defPPr>
      <a:defRPr lang="en-US"/>
    </a:defPPr>
    <a:lvl1pPr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993366"/>
    <a:srgbClr val="CC0066"/>
    <a:srgbClr val="6666FF"/>
    <a:srgbClr val="660066"/>
    <a:srgbClr val="DBA39D"/>
    <a:srgbClr val="FF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67" autoAdjust="0"/>
  </p:normalViewPr>
  <p:slideViewPr>
    <p:cSldViewPr>
      <p:cViewPr>
        <p:scale>
          <a:sx n="75" d="100"/>
          <a:sy n="75" d="100"/>
        </p:scale>
        <p:origin x="-1808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/>
            </a:lvl1pPr>
          </a:lstStyle>
          <a:p>
            <a:fld id="{2211999D-8351-C547-98FE-C443F7F646C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61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E46B2B-B1B9-0F49-80C1-59FDE049DF9B}" type="datetimeFigureOut">
              <a:rPr lang="en-US"/>
              <a:pPr/>
              <a:t>12/26/11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9CC6A-FBFB-0343-8191-29213DE2B6B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2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8FCE11-B7DD-FA47-A64C-CCCEB4078829}" type="datetimeFigureOut">
              <a:rPr lang="en-US"/>
              <a:pPr/>
              <a:t>12/26/11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4ACAE-76F5-814C-AB0A-AA59B6F2ABA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7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54454F-C592-E144-AAE9-2C183F17AD8C}" type="datetimeFigureOut">
              <a:rPr lang="en-US"/>
              <a:pPr/>
              <a:t>12/26/11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53A58-1E2C-6349-9C76-0720A14ED66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93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8D607D0-CB2A-A344-8ABA-F51014E000F8}" type="datetimeFigureOut">
              <a:rPr lang="en-US"/>
              <a:pPr/>
              <a:t>12/26/11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C223FD-2F89-A94B-B514-C610009426B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3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A89244A-5B45-7647-AA05-CD260761D7CC}" type="datetimeFigureOut">
              <a:rPr lang="en-US"/>
              <a:pPr/>
              <a:t>12/26/11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E44EF05-5F93-1640-AE19-E5DBA118989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4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2C8F7A-29EA-1F40-88FA-9177E50AE4E3}" type="datetimeFigureOut">
              <a:rPr lang="en-US"/>
              <a:pPr/>
              <a:t>12/26/11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C62B9-D9F4-1645-B563-633586DF45C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2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F6D5E5-3C32-3441-8DB3-A27C72CB5A44}" type="datetimeFigureOut">
              <a:rPr lang="en-US"/>
              <a:pPr/>
              <a:t>12/26/11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D2734-57B3-7247-AF8A-67328E23799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9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7BBB05-4F63-9A40-8374-B65467A0D379}" type="datetimeFigureOut">
              <a:rPr lang="en-US"/>
              <a:pPr/>
              <a:t>12/26/11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97AF0-33F2-DD47-9EA2-9551625AA45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9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E3D28C-7BCC-5A43-990D-AD0780487A5C}" type="datetimeFigureOut">
              <a:rPr lang="en-US"/>
              <a:pPr/>
              <a:t>12/26/11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50F4A-2E9B-A24D-8FE9-7A3BDFB9434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1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E08F8-70F2-8C41-BD6B-5F8BA49E7290}" type="datetimeFigureOut">
              <a:rPr lang="en-US"/>
              <a:pPr/>
              <a:t>12/26/11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2A446-B729-3441-B30E-766ACF4F890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2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640E03-CD7C-8B43-AB89-C961A02B673D}" type="datetimeFigureOut">
              <a:rPr lang="en-US"/>
              <a:pPr/>
              <a:t>12/26/11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FB8DC-369B-6B43-BC64-4F570E6B0B7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8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E593D9-49E3-3745-8FFD-AAE6DAB886DE}" type="datetimeFigureOut">
              <a:rPr lang="en-US"/>
              <a:pPr/>
              <a:t>12/26/11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D5477-49E8-1C4C-8E2E-8E504B6C2EC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5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47B830-F89A-6946-B26E-E584897A8FBC}" type="datetimeFigureOut">
              <a:rPr lang="en-US"/>
              <a:pPr/>
              <a:t>12/26/11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4FE95-2805-F947-AFAE-2901608289F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4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EADA"/>
            </a:gs>
            <a:gs pos="50000">
              <a:schemeClr val="bg1"/>
            </a:gs>
            <a:gs pos="100000">
              <a:srgbClr val="FDEAD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6060429-B3E4-6F41-AE6C-8BFBE2A88F32}" type="datetimeFigureOut">
              <a:rPr lang="en-US"/>
              <a:pPr/>
              <a:t>12/26/11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88DC4D5-9230-924E-B790-EA7D3239F660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audio" Target="../media/audio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audio" Target="../media/audio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1.bin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1.bin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audio" Target="../media/audio2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audio" Target="../media/audio2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1187450" y="1628775"/>
            <a:ext cx="7056438" cy="17287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rtl="0"/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DIRECT CHOLINERGIC DRUGS</a:t>
            </a:r>
          </a:p>
        </p:txBody>
      </p:sp>
      <p:graphicFrame>
        <p:nvGraphicFramePr>
          <p:cNvPr id="194563" name="Group 3"/>
          <p:cNvGraphicFramePr>
            <a:graphicFrameLocks noGrp="1"/>
          </p:cNvGraphicFramePr>
          <p:nvPr/>
        </p:nvGraphicFramePr>
        <p:xfrm>
          <a:off x="323850" y="3860800"/>
          <a:ext cx="8640763" cy="1387475"/>
        </p:xfrm>
        <a:graphic>
          <a:graphicData uri="http://schemas.openxmlformats.org/drawingml/2006/table">
            <a:tbl>
              <a:tblPr rtl="1"/>
              <a:tblGrid>
                <a:gridCol w="4319588"/>
                <a:gridCol w="4321175"/>
              </a:tblGrid>
              <a:tr h="13874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Prof. Alhaider 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Pharmacology Department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Prof. Hanan Hagar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Pharmacology Department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228600"/>
            <a:ext cx="908050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/>
          </p:cNvSpPr>
          <p:nvPr>
            <p:ph type="title"/>
          </p:nvPr>
        </p:nvSpPr>
        <p:spPr>
          <a:xfrm>
            <a:off x="107950" y="115888"/>
            <a:ext cx="5183188" cy="647700"/>
          </a:xfrm>
          <a:solidFill>
            <a:schemeClr val="accent2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latin typeface="Times New Roman" charset="0"/>
                <a:cs typeface="Times New Roman" charset="0"/>
              </a:rPr>
              <a:t>Cholinergic transmission</a:t>
            </a:r>
          </a:p>
        </p:txBody>
      </p:sp>
      <p:sp>
        <p:nvSpPr>
          <p:cNvPr id="271363" name="Rectangle 3"/>
          <p:cNvSpPr>
            <a:spLocks noGrp="1"/>
          </p:cNvSpPr>
          <p:nvPr>
            <p:ph type="body" idx="1"/>
          </p:nvPr>
        </p:nvSpPr>
        <p:spPr>
          <a:xfrm>
            <a:off x="107950" y="990600"/>
            <a:ext cx="8807450" cy="481488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n-US" b="1">
                <a:latin typeface="Times New Roman" charset="0"/>
                <a:cs typeface="Times New Roman" charset="0"/>
              </a:rPr>
              <a:t>Synthesis</a:t>
            </a:r>
          </a:p>
          <a:p>
            <a:pPr algn="l" rtl="0"/>
            <a:r>
              <a:rPr lang="en-US" b="1">
                <a:latin typeface="Times New Roman" charset="0"/>
                <a:cs typeface="Times New Roman" charset="0"/>
              </a:rPr>
              <a:t>Storage</a:t>
            </a:r>
          </a:p>
          <a:p>
            <a:pPr algn="l" rtl="0"/>
            <a:r>
              <a:rPr lang="en-US" b="1">
                <a:latin typeface="Times New Roman" charset="0"/>
                <a:cs typeface="Times New Roman" charset="0"/>
              </a:rPr>
              <a:t>Release</a:t>
            </a:r>
          </a:p>
          <a:p>
            <a:pPr algn="l" rtl="0"/>
            <a:r>
              <a:rPr lang="en-US" b="1">
                <a:latin typeface="Times New Roman" charset="0"/>
                <a:cs typeface="Times New Roman" charset="0"/>
              </a:rPr>
              <a:t>Binding to receptors</a:t>
            </a:r>
          </a:p>
          <a:p>
            <a:pPr algn="l" rtl="0"/>
            <a:r>
              <a:rPr lang="en-US" b="1">
                <a:latin typeface="Times New Roman" charset="0"/>
                <a:cs typeface="Times New Roman" charset="0"/>
              </a:rPr>
              <a:t>Fate </a:t>
            </a:r>
            <a:r>
              <a:rPr lang="en-US" b="1" i="1">
                <a:solidFill>
                  <a:srgbClr val="CC0066"/>
                </a:solidFill>
                <a:latin typeface="Times New Roman" charset="0"/>
                <a:cs typeface="Times New Roman" charset="0"/>
              </a:rPr>
              <a:t>by acetylcholinesterase to give choline and acetate</a:t>
            </a:r>
          </a:p>
          <a:p>
            <a:pPr algn="l" rtl="0"/>
            <a:r>
              <a:rPr lang="en-US" b="1">
                <a:latin typeface="Times New Roman" charset="0"/>
                <a:cs typeface="Times New Roman" charset="0"/>
              </a:rPr>
              <a:t>Recycling of choline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ChangeArrowheads="1"/>
          </p:cNvSpPr>
          <p:nvPr/>
        </p:nvSpPr>
        <p:spPr bwMode="auto">
          <a:xfrm>
            <a:off x="1116013" y="0"/>
            <a:ext cx="7632700" cy="1196975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0" hangingPunct="0"/>
            <a:r>
              <a:rPr lang="en-US" sz="3200" b="1">
                <a:latin typeface="Times New Roman" charset="0"/>
                <a:cs typeface="Times New Roman" charset="0"/>
              </a:rPr>
              <a:t>Cholinergic transmission</a:t>
            </a:r>
          </a:p>
        </p:txBody>
      </p:sp>
      <p:pic>
        <p:nvPicPr>
          <p:cNvPr id="235523" name="Picture 3" descr="ach"/>
          <p:cNvPicPr>
            <a:picLocks noChangeAspect="1" noChangeArrowheads="1" noCrop="1"/>
          </p:cNvPicPr>
          <p:nvPr>
            <p:ph idx="1"/>
          </p:nvPr>
        </p:nvPicPr>
        <p:blipFill>
          <a:blip r:embed="rId3">
            <a:lum bright="-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6988"/>
            <a:ext cx="9144000" cy="551656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920037" cy="882650"/>
          </a:xfrm>
          <a:solidFill>
            <a:srgbClr val="DBA39D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 b="1">
                <a:latin typeface="Times New Roman" charset="0"/>
                <a:cs typeface="Times New Roman" charset="0"/>
              </a:rPr>
              <a:t>Cholinergic or parasympathetic receptors</a:t>
            </a:r>
          </a:p>
        </p:txBody>
      </p:sp>
      <p:sp>
        <p:nvSpPr>
          <p:cNvPr id="207875" name="Rectangle 3"/>
          <p:cNvSpPr>
            <a:spLocks noGrp="1"/>
          </p:cNvSpPr>
          <p:nvPr>
            <p:ph type="subTitle" idx="1"/>
          </p:nvPr>
        </p:nvSpPr>
        <p:spPr>
          <a:xfrm>
            <a:off x="152400" y="1196975"/>
            <a:ext cx="8740775" cy="5327650"/>
          </a:xfrm>
        </p:spPr>
        <p:txBody>
          <a:bodyPr/>
          <a:lstStyle/>
          <a:p>
            <a:pPr marL="533400" indent="-533400"/>
            <a:endParaRPr lang="en-US" sz="1400" b="1" i="1">
              <a:solidFill>
                <a:schemeClr val="tx1"/>
              </a:solidFill>
              <a:latin typeface="Calibri" charset="0"/>
            </a:endParaRPr>
          </a:p>
          <a:p>
            <a:pPr marL="533400" indent="-533400" algn="l" rtl="0">
              <a:buSzPct val="70000"/>
              <a:buFont typeface="Wingdings" charset="0"/>
              <a:buChar char="n"/>
            </a:pPr>
            <a:r>
              <a:rPr lang="en-US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N</a:t>
            </a:r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icotinic (</a:t>
            </a:r>
            <a:r>
              <a:rPr lang="en-US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N, </a:t>
            </a:r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central cholinergic ) receptors.</a:t>
            </a:r>
          </a:p>
          <a:p>
            <a:pPr marL="533400" indent="-533400" algn="l" rtl="0">
              <a:buSzPct val="70000"/>
              <a:buFont typeface="Wingdings" charset="0"/>
              <a:buChar char="n"/>
            </a:pPr>
            <a:r>
              <a:rPr lang="en-US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M</a:t>
            </a:r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uscarinic (</a:t>
            </a:r>
            <a:r>
              <a:rPr lang="en-US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M, </a:t>
            </a:r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peripheral cholinergic) receptors.</a:t>
            </a:r>
          </a:p>
          <a:p>
            <a:pPr marL="533400" indent="-533400" algn="l" rtl="0"/>
            <a:endParaRPr lang="en-US" b="1">
              <a:solidFill>
                <a:schemeClr val="tx1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207876" name="Picture 4"/>
          <p:cNvPicPr>
            <a:picLocks noChangeAspect="1" noChangeArrowheads="1"/>
          </p:cNvPicPr>
          <p:nvPr/>
        </p:nvPicPr>
        <p:blipFill>
          <a:blip r:embed="rId4">
            <a:lum bright="-3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6" t="81876" b="2481"/>
          <a:stretch>
            <a:fillRect/>
          </a:stretch>
        </p:blipFill>
        <p:spPr bwMode="auto">
          <a:xfrm>
            <a:off x="323850" y="4081463"/>
            <a:ext cx="8496300" cy="1001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7877" name="Line 5"/>
          <p:cNvSpPr>
            <a:spLocks noChangeShapeType="1"/>
          </p:cNvSpPr>
          <p:nvPr/>
        </p:nvSpPr>
        <p:spPr bwMode="auto">
          <a:xfrm flipV="1">
            <a:off x="2286000" y="4724400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7878" name="Line 6"/>
          <p:cNvSpPr>
            <a:spLocks noChangeShapeType="1"/>
          </p:cNvSpPr>
          <p:nvPr/>
        </p:nvSpPr>
        <p:spPr bwMode="auto">
          <a:xfrm flipV="1">
            <a:off x="4419600" y="4724400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304800" y="5715000"/>
            <a:ext cx="3475038" cy="841375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ahoma" charset="0"/>
              </a:rPr>
              <a:t>Central nicotinic receptor</a:t>
            </a:r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3886200" y="5715000"/>
            <a:ext cx="3962400" cy="841375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ahoma" charset="0"/>
              </a:rPr>
              <a:t>Peripheral muscarinic receptor</a:t>
            </a:r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/>
          </p:cNvSpPr>
          <p:nvPr>
            <p:ph type="body" idx="1"/>
          </p:nvPr>
        </p:nvSpPr>
        <p:spPr>
          <a:xfrm>
            <a:off x="250825" y="404813"/>
            <a:ext cx="8359775" cy="5691187"/>
          </a:xfrm>
        </p:spPr>
        <p:txBody>
          <a:bodyPr/>
          <a:lstStyle/>
          <a:p>
            <a:pPr algn="l" rtl="0">
              <a:buFont typeface="Arial" charset="0"/>
              <a:buNone/>
            </a:pPr>
            <a:endParaRPr lang="en-US" b="1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 algn="l" rtl="0">
              <a:buFont typeface="Arial" charset="0"/>
              <a:buNone/>
            </a:pPr>
            <a:endParaRPr lang="en-US" b="1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 algn="l" rtl="0">
              <a:buFont typeface="Arial" charset="0"/>
              <a:buNone/>
            </a:pPr>
            <a:r>
              <a:rPr lang="en-US" b="1" i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Type I receptors :</a:t>
            </a:r>
            <a:r>
              <a:rPr lang="en-US" b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 ion channel linked receptors</a:t>
            </a:r>
          </a:p>
          <a:p>
            <a:pPr algn="l" rtl="0">
              <a:buFont typeface="Arial" charset="0"/>
              <a:buNone/>
            </a:pPr>
            <a:endParaRPr lang="en-US" b="1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 algn="l" rtl="0">
              <a:lnSpc>
                <a:spcPct val="85000"/>
              </a:lnSpc>
              <a:buFont typeface="Arial" charset="0"/>
              <a:buNone/>
            </a:pPr>
            <a:r>
              <a:rPr lang="en-US" b="1">
                <a:latin typeface="Times New Roman" charset="0"/>
                <a:cs typeface="Times New Roman" charset="0"/>
              </a:rPr>
              <a:t>1. Autonomic ganglia (Nn).</a:t>
            </a:r>
          </a:p>
          <a:p>
            <a:pPr algn="l" rtl="0">
              <a:lnSpc>
                <a:spcPct val="85000"/>
              </a:lnSpc>
              <a:buFont typeface="Arial" charset="0"/>
              <a:buNone/>
            </a:pPr>
            <a:r>
              <a:rPr lang="en-US" b="1">
                <a:latin typeface="Times New Roman" charset="0"/>
                <a:cs typeface="Times New Roman" charset="0"/>
              </a:rPr>
              <a:t>2. Adrenal medulla (Nn).</a:t>
            </a:r>
          </a:p>
          <a:p>
            <a:pPr algn="l" rtl="0">
              <a:lnSpc>
                <a:spcPct val="85000"/>
              </a:lnSpc>
              <a:buFont typeface="Arial" charset="0"/>
              <a:buNone/>
            </a:pPr>
            <a:r>
              <a:rPr lang="en-US" b="1">
                <a:latin typeface="Times New Roman" charset="0"/>
                <a:cs typeface="Times New Roman" charset="0"/>
              </a:rPr>
              <a:t>3. CNS (Nn)</a:t>
            </a:r>
          </a:p>
          <a:p>
            <a:pPr algn="l" rtl="0">
              <a:lnSpc>
                <a:spcPct val="85000"/>
              </a:lnSpc>
              <a:buFont typeface="Arial" charset="0"/>
              <a:buNone/>
            </a:pPr>
            <a:r>
              <a:rPr lang="en-US" b="1">
                <a:latin typeface="Times New Roman" charset="0"/>
                <a:cs typeface="Times New Roman" charset="0"/>
              </a:rPr>
              <a:t>3.Neuromuscular junction (Nm)</a:t>
            </a:r>
          </a:p>
        </p:txBody>
      </p:sp>
      <p:sp>
        <p:nvSpPr>
          <p:cNvPr id="212995" name="Rectangle 3"/>
          <p:cNvSpPr>
            <a:spLocks/>
          </p:cNvSpPr>
          <p:nvPr/>
        </p:nvSpPr>
        <p:spPr bwMode="auto">
          <a:xfrm>
            <a:off x="381000" y="381000"/>
            <a:ext cx="7920038" cy="882650"/>
          </a:xfrm>
          <a:prstGeom prst="rect">
            <a:avLst/>
          </a:prstGeom>
          <a:solidFill>
            <a:srgbClr val="DBA39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3600" b="1">
                <a:latin typeface="Times New Roman" charset="0"/>
                <a:cs typeface="Times New Roman" charset="0"/>
              </a:rPr>
              <a:t>Nicotinic receptors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3"/>
          <p:cNvSpPr>
            <a:spLocks noGrp="1"/>
          </p:cNvSpPr>
          <p:nvPr>
            <p:ph type="body" idx="1"/>
          </p:nvPr>
        </p:nvSpPr>
        <p:spPr>
          <a:xfrm>
            <a:off x="179388" y="1341438"/>
            <a:ext cx="8736012" cy="5187950"/>
          </a:xfrm>
        </p:spPr>
        <p:txBody>
          <a:bodyPr/>
          <a:lstStyle/>
          <a:p>
            <a:pPr algn="l" rtl="0">
              <a:lnSpc>
                <a:spcPct val="90000"/>
              </a:lnSpc>
              <a:buFont typeface="Arial" charset="0"/>
              <a:buNone/>
            </a:pPr>
            <a:r>
              <a:rPr lang="en-US" sz="2800" b="1" i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	</a:t>
            </a:r>
            <a:r>
              <a:rPr lang="en-US" sz="3000" b="1" i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Type II receptors :</a:t>
            </a:r>
            <a:r>
              <a:rPr lang="en-US" sz="3000" b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 G-protein linked receptors</a:t>
            </a:r>
          </a:p>
          <a:p>
            <a:pPr algn="l" rtl="0">
              <a:lnSpc>
                <a:spcPct val="90000"/>
              </a:lnSpc>
            </a:pPr>
            <a:endParaRPr lang="en-US" sz="3400" b="1">
              <a:latin typeface="Times New Roman" charset="0"/>
              <a:cs typeface="Times New Roman" charset="0"/>
            </a:endParaRPr>
          </a:p>
          <a:p>
            <a:pPr algn="l" rtl="0">
              <a:lnSpc>
                <a:spcPct val="90000"/>
              </a:lnSpc>
            </a:pPr>
            <a:r>
              <a:rPr lang="en-US" b="1">
                <a:latin typeface="Times New Roman" charset="0"/>
                <a:cs typeface="Times New Roman" charset="0"/>
              </a:rPr>
              <a:t>Five subclasses ; M1  - M5</a:t>
            </a:r>
          </a:p>
          <a:p>
            <a:pPr algn="l" rtl="0">
              <a:lnSpc>
                <a:spcPct val="90000"/>
              </a:lnSpc>
            </a:pPr>
            <a:r>
              <a:rPr lang="en-US" b="1">
                <a:latin typeface="Times New Roman" charset="0"/>
                <a:cs typeface="Times New Roman" charset="0"/>
              </a:rPr>
              <a:t>M1, M3, M5 are excitatory in function </a:t>
            </a:r>
            <a:r>
              <a:rPr lang="en-US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(stimulation).</a:t>
            </a:r>
          </a:p>
          <a:p>
            <a:pPr algn="l" rtl="0">
              <a:lnSpc>
                <a:spcPct val="90000"/>
              </a:lnSpc>
            </a:pPr>
            <a:r>
              <a:rPr lang="en-US" b="1">
                <a:latin typeface="Times New Roman" charset="0"/>
                <a:cs typeface="Times New Roman" charset="0"/>
              </a:rPr>
              <a:t>M2, M4  are inhibitory in function </a:t>
            </a:r>
            <a:r>
              <a:rPr lang="en-US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(inhibition). </a:t>
            </a:r>
          </a:p>
        </p:txBody>
      </p:sp>
      <p:sp>
        <p:nvSpPr>
          <p:cNvPr id="215045" name="Rectangle 5"/>
          <p:cNvSpPr>
            <a:spLocks/>
          </p:cNvSpPr>
          <p:nvPr/>
        </p:nvSpPr>
        <p:spPr bwMode="auto">
          <a:xfrm>
            <a:off x="381000" y="228600"/>
            <a:ext cx="7920038" cy="882650"/>
          </a:xfrm>
          <a:prstGeom prst="rect">
            <a:avLst/>
          </a:prstGeom>
          <a:solidFill>
            <a:srgbClr val="DBA39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3600" b="1">
                <a:latin typeface="Times New Roman" charset="0"/>
                <a:cs typeface="Times New Roman" charset="0"/>
              </a:rPr>
              <a:t>Muscarinic receptors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/>
          </p:cNvSpPr>
          <p:nvPr>
            <p:ph type="subTitle" idx="1"/>
          </p:nvPr>
        </p:nvSpPr>
        <p:spPr>
          <a:xfrm>
            <a:off x="431800" y="800100"/>
            <a:ext cx="8280400" cy="5797550"/>
          </a:xfrm>
        </p:spPr>
        <p:txBody>
          <a:bodyPr/>
          <a:lstStyle/>
          <a:p>
            <a:pPr algn="l" rtl="0"/>
            <a:endParaRPr lang="en-US" sz="2800" b="1">
              <a:solidFill>
                <a:schemeClr val="tx1"/>
              </a:solidFill>
              <a:latin typeface="Calibri" charset="0"/>
            </a:endParaRPr>
          </a:p>
          <a:p>
            <a:pPr algn="l" rtl="0"/>
            <a:endParaRPr lang="en-US" sz="2800" b="1">
              <a:solidFill>
                <a:schemeClr val="tx1"/>
              </a:solidFill>
              <a:latin typeface="Calibri" charset="0"/>
            </a:endParaRPr>
          </a:p>
        </p:txBody>
      </p:sp>
      <p:graphicFrame>
        <p:nvGraphicFramePr>
          <p:cNvPr id="217136" name="Group 48"/>
          <p:cNvGraphicFramePr>
            <a:graphicFrameLocks noGrp="1"/>
          </p:cNvGraphicFramePr>
          <p:nvPr/>
        </p:nvGraphicFramePr>
        <p:xfrm>
          <a:off x="152400" y="1143000"/>
          <a:ext cx="8812213" cy="4574412"/>
        </p:xfrm>
        <a:graphic>
          <a:graphicData uri="http://schemas.openxmlformats.org/drawingml/2006/table">
            <a:tbl>
              <a:tblPr rtl="1"/>
              <a:tblGrid>
                <a:gridCol w="4206875"/>
                <a:gridCol w="3032125"/>
                <a:gridCol w="1573213"/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Pharmacological 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Locations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Receptor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3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CNS excitation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Gastric acid secretion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CNS </a:t>
                      </a:r>
                    </a:p>
                    <a:p>
                      <a:pPr marL="358775" marR="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gastric parietal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M1 </a:t>
                      </a: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(Neural)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Excitatory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Cardiac inhibition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Heart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M2 </a:t>
                      </a: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(Cardiac)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</a:t>
                      </a: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Inhibitory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Secretion of glands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Smooth muscle contraction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Vasodilatation (via nitric oxide)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Exocrine glands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Smooth muscles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Vascular endothelium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Glandular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Excitatory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7137" name="Rectangle 49"/>
          <p:cNvSpPr>
            <a:spLocks/>
          </p:cNvSpPr>
          <p:nvPr/>
        </p:nvSpPr>
        <p:spPr bwMode="auto">
          <a:xfrm>
            <a:off x="381000" y="76200"/>
            <a:ext cx="7920038" cy="882650"/>
          </a:xfrm>
          <a:prstGeom prst="rect">
            <a:avLst/>
          </a:prstGeom>
          <a:solidFill>
            <a:srgbClr val="DBA39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3600" b="1">
                <a:latin typeface="Times New Roman" charset="0"/>
                <a:cs typeface="Times New Roman" charset="0"/>
              </a:rPr>
              <a:t>Muscarinic receptors</a:t>
            </a:r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443" name="Group 59"/>
          <p:cNvGraphicFramePr>
            <a:graphicFrameLocks noGrp="1"/>
          </p:cNvGraphicFramePr>
          <p:nvPr>
            <p:ph sz="half" idx="2"/>
          </p:nvPr>
        </p:nvGraphicFramePr>
        <p:xfrm>
          <a:off x="107950" y="228600"/>
          <a:ext cx="8712200" cy="6324602"/>
        </p:xfrm>
        <a:graphic>
          <a:graphicData uri="http://schemas.openxmlformats.org/drawingml/2006/table">
            <a:tbl>
              <a:tblPr rtl="1"/>
              <a:tblGrid>
                <a:gridCol w="4171950"/>
                <a:gridCol w="4540250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Muscarinic receptors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Peripheral cholinoceptor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Nicotinic receptors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Central cholinoceptor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 protein linked receptors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Ion channel linked receptors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4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On all peripheral organs that receive postganglionic parasympathetic fibers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Autonomic ganglia (sympathetic &amp; parasympathetic)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stimulation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( Nn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46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Heart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(M2) inhibition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exocrine glands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(M3) contraction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Adrenal medulla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(Nn)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release of catecholamines 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(Adrenaline &amp; Noradrenaline)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5063">
                <a:tc>
                  <a:txBody>
                    <a:bodyPr/>
                    <a:lstStyle/>
                    <a:p>
                      <a:pPr marL="457200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Smooth muscles (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GIT, urinary tract, bronchial muscles) </a:t>
                      </a:r>
                    </a:p>
                    <a:p>
                      <a:pPr marL="457200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(M3)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contraction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Skeletal muscle (Neuromuscular junction)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(Nm)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Contraction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Excitatory or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inhibitory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Almost excitatory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6372225"/>
          </a:xfrm>
        </p:spPr>
        <p:txBody>
          <a:bodyPr/>
          <a:lstStyle/>
          <a:p>
            <a:pPr algn="l" rtl="0">
              <a:lnSpc>
                <a:spcPct val="120000"/>
              </a:lnSpc>
              <a:buFont typeface="Arial" charset="0"/>
              <a:buNone/>
            </a:pPr>
            <a:endParaRPr lang="en-US" sz="2800" b="1">
              <a:solidFill>
                <a:srgbClr val="CC0066"/>
              </a:solidFill>
              <a:latin typeface="Times New Roman" charset="0"/>
              <a:cs typeface="Times New Roman" charset="0"/>
            </a:endParaRPr>
          </a:p>
          <a:p>
            <a:pPr algn="l" rtl="0">
              <a:lnSpc>
                <a:spcPct val="120000"/>
              </a:lnSpc>
              <a:buFont typeface="Arial" charset="0"/>
              <a:buNone/>
            </a:pPr>
            <a:endParaRPr lang="en-US" sz="900" b="1">
              <a:solidFill>
                <a:srgbClr val="CC0066"/>
              </a:solidFill>
              <a:latin typeface="Times New Roman" charset="0"/>
              <a:cs typeface="Times New Roman" charset="0"/>
            </a:endParaRPr>
          </a:p>
          <a:p>
            <a:pPr algn="l" rtl="0">
              <a:lnSpc>
                <a:spcPct val="120000"/>
              </a:lnSpc>
              <a:buFont typeface="Arial" charset="0"/>
              <a:buNone/>
            </a:pPr>
            <a:r>
              <a:rPr lang="en-US" sz="2800" b="1">
                <a:solidFill>
                  <a:srgbClr val="CC0066"/>
                </a:solidFill>
                <a:latin typeface="Times New Roman" charset="0"/>
                <a:cs typeface="Times New Roman" charset="0"/>
              </a:rPr>
              <a:t>	</a:t>
            </a:r>
            <a:r>
              <a:rPr lang="en-US" b="1">
                <a:latin typeface="Times New Roman" charset="0"/>
                <a:cs typeface="Times New Roman" charset="0"/>
              </a:rPr>
              <a:t>What are the actions of parasympathetic nervous system?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6372225"/>
          </a:xfrm>
        </p:spPr>
        <p:txBody>
          <a:bodyPr/>
          <a:lstStyle/>
          <a:p>
            <a:pPr algn="l" rtl="0">
              <a:lnSpc>
                <a:spcPct val="120000"/>
              </a:lnSpc>
              <a:buFont typeface="Arial" charset="0"/>
              <a:buNone/>
            </a:pPr>
            <a:endParaRPr lang="en-US" sz="2800" b="1">
              <a:solidFill>
                <a:srgbClr val="CC0066"/>
              </a:solidFill>
              <a:latin typeface="Times New Roman" charset="0"/>
              <a:cs typeface="Times New Roman" charset="0"/>
            </a:endParaRPr>
          </a:p>
          <a:p>
            <a:pPr algn="l" rtl="0">
              <a:lnSpc>
                <a:spcPct val="120000"/>
              </a:lnSpc>
              <a:buFont typeface="Arial" charset="0"/>
              <a:buNone/>
            </a:pPr>
            <a:endParaRPr lang="en-US" sz="900" b="1">
              <a:solidFill>
                <a:srgbClr val="CC0066"/>
              </a:solidFill>
              <a:latin typeface="Times New Roman" charset="0"/>
              <a:cs typeface="Times New Roman" charset="0"/>
            </a:endParaRPr>
          </a:p>
          <a:p>
            <a:pPr algn="l" rtl="0">
              <a:lnSpc>
                <a:spcPct val="120000"/>
              </a:lnSpc>
              <a:buFont typeface="Arial" charset="0"/>
              <a:buNone/>
            </a:pPr>
            <a:r>
              <a:rPr lang="en-US" sz="2800" b="1">
                <a:solidFill>
                  <a:srgbClr val="CC0066"/>
                </a:solidFill>
                <a:latin typeface="Times New Roman" charset="0"/>
                <a:cs typeface="Times New Roman" charset="0"/>
              </a:rPr>
              <a:t>Skeletal muscles: </a:t>
            </a:r>
          </a:p>
          <a:p>
            <a:pPr algn="l" rtl="0">
              <a:lnSpc>
                <a:spcPct val="90000"/>
              </a:lnSpc>
            </a:pPr>
            <a:r>
              <a:rPr lang="en-US" sz="2800" b="1">
                <a:latin typeface="Times New Roman" charset="0"/>
                <a:cs typeface="Times New Roman" charset="0"/>
              </a:rPr>
              <a:t>Low conc.</a:t>
            </a:r>
            <a:r>
              <a:rPr lang="en-US" sz="2800" b="1">
                <a:solidFill>
                  <a:srgbClr val="CC0066"/>
                </a:solidFill>
                <a:latin typeface="Times New Roman" charset="0"/>
                <a:cs typeface="Times New Roman" charset="0"/>
                <a:sym typeface="Symbol" charset="0"/>
              </a:rPr>
              <a:t></a:t>
            </a:r>
            <a:r>
              <a:rPr lang="en-US" sz="2800" b="1">
                <a:latin typeface="Times New Roman" charset="0"/>
                <a:cs typeface="Times New Roman" charset="0"/>
              </a:rPr>
              <a:t> muscle contraction</a:t>
            </a:r>
          </a:p>
          <a:p>
            <a:pPr algn="l" rtl="0">
              <a:lnSpc>
                <a:spcPct val="90000"/>
              </a:lnSpc>
            </a:pPr>
            <a:r>
              <a:rPr lang="en-US" sz="2800" b="1">
                <a:latin typeface="Times New Roman" charset="0"/>
                <a:cs typeface="Times New Roman" charset="0"/>
              </a:rPr>
              <a:t>High conc. </a:t>
            </a:r>
            <a:r>
              <a:rPr lang="en-US" sz="2800" b="1">
                <a:solidFill>
                  <a:srgbClr val="CC0066"/>
                </a:solidFill>
                <a:latin typeface="Times New Roman" charset="0"/>
                <a:cs typeface="Times New Roman" charset="0"/>
                <a:sym typeface="Symbol" charset="0"/>
              </a:rPr>
              <a:t></a:t>
            </a:r>
            <a:r>
              <a:rPr lang="en-US" sz="2800" b="1">
                <a:solidFill>
                  <a:srgbClr val="CC0066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800" b="1">
                <a:latin typeface="Times New Roman" charset="0"/>
                <a:cs typeface="Times New Roman" charset="0"/>
              </a:rPr>
              <a:t>persistent depolarization &amp; paralysis.</a:t>
            </a:r>
          </a:p>
          <a:p>
            <a:pPr algn="l" rtl="0">
              <a:lnSpc>
                <a:spcPct val="120000"/>
              </a:lnSpc>
              <a:buFont typeface="Arial" charset="0"/>
              <a:buNone/>
            </a:pPr>
            <a:r>
              <a:rPr lang="en-US" sz="2800" b="1">
                <a:solidFill>
                  <a:srgbClr val="CC0066"/>
                </a:solidFill>
                <a:latin typeface="Times New Roman" charset="0"/>
                <a:cs typeface="Times New Roman" charset="0"/>
              </a:rPr>
              <a:t>Ganglia:</a:t>
            </a:r>
            <a:r>
              <a:rPr lang="en-US" sz="2800" b="1">
                <a:latin typeface="Times New Roman" charset="0"/>
                <a:cs typeface="Times New Roman" charset="0"/>
              </a:rPr>
              <a:t> </a:t>
            </a:r>
          </a:p>
          <a:p>
            <a:pPr algn="l" rtl="0">
              <a:lnSpc>
                <a:spcPct val="120000"/>
              </a:lnSpc>
              <a:buFont typeface="Arial" charset="0"/>
              <a:buNone/>
            </a:pPr>
            <a:r>
              <a:rPr lang="en-US" sz="2800" b="1">
                <a:latin typeface="Times New Roman" charset="0"/>
                <a:cs typeface="Times New Roman" charset="0"/>
              </a:rPr>
              <a:t>stimulation of sympathetic&amp; parasympathetic ganglia.</a:t>
            </a:r>
            <a:endParaRPr lang="en-US" sz="28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algn="l" rtl="0">
              <a:lnSpc>
                <a:spcPct val="120000"/>
              </a:lnSpc>
              <a:buFont typeface="Arial" charset="0"/>
              <a:buNone/>
            </a:pPr>
            <a:r>
              <a:rPr lang="en-US" sz="2800" b="1">
                <a:solidFill>
                  <a:srgbClr val="CC0066"/>
                </a:solidFill>
                <a:latin typeface="Times New Roman" charset="0"/>
                <a:cs typeface="Times New Roman" charset="0"/>
              </a:rPr>
              <a:t>Adrenal medulla</a:t>
            </a:r>
            <a:r>
              <a:rPr lang="en-US" sz="2800" b="1">
                <a:latin typeface="Times New Roman" charset="0"/>
                <a:cs typeface="Times New Roman" charset="0"/>
              </a:rPr>
              <a:t>  </a:t>
            </a:r>
          </a:p>
          <a:p>
            <a:pPr algn="l" rtl="0">
              <a:lnSpc>
                <a:spcPct val="120000"/>
              </a:lnSpc>
              <a:buFont typeface="Arial" charset="0"/>
              <a:buNone/>
            </a:pPr>
            <a:r>
              <a:rPr lang="en-US" sz="2800" b="1">
                <a:latin typeface="Times New Roman" charset="0"/>
                <a:cs typeface="Times New Roman" charset="0"/>
              </a:rPr>
              <a:t>release of catecholamines (A &amp; NA).</a:t>
            </a:r>
            <a:endParaRPr lang="en-US" sz="2800" b="1" i="1">
              <a:latin typeface="Times New Roman" charset="0"/>
              <a:cs typeface="Times New Roman" charset="0"/>
            </a:endParaRPr>
          </a:p>
          <a:p>
            <a:pPr algn="l" rtl="0">
              <a:lnSpc>
                <a:spcPct val="90000"/>
              </a:lnSpc>
              <a:buFont typeface="Arial" charset="0"/>
              <a:buNone/>
            </a:pPr>
            <a:endParaRPr lang="en-US" sz="2400">
              <a:latin typeface="Times New Roman" charset="0"/>
              <a:cs typeface="Times New Roman" charset="0"/>
            </a:endParaRP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457200" y="152400"/>
            <a:ext cx="8208963" cy="762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4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Nicotinic actions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ChangeArrowheads="1"/>
          </p:cNvSpPr>
          <p:nvPr/>
        </p:nvSpPr>
        <p:spPr bwMode="auto">
          <a:xfrm>
            <a:off x="323850" y="109538"/>
            <a:ext cx="8208963" cy="576262"/>
          </a:xfrm>
          <a:prstGeom prst="rect">
            <a:avLst/>
          </a:prstGeom>
          <a:solidFill>
            <a:srgbClr val="0080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4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Muscarinic actions</a:t>
            </a:r>
          </a:p>
        </p:txBody>
      </p:sp>
      <p:graphicFrame>
        <p:nvGraphicFramePr>
          <p:cNvPr id="276607" name="Group 127"/>
          <p:cNvGraphicFramePr>
            <a:graphicFrameLocks noGrp="1"/>
          </p:cNvGraphicFramePr>
          <p:nvPr>
            <p:ph sz="half" idx="2"/>
          </p:nvPr>
        </p:nvGraphicFramePr>
        <p:xfrm>
          <a:off x="250825" y="785813"/>
          <a:ext cx="8713788" cy="5877752"/>
        </p:xfrm>
        <a:graphic>
          <a:graphicData uri="http://schemas.openxmlformats.org/drawingml/2006/table">
            <a:tbl>
              <a:tblPr rtl="1"/>
              <a:tblGrid>
                <a:gridCol w="6831013"/>
                <a:gridCol w="1882775"/>
              </a:tblGrid>
              <a:tr h="449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Arial Unicode MS" charset="0"/>
                        </a:rPr>
                        <a:t>Cholinergic 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Arial Unicode MS" charset="0"/>
                        </a:rPr>
                        <a:t>Organs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533400" marR="0" lvl="0" indent="-53340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Arial Unicode MS" charset="0"/>
                        </a:rPr>
                        <a:t>Contraction of circular muscle of iris (miosis</a:t>
                      </a: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Arial Unicode MS" charset="0"/>
                        </a:rPr>
                        <a:t>)(M3)</a:t>
                      </a:r>
                    </a:p>
                    <a:p>
                      <a:pPr marL="533400" marR="0" lvl="0" indent="-53340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Arial Unicode MS" charset="0"/>
                        </a:rPr>
                        <a:t>Contraction of ciliary muscles for near vision </a:t>
                      </a: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Arial Unicode MS" charset="0"/>
                        </a:rPr>
                        <a:t>(M3)</a:t>
                      </a:r>
                    </a:p>
                    <a:p>
                      <a:pPr marL="533400" marR="0" lvl="0" indent="-53340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Arial Unicode MS" charset="0"/>
                        </a:rPr>
                        <a:t>Decrease in intraocular pressure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charset="0"/>
                          <a:ea typeface="Arial Unicode MS" charset="0"/>
                          <a:cs typeface="Times New Roman" charset="0"/>
                        </a:rPr>
                        <a:t>Eye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charset="0"/>
                        <a:ea typeface="Arial Unicode MS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Arial Unicode MS" charset="0"/>
                        </a:rPr>
                        <a:t>bradycardia (   heart rate ) </a:t>
                      </a: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Arial Unicode MS" charset="0"/>
                        </a:rPr>
                        <a:t>(M2)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Arial Unicode MS" charset="0"/>
                        <a:ea typeface="ＭＳ Ｐゴシック" charset="0"/>
                        <a:cs typeface="Arial Unicode MS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Arial Unicode MS" charset="0"/>
                        </a:rPr>
                        <a:t>Release of NO (EDRF)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charset="0"/>
                          <a:ea typeface="Arial Unicode MS" charset="0"/>
                          <a:cs typeface="Times New Roman" charset="0"/>
                        </a:rPr>
                        <a:t>Heart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charset="0"/>
                          <a:ea typeface="Arial Unicode MS" charset="0"/>
                          <a:cs typeface="Times New Roman" charset="0"/>
                        </a:rPr>
                        <a:t>endothelium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Arial Unicode MS" charset="0"/>
                        </a:rPr>
                        <a:t>Constriction of bronchial smooth muscles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Arial Unicode MS" charset="0"/>
                        </a:rPr>
                        <a:t>Increase bronchial secretion </a:t>
                      </a: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Arial Unicode MS" charset="0"/>
                        </a:rPr>
                        <a:t>M3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Arial Unicode MS" charset="0"/>
                        </a:rPr>
                        <a:t>Increased motility (peristalsis)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Arial Unicode MS" charset="0"/>
                        </a:rPr>
                        <a:t>Increased secretion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Arial Unicode MS" charset="0"/>
                        </a:rPr>
                        <a:t>Relaxation of sphincter  </a:t>
                      </a: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Arial Unicode MS" charset="0"/>
                        </a:rPr>
                        <a:t>M3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GIT</a:t>
                      </a:r>
                    </a:p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Arial Unicode MS" charset="0"/>
                        </a:rPr>
                        <a:t>Contraction of muscles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Arial Unicode MS" charset="0"/>
                        </a:rPr>
                        <a:t>Relaxation of sphincter </a:t>
                      </a: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Arial Unicode MS" charset="0"/>
                        </a:rPr>
                        <a:t>M3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charset="0"/>
                          <a:ea typeface="Arial Unicode MS" charset="0"/>
                          <a:cs typeface="Times New Roman" charset="0"/>
                        </a:rPr>
                        <a:t>Urinary bladder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Arial Unicode MS" charset="0"/>
                        </a:rPr>
                        <a:t>Increase of sweat, saliva, lacrimal, bronchial, intestinal secretions </a:t>
                      </a: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Arial Unicode MS" charset="0"/>
                        </a:rPr>
                        <a:t>M3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Exocrine glands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500" name="Line 20"/>
          <p:cNvSpPr>
            <a:spLocks noChangeShapeType="1"/>
          </p:cNvSpPr>
          <p:nvPr/>
        </p:nvSpPr>
        <p:spPr bwMode="auto">
          <a:xfrm>
            <a:off x="3962400" y="2209800"/>
            <a:ext cx="0" cy="381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i="1">
                <a:latin typeface="Times New Roman" charset="0"/>
                <a:cs typeface="Times New Roman" charset="0"/>
              </a:rPr>
              <a:t>By the end of this lecture the student should know</a:t>
            </a:r>
          </a:p>
        </p:txBody>
      </p:sp>
      <p:sp>
        <p:nvSpPr>
          <p:cNvPr id="195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2400" b="1" i="1">
                <a:latin typeface="Times New Roman" charset="0"/>
                <a:cs typeface="Times New Roman" charset="0"/>
              </a:rPr>
              <a:t>Classification of nervous system.</a:t>
            </a:r>
          </a:p>
          <a:p>
            <a:pPr algn="l" rtl="0"/>
            <a:r>
              <a:rPr lang="en-US" sz="2400" b="1" i="1">
                <a:latin typeface="Times New Roman" charset="0"/>
                <a:cs typeface="Times New Roman" charset="0"/>
              </a:rPr>
              <a:t>Describe the various steps in cholinergic transmission.</a:t>
            </a:r>
          </a:p>
          <a:p>
            <a:pPr algn="l" rtl="0"/>
            <a:r>
              <a:rPr lang="en-US" sz="2400" b="1" i="1">
                <a:latin typeface="Times New Roman" charset="0"/>
                <a:cs typeface="Times New Roman" charset="0"/>
              </a:rPr>
              <a:t>Mention the different types, locations and actions of cholinergic receptors.</a:t>
            </a:r>
          </a:p>
          <a:p>
            <a:pPr algn="l" rtl="0"/>
            <a:r>
              <a:rPr lang="en-US" sz="2400" b="1" i="1">
                <a:latin typeface="Times New Roman" charset="0"/>
                <a:cs typeface="Times New Roman" charset="0"/>
              </a:rPr>
              <a:t>Describe the effects of acetylcholine on major organs</a:t>
            </a:r>
          </a:p>
          <a:p>
            <a:pPr algn="l" rtl="0"/>
            <a:r>
              <a:rPr lang="en-US" sz="2400" b="1" i="1">
                <a:latin typeface="Times New Roman" charset="0"/>
                <a:cs typeface="Times New Roman" charset="0"/>
              </a:rPr>
              <a:t>Classify cholinomimetic drugs.</a:t>
            </a:r>
          </a:p>
          <a:p>
            <a:pPr algn="l" rtl="0"/>
            <a:r>
              <a:rPr lang="en-US" sz="2400" b="1" i="1">
                <a:latin typeface="Times New Roman" charset="0"/>
                <a:cs typeface="Times New Roman" charset="0"/>
              </a:rPr>
              <a:t>Describe the kinetics, actions and uses of direct and indirect-acting cholinomimetic drugs. </a:t>
            </a:r>
          </a:p>
          <a:p>
            <a:pPr algn="l" rtl="0"/>
            <a:endParaRPr lang="en-US" sz="2400" b="1" i="1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nervous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8713788" cy="63373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 descr="10"/>
          <p:cNvPicPr>
            <a:picLocks noChangeAspect="1" noChangeArrowheads="1"/>
          </p:cNvPicPr>
          <p:nvPr/>
        </p:nvPicPr>
        <p:blipFill>
          <a:blip r:embed="rId2">
            <a:lum bright="-2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5"/>
          <a:stretch>
            <a:fillRect/>
          </a:stretch>
        </p:blipFill>
        <p:spPr bwMode="auto">
          <a:xfrm>
            <a:off x="228600" y="304800"/>
            <a:ext cx="8686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/>
          </p:cNvSpPr>
          <p:nvPr>
            <p:ph type="body" idx="1"/>
          </p:nvPr>
        </p:nvSpPr>
        <p:spPr>
          <a:xfrm>
            <a:off x="228600" y="1752600"/>
            <a:ext cx="8534400" cy="4341813"/>
          </a:xfrm>
        </p:spPr>
        <p:txBody>
          <a:bodyPr/>
          <a:lstStyle/>
          <a:p>
            <a:pPr marL="609600" indent="-609600" algn="l" rtl="0">
              <a:buFont typeface="Arial" charset="0"/>
              <a:buNone/>
            </a:pPr>
            <a:r>
              <a:rPr lang="en-US" b="1">
                <a:latin typeface="Times New Roman" charset="0"/>
                <a:cs typeface="Times New Roman" charset="0"/>
              </a:rPr>
              <a:t>	Drugs that produce actions similar to stimulation of parasympathetic system (similar to Ach).</a:t>
            </a:r>
          </a:p>
          <a:p>
            <a:pPr marL="609600" indent="-609600" algn="l" rtl="0">
              <a:buFont typeface="Arial" charset="0"/>
              <a:buNone/>
            </a:pPr>
            <a:endParaRPr lang="en-US" b="1">
              <a:latin typeface="Times New Roman" charset="0"/>
              <a:cs typeface="Times New Roman" charset="0"/>
            </a:endParaRPr>
          </a:p>
          <a:p>
            <a:pPr marL="609600" indent="-609600" algn="l" rtl="0">
              <a:buFont typeface="Arial" charset="0"/>
              <a:buNone/>
            </a:pPr>
            <a:endParaRPr lang="en-US" sz="2800" b="1">
              <a:latin typeface="Times New Roman" charset="0"/>
              <a:cs typeface="Times New Roman" charset="0"/>
            </a:endParaRPr>
          </a:p>
          <a:p>
            <a:pPr marL="609600" indent="-609600" algn="l" rtl="0">
              <a:buFont typeface="Arial" charset="0"/>
              <a:buNone/>
            </a:pPr>
            <a:endParaRPr lang="en-US" sz="2800" b="1">
              <a:latin typeface="Times New Roman" charset="0"/>
              <a:cs typeface="Times New Roman" charset="0"/>
            </a:endParaRP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1143000" y="228600"/>
            <a:ext cx="6781800" cy="1190625"/>
          </a:xfrm>
          <a:prstGeom prst="rect">
            <a:avLst/>
          </a:prstGeom>
          <a:solidFill>
            <a:srgbClr val="DBA3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Cholinomimetics</a:t>
            </a:r>
          </a:p>
          <a:p>
            <a:pPr algn="ctr"/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Parasympathomimetics</a:t>
            </a:r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596313" cy="6372225"/>
          </a:xfrm>
        </p:spPr>
        <p:txBody>
          <a:bodyPr/>
          <a:lstStyle/>
          <a:p>
            <a:pPr algn="l" rtl="0">
              <a:buFont typeface="Arial" charset="0"/>
              <a:buNone/>
            </a:pPr>
            <a:r>
              <a:rPr lang="en-US" sz="3400" b="1">
                <a:latin typeface="Times New Roman" charset="0"/>
                <a:cs typeface="Times New Roman" charset="0"/>
              </a:rPr>
              <a:t>Types of cholinomimetics</a:t>
            </a:r>
            <a:endParaRPr lang="en-US" sz="3400" b="1">
              <a:solidFill>
                <a:srgbClr val="CC0000"/>
              </a:solidFill>
              <a:latin typeface="Times New Roman" charset="0"/>
            </a:endParaRPr>
          </a:p>
          <a:p>
            <a:pPr algn="l" rtl="0">
              <a:buFont typeface="Arial" charset="0"/>
              <a:buNone/>
            </a:pPr>
            <a:endParaRPr lang="en-US" sz="900" b="1">
              <a:solidFill>
                <a:srgbClr val="CC0000"/>
              </a:solidFill>
              <a:latin typeface="Times New Roman" charset="0"/>
            </a:endParaRPr>
          </a:p>
          <a:p>
            <a:pPr algn="l" rtl="0">
              <a:buFont typeface="Arial" charset="0"/>
              <a:buNone/>
            </a:pPr>
            <a:r>
              <a:rPr lang="en-US" sz="3000" b="1">
                <a:solidFill>
                  <a:srgbClr val="CC0000"/>
                </a:solidFill>
                <a:latin typeface="Times New Roman" charset="0"/>
              </a:rPr>
              <a:t>Direct cholinomimetics</a:t>
            </a:r>
          </a:p>
          <a:p>
            <a:pPr algn="l" rtl="0">
              <a:buFont typeface="Arial" charset="0"/>
              <a:buNone/>
            </a:pPr>
            <a:r>
              <a:rPr lang="en-US" sz="3000" b="1">
                <a:latin typeface="Times New Roman" charset="0"/>
              </a:rPr>
              <a:t>	Act  by direct stimulation of cholinergic receptors.</a:t>
            </a:r>
          </a:p>
          <a:p>
            <a:pPr algn="l" rtl="0">
              <a:buFont typeface="Arial" charset="0"/>
              <a:buNone/>
            </a:pPr>
            <a:endParaRPr lang="en-US" sz="1000" b="1">
              <a:solidFill>
                <a:srgbClr val="FFFF00"/>
              </a:solidFill>
              <a:latin typeface="Times New Roman" charset="0"/>
            </a:endParaRPr>
          </a:p>
          <a:p>
            <a:pPr algn="l" rtl="0">
              <a:buFont typeface="Arial" charset="0"/>
              <a:buNone/>
            </a:pPr>
            <a:r>
              <a:rPr lang="en-US" sz="3000" b="1">
                <a:solidFill>
                  <a:srgbClr val="CC0000"/>
                </a:solidFill>
                <a:latin typeface="Times New Roman" charset="0"/>
              </a:rPr>
              <a:t>Indirect cholinomimetics (anticholinesterases)</a:t>
            </a:r>
          </a:p>
          <a:p>
            <a:pPr algn="l" rtl="0">
              <a:buFont typeface="Arial" charset="0"/>
              <a:buNone/>
            </a:pPr>
            <a:r>
              <a:rPr lang="en-US" sz="3000" b="1">
                <a:latin typeface="Times New Roman" charset="0"/>
              </a:rPr>
              <a:t>	They act indirectly by inhibiting </a:t>
            </a:r>
            <a:r>
              <a:rPr lang="en-US" sz="3000" b="1" i="1" u="sng">
                <a:latin typeface="Times New Roman" charset="0"/>
              </a:rPr>
              <a:t>acetylcholinesterase</a:t>
            </a:r>
            <a:r>
              <a:rPr lang="en-US" sz="3000" b="1">
                <a:latin typeface="Times New Roman" charset="0"/>
              </a:rPr>
              <a:t> thus prevent the degradation of Ach and potentiate its action at cholinergic receptors 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/>
          </p:cNvSpPr>
          <p:nvPr>
            <p:ph type="body" idx="1"/>
          </p:nvPr>
        </p:nvSpPr>
        <p:spPr>
          <a:xfrm>
            <a:off x="250825" y="188913"/>
            <a:ext cx="8497888" cy="6335712"/>
          </a:xfrm>
        </p:spPr>
        <p:txBody>
          <a:bodyPr/>
          <a:lstStyle/>
          <a:p>
            <a:pPr algn="l" rtl="0">
              <a:buFont typeface="Arial" charset="0"/>
              <a:buNone/>
            </a:pPr>
            <a:endParaRPr lang="en-US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algn="l" rtl="0">
              <a:buFont typeface="Arial" charset="0"/>
              <a:buNone/>
            </a:pPr>
            <a:endParaRPr lang="en-US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algn="l" rtl="0">
              <a:buFont typeface="Arial" charset="0"/>
              <a:buNone/>
            </a:pPr>
            <a:r>
              <a:rPr lang="en-US" b="1">
                <a:latin typeface="Times New Roman" charset="0"/>
                <a:cs typeface="Times New Roman" charset="0"/>
              </a:rPr>
              <a:t>Direct cholinomimetics</a:t>
            </a:r>
          </a:p>
          <a:p>
            <a:pPr lvl="2" algn="l" rtl="0"/>
            <a:r>
              <a:rPr lang="en-US" sz="2800" b="1">
                <a:latin typeface="Times New Roman" charset="0"/>
                <a:cs typeface="Times New Roman" charset="0"/>
              </a:rPr>
              <a:t>Acetylcholine </a:t>
            </a:r>
            <a:r>
              <a:rPr lang="en-US" sz="28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(M,N) 	</a:t>
            </a:r>
            <a:r>
              <a:rPr lang="en-US" sz="2800" b="1">
                <a:latin typeface="Times New Roman" charset="0"/>
                <a:cs typeface="Times New Roman" charset="0"/>
              </a:rPr>
              <a:t>		</a:t>
            </a:r>
          </a:p>
          <a:p>
            <a:pPr lvl="2" algn="l" rtl="0"/>
            <a:r>
              <a:rPr lang="en-US" sz="2800" b="1">
                <a:latin typeface="Times New Roman" charset="0"/>
                <a:cs typeface="Times New Roman" charset="0"/>
              </a:rPr>
              <a:t> Carbachol    </a:t>
            </a:r>
            <a:r>
              <a:rPr lang="en-US" sz="28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(M,N) 	</a:t>
            </a:r>
            <a:r>
              <a:rPr lang="en-US" sz="2800" b="1">
                <a:latin typeface="Times New Roman" charset="0"/>
                <a:cs typeface="Times New Roman" charset="0"/>
              </a:rPr>
              <a:t>		</a:t>
            </a:r>
          </a:p>
          <a:p>
            <a:pPr lvl="2" algn="l" rtl="0"/>
            <a:r>
              <a:rPr lang="en-US" sz="2800" b="1">
                <a:latin typeface="Times New Roman" charset="0"/>
                <a:cs typeface="Times New Roman" charset="0"/>
              </a:rPr>
              <a:t> Bethanechol  </a:t>
            </a:r>
            <a:r>
              <a:rPr lang="en-US" sz="28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(M)</a:t>
            </a:r>
          </a:p>
          <a:p>
            <a:pPr lvl="2" algn="l" rtl="0"/>
            <a:r>
              <a:rPr lang="en-US" sz="2800" b="1">
                <a:latin typeface="Times New Roman" charset="0"/>
                <a:cs typeface="Times New Roman" charset="0"/>
              </a:rPr>
              <a:t> Pilocarpine   </a:t>
            </a:r>
            <a:r>
              <a:rPr lang="en-US" sz="28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(M)</a:t>
            </a:r>
          </a:p>
          <a:p>
            <a:pPr algn="l" rtl="0">
              <a:buFont typeface="Arial" charset="0"/>
              <a:buNone/>
            </a:pPr>
            <a:endParaRPr lang="en-US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algn="l" rtl="0">
              <a:buFont typeface="Arial" charset="0"/>
              <a:buNone/>
            </a:pPr>
            <a:endParaRPr lang="en-US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lvl="2" algn="l" rtl="0">
              <a:buFont typeface="Arial" charset="0"/>
              <a:buNone/>
            </a:pPr>
            <a:endParaRPr lang="en-US" b="1">
              <a:latin typeface="Times New Roman" charset="0"/>
              <a:cs typeface="Times New Roman" charset="0"/>
            </a:endParaRPr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1143000" y="228600"/>
            <a:ext cx="6781800" cy="641350"/>
          </a:xfrm>
          <a:prstGeom prst="rect">
            <a:avLst/>
          </a:prstGeom>
          <a:solidFill>
            <a:srgbClr val="DBA3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Direct Cholinomimetics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/>
          </p:cNvSpPr>
          <p:nvPr>
            <p:ph type="subTitle" idx="1"/>
          </p:nvPr>
        </p:nvSpPr>
        <p:spPr>
          <a:xfrm>
            <a:off x="250825" y="333375"/>
            <a:ext cx="8642350" cy="6191250"/>
          </a:xfrm>
        </p:spPr>
        <p:txBody>
          <a:bodyPr/>
          <a:lstStyle/>
          <a:p>
            <a:pPr marL="609600" indent="-609600" rtl="0"/>
            <a:r>
              <a:rPr lang="en-US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Acetylcholine (Ach)</a:t>
            </a:r>
          </a:p>
          <a:p>
            <a:pPr marL="609600" indent="-609600" algn="l" rtl="0"/>
            <a:endParaRPr lang="en-US" b="1">
              <a:solidFill>
                <a:schemeClr val="tx1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/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Muscarinic and nicotinic agonist</a:t>
            </a:r>
          </a:p>
          <a:p>
            <a:pPr marL="609600" indent="-609600" algn="l" rtl="0"/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Not used clinically because Ach</a:t>
            </a:r>
          </a:p>
          <a:p>
            <a:pPr marL="990600" lvl="1" indent="-533400" algn="l" rtl="0">
              <a:buFont typeface="Arial" charset="0"/>
              <a:buChar char="–"/>
            </a:pPr>
            <a:r>
              <a:rPr lang="en-US" sz="32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Is not selective </a:t>
            </a:r>
            <a:r>
              <a:rPr lang="en-US" sz="32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(N, M)</a:t>
            </a:r>
            <a:r>
              <a:rPr lang="en-US" sz="32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marL="990600" lvl="1" indent="-533400" algn="l" rtl="0">
              <a:buFont typeface="Arial" charset="0"/>
              <a:buChar char="–"/>
            </a:pPr>
            <a:r>
              <a:rPr lang="en-US" sz="32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Has short duration of action. Why? </a:t>
            </a:r>
          </a:p>
          <a:p>
            <a:pPr marL="990600" lvl="1" indent="-533400" algn="l" rtl="0">
              <a:buFont typeface="Arial" charset="0"/>
              <a:buChar char="–"/>
            </a:pPr>
            <a:r>
              <a:rPr lang="en-US" sz="32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Degradation by </a:t>
            </a:r>
            <a:r>
              <a:rPr lang="en-US" sz="3200" b="1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acetycholinesterase</a:t>
            </a:r>
          </a:p>
        </p:txBody>
      </p:sp>
      <p:pic>
        <p:nvPicPr>
          <p:cNvPr id="292867" name="Picture 2"/>
          <p:cNvPicPr>
            <a:picLocks noChangeAspect="1" noChangeArrowheads="1"/>
          </p:cNvPicPr>
          <p:nvPr/>
        </p:nvPicPr>
        <p:blipFill>
          <a:blip r:embed="rId5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953000"/>
            <a:ext cx="55149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randomBar/>
    <p:sndAc>
      <p:stSnd>
        <p:snd r:embed="rId3" name="laser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2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2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2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2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6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86800" cy="6477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l" rtl="0"/>
            <a:r>
              <a:rPr lang="en-US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Pilocarpine </a:t>
            </a:r>
          </a:p>
          <a:p>
            <a:pPr marL="609600" indent="-609600" algn="l" rtl="0"/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Natural alkaloids</a:t>
            </a:r>
          </a:p>
          <a:p>
            <a:pPr marL="609600" indent="-609600" algn="l" rtl="0"/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Tertiary amine </a:t>
            </a:r>
            <a:r>
              <a:rPr lang="en-US" b="1" i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lipophilic</a:t>
            </a:r>
          </a:p>
          <a:p>
            <a:pPr marL="609600" indent="-609600" algn="l" rtl="0"/>
            <a:endParaRPr lang="en-US" b="1" i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/>
            <a:r>
              <a:rPr lang="en-US" b="1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Pharmacokinetics</a:t>
            </a:r>
          </a:p>
          <a:p>
            <a:pPr marL="609600" indent="-609600" algn="l" rtl="0">
              <a:buFont typeface="Arial" charset="0"/>
              <a:buChar char="•"/>
            </a:pPr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It is well absorbed </a:t>
            </a:r>
          </a:p>
          <a:p>
            <a:pPr marL="609600" indent="-609600" algn="l" rtl="0">
              <a:buFont typeface="Arial" charset="0"/>
              <a:buChar char="•"/>
            </a:pPr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Good distribution </a:t>
            </a:r>
          </a:p>
          <a:p>
            <a:pPr marL="609600" indent="-609600" algn="l" rtl="0">
              <a:buFont typeface="Arial" charset="0"/>
              <a:buChar char="•"/>
            </a:pPr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Can cross BBB </a:t>
            </a:r>
            <a:r>
              <a:rPr lang="en-US" b="1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(has central effects).</a:t>
            </a:r>
          </a:p>
          <a:p>
            <a:pPr marL="609600" indent="-609600" algn="l" rtl="0">
              <a:buFont typeface="Arial" charset="0"/>
              <a:buChar char="•"/>
            </a:pPr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Long duration of action</a:t>
            </a:r>
          </a:p>
          <a:p>
            <a:pPr marL="609600" indent="-609600" algn="l" rtl="0">
              <a:buFont typeface="Arial" charset="0"/>
              <a:buChar char="•"/>
            </a:pPr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Direct muscarinic agonist</a:t>
            </a:r>
          </a:p>
          <a:p>
            <a:pPr marL="609600" indent="-609600" algn="l" rtl="0"/>
            <a:r>
              <a:rPr lang="en-US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	(</a:t>
            </a:r>
            <a:r>
              <a:rPr lang="en-US" b="1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mainly on eye &amp; secretion). </a:t>
            </a:r>
          </a:p>
        </p:txBody>
      </p:sp>
      <p:pic>
        <p:nvPicPr>
          <p:cNvPr id="239619" name="Picture 3"/>
          <p:cNvPicPr>
            <a:picLocks noChangeAspect="1" noChangeArrowheads="1"/>
          </p:cNvPicPr>
          <p:nvPr/>
        </p:nvPicPr>
        <p:blipFill>
          <a:blip r:embed="rId5">
            <a:lum bright="-2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3038"/>
            <a:ext cx="3429000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randomBar/>
    <p:sndAc>
      <p:stSnd>
        <p:snd r:embed="rId3" name="laser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96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96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96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96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86800" cy="6477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rtl="0"/>
            <a:r>
              <a:rPr lang="en-US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Pilocarpine </a:t>
            </a:r>
          </a:p>
          <a:p>
            <a:pPr marL="609600" indent="-609600" algn="l" rtl="0"/>
            <a:endParaRPr lang="en-US" sz="10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Adverse effects: </a:t>
            </a:r>
          </a:p>
          <a:p>
            <a:pPr marL="609600" indent="-609600" algn="l" rtl="0">
              <a:lnSpc>
                <a:spcPct val="90000"/>
              </a:lnSpc>
              <a:buFont typeface="Arial" charset="0"/>
              <a:buChar char="•"/>
            </a:pPr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Profuse sweating</a:t>
            </a:r>
          </a:p>
          <a:p>
            <a:pPr marL="609600" indent="-609600" algn="l" rtl="0">
              <a:lnSpc>
                <a:spcPct val="90000"/>
              </a:lnSpc>
              <a:buFont typeface="Arial" charset="0"/>
              <a:buChar char="•"/>
            </a:pPr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Salivation</a:t>
            </a:r>
          </a:p>
          <a:p>
            <a:pPr marL="609600" indent="-609600" algn="l" rtl="0">
              <a:lnSpc>
                <a:spcPct val="90000"/>
              </a:lnSpc>
              <a:buFont typeface="Arial" charset="0"/>
              <a:buChar char="•"/>
            </a:pPr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CNS effects</a:t>
            </a:r>
          </a:p>
          <a:p>
            <a:pPr marL="609600" indent="-609600" algn="l" rtl="0">
              <a:lnSpc>
                <a:spcPct val="90000"/>
              </a:lnSpc>
            </a:pPr>
            <a:endParaRPr lang="en-US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Uses: </a:t>
            </a:r>
          </a:p>
          <a:p>
            <a:pPr marL="609600" indent="-609600" algn="l" rtl="0">
              <a:lnSpc>
                <a:spcPct val="90000"/>
              </a:lnSpc>
              <a:buFont typeface="Arial" charset="0"/>
              <a:buChar char="•"/>
            </a:pPr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Xerostomia (</a:t>
            </a:r>
            <a:r>
              <a:rPr lang="en-US" b="1" i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dry mouth</a:t>
            </a:r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).</a:t>
            </a:r>
          </a:p>
          <a:p>
            <a:pPr marL="609600" indent="-609600" algn="l" rtl="0">
              <a:lnSpc>
                <a:spcPct val="90000"/>
              </a:lnSpc>
              <a:buFont typeface="Arial" charset="0"/>
              <a:buChar char="•"/>
            </a:pPr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Drug of choice in emergency glaucoma </a:t>
            </a:r>
          </a:p>
          <a:p>
            <a:pPr marL="609600" indent="-609600" algn="l" rtl="0">
              <a:lnSpc>
                <a:spcPct val="90000"/>
              </a:lnSpc>
            </a:pPr>
            <a:r>
              <a:rPr lang="en-US" b="1" i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( open-angle &amp; closed-angle) applied as eye drops.</a:t>
            </a:r>
            <a:r>
              <a:rPr lang="en-US">
                <a:solidFill>
                  <a:schemeClr val="tx1"/>
                </a:solidFill>
                <a:latin typeface="Calibri" charset="0"/>
              </a:rPr>
              <a:t> </a:t>
            </a:r>
            <a:endParaRPr lang="en-US" b="1" i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Bar/>
    <p:sndAc>
      <p:stSnd>
        <p:snd r:embed="rId3" name="laser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4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4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4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4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4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4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4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4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4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4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4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4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4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4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4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4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520113" cy="6477000"/>
          </a:xfrm>
        </p:spPr>
        <p:txBody>
          <a:bodyPr/>
          <a:lstStyle/>
          <a:p>
            <a:pPr marL="7938" indent="15875" rtl="0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Synthetic choline esters</a:t>
            </a:r>
          </a:p>
          <a:p>
            <a:pPr marL="7938" indent="15875" algn="l" rtl="0">
              <a:lnSpc>
                <a:spcPct val="90000"/>
              </a:lnSpc>
            </a:pPr>
            <a:endParaRPr lang="en-US" sz="3000" b="1">
              <a:solidFill>
                <a:schemeClr val="tx1"/>
              </a:solidFill>
              <a:latin typeface="Times New Roman" charset="0"/>
              <a:cs typeface="Times New Roman" charset="0"/>
            </a:endParaRPr>
          </a:p>
          <a:p>
            <a:pPr marL="7938" indent="15875" rtl="0">
              <a:lnSpc>
                <a:spcPct val="105000"/>
              </a:lnSpc>
            </a:pPr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Bethanechol, Carbachol</a:t>
            </a:r>
          </a:p>
          <a:p>
            <a:pPr marL="7938" indent="15875" algn="l" rtl="0">
              <a:lnSpc>
                <a:spcPct val="105000"/>
              </a:lnSpc>
              <a:buSzPct val="75000"/>
              <a:buFont typeface="Wingdings" charset="0"/>
              <a:buChar char="q"/>
            </a:pPr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 Quaternary ammonium compounds (polar)</a:t>
            </a:r>
          </a:p>
          <a:p>
            <a:pPr marL="7938" indent="15875" algn="l" rtl="0">
              <a:lnSpc>
                <a:spcPct val="105000"/>
              </a:lnSpc>
              <a:buSzPct val="75000"/>
              <a:buFont typeface="Wingdings" charset="0"/>
              <a:buChar char="q"/>
            </a:pPr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 Poor distribution</a:t>
            </a:r>
            <a:endParaRPr lang="en-US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7938" indent="15875" algn="l" rtl="0">
              <a:lnSpc>
                <a:spcPct val="105000"/>
              </a:lnSpc>
              <a:buSzPct val="75000"/>
              <a:buFont typeface="Wingdings" charset="0"/>
              <a:buChar char="q"/>
            </a:pPr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 can not cross BBB </a:t>
            </a:r>
            <a:r>
              <a:rPr lang="en-US" b="1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(No CNS effects)</a:t>
            </a:r>
          </a:p>
          <a:p>
            <a:pPr marL="7938" indent="15875" algn="l" rtl="0">
              <a:lnSpc>
                <a:spcPct val="105000"/>
              </a:lnSpc>
              <a:buSzPct val="75000"/>
              <a:buFont typeface="Wingdings" charset="0"/>
              <a:buChar char="q"/>
            </a:pPr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 Not metabolized by cholinesterase.</a:t>
            </a:r>
          </a:p>
          <a:p>
            <a:pPr marL="7938" indent="15875" algn="l" rtl="0">
              <a:lnSpc>
                <a:spcPct val="105000"/>
              </a:lnSpc>
              <a:buSzPct val="75000"/>
              <a:buFont typeface="Wingdings" charset="0"/>
              <a:buChar char="q"/>
            </a:pPr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 Have longer duration of action than Ach.</a:t>
            </a:r>
          </a:p>
          <a:p>
            <a:pPr marL="7938" indent="15875" algn="l" rtl="0">
              <a:lnSpc>
                <a:spcPct val="105000"/>
              </a:lnSpc>
              <a:buSzPct val="75000"/>
              <a:buFont typeface="Wingdings" charset="0"/>
              <a:buChar char="q"/>
            </a:pPr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Never given I.V. or I.M  </a:t>
            </a:r>
            <a:r>
              <a:rPr lang="en-US" b="1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BUT </a:t>
            </a:r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S.C.</a:t>
            </a:r>
            <a:r>
              <a:rPr lang="en-US" b="1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	</a:t>
            </a:r>
          </a:p>
        </p:txBody>
      </p:sp>
    </p:spTree>
  </p:cSld>
  <p:clrMapOvr>
    <a:masterClrMapping/>
  </p:clrMapOvr>
  <p:transition xmlns:p14="http://schemas.microsoft.com/office/powerpoint/2010/main">
    <p:randomBar/>
    <p:sndAc>
      <p:stSnd>
        <p:snd r:embed="rId3" name="laser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858" name="Object 2"/>
          <p:cNvGraphicFramePr>
            <a:graphicFrameLocks noChangeAspect="1"/>
          </p:cNvGraphicFramePr>
          <p:nvPr>
            <p:ph/>
          </p:nvPr>
        </p:nvGraphicFramePr>
        <p:xfrm>
          <a:off x="250825" y="115888"/>
          <a:ext cx="8642350" cy="659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4" name="Photo Editor Photo" r:id="rId4" imgW="7323810" imgH="8104762" progId="MSPhotoEd.3">
                  <p:embed/>
                </p:oleObj>
              </mc:Choice>
              <mc:Fallback>
                <p:oleObj name="Photo Editor Photo" r:id="rId4" imgW="7323810" imgH="810476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26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15888"/>
                        <a:ext cx="8642350" cy="659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62" name="Rectangle 5"/>
          <p:cNvSpPr>
            <a:spLocks noChangeArrowheads="1"/>
          </p:cNvSpPr>
          <p:nvPr/>
        </p:nvSpPr>
        <p:spPr bwMode="auto">
          <a:xfrm>
            <a:off x="5181600" y="2057400"/>
            <a:ext cx="2133600" cy="137160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3200">
              <a:latin typeface="Verdana" charset="0"/>
              <a:cs typeface="Times New Roman" charset="0"/>
            </a:endParaRPr>
          </a:p>
        </p:txBody>
      </p:sp>
      <p:sp>
        <p:nvSpPr>
          <p:cNvPr id="249863" name="Rectangle 5"/>
          <p:cNvSpPr>
            <a:spLocks noChangeArrowheads="1"/>
          </p:cNvSpPr>
          <p:nvPr/>
        </p:nvSpPr>
        <p:spPr bwMode="auto">
          <a:xfrm>
            <a:off x="5181600" y="4648200"/>
            <a:ext cx="2133600" cy="137160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3200">
              <a:latin typeface="Verdana" charset="0"/>
              <a:cs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1619250" y="260350"/>
            <a:ext cx="5545138" cy="6477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latin typeface="Times New Roman" charset="0"/>
                <a:cs typeface="Times New Roman" charset="0"/>
              </a:rPr>
              <a:t>Nervous system</a:t>
            </a:r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1042988" y="1341438"/>
            <a:ext cx="30241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latin typeface="Times New Roman" charset="0"/>
                <a:cs typeface="Times New Roman" charset="0"/>
              </a:rPr>
              <a:t>Peripheral nervous </a:t>
            </a:r>
          </a:p>
          <a:p>
            <a:pPr algn="ctr"/>
            <a:r>
              <a:rPr lang="en-US" sz="2400" b="1">
                <a:latin typeface="Times New Roman" charset="0"/>
                <a:cs typeface="Times New Roman" charset="0"/>
              </a:rPr>
              <a:t>system</a:t>
            </a: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4787900" y="1268413"/>
            <a:ext cx="3384550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latin typeface="Times New Roman" charset="0"/>
                <a:cs typeface="Times New Roman" charset="0"/>
              </a:rPr>
              <a:t>Central nervous </a:t>
            </a:r>
          </a:p>
          <a:p>
            <a:pPr algn="ctr"/>
            <a:r>
              <a:rPr lang="en-US" sz="2400" b="1">
                <a:latin typeface="Times New Roman" charset="0"/>
                <a:cs typeface="Times New Roman" charset="0"/>
              </a:rPr>
              <a:t>system</a:t>
            </a:r>
          </a:p>
        </p:txBody>
      </p:sp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1042988" y="2565400"/>
            <a:ext cx="3024187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latin typeface="Times New Roman" charset="0"/>
                <a:cs typeface="Times New Roman" charset="0"/>
              </a:rPr>
              <a:t>Efferent Division</a:t>
            </a:r>
            <a:r>
              <a:rPr lang="en-US" sz="2400" b="1">
                <a:solidFill>
                  <a:schemeClr val="bg2"/>
                </a:solidFill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4787900" y="2492375"/>
            <a:ext cx="3384550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latin typeface="Times New Roman" charset="0"/>
                <a:cs typeface="Times New Roman" charset="0"/>
              </a:rPr>
              <a:t>Afferent Division</a:t>
            </a:r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1042988" y="3789363"/>
            <a:ext cx="30241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latin typeface="Times New Roman" charset="0"/>
                <a:cs typeface="Times New Roman" charset="0"/>
              </a:rPr>
              <a:t>Autonomic nervous </a:t>
            </a:r>
          </a:p>
          <a:p>
            <a:pPr algn="ctr"/>
            <a:r>
              <a:rPr lang="en-US" sz="2400" b="1">
                <a:latin typeface="Times New Roman" charset="0"/>
                <a:cs typeface="Times New Roman" charset="0"/>
              </a:rPr>
              <a:t>system</a:t>
            </a:r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4787900" y="3789363"/>
            <a:ext cx="3455988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latin typeface="Times New Roman" charset="0"/>
                <a:cs typeface="Times New Roman" charset="0"/>
              </a:rPr>
              <a:t>Somatic </a:t>
            </a:r>
          </a:p>
          <a:p>
            <a:pPr algn="ctr"/>
            <a:r>
              <a:rPr lang="en-US" sz="2400" b="1">
                <a:latin typeface="Times New Roman" charset="0"/>
                <a:cs typeface="Times New Roman" charset="0"/>
              </a:rPr>
              <a:t>system</a:t>
            </a:r>
          </a:p>
        </p:txBody>
      </p:sp>
      <p:sp>
        <p:nvSpPr>
          <p:cNvPr id="270345" name="Line 9"/>
          <p:cNvSpPr>
            <a:spLocks noChangeShapeType="1"/>
          </p:cNvSpPr>
          <p:nvPr/>
        </p:nvSpPr>
        <p:spPr bwMode="auto">
          <a:xfrm>
            <a:off x="2484438" y="4581525"/>
            <a:ext cx="0" cy="1943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0346" name="Line 10"/>
          <p:cNvSpPr>
            <a:spLocks noChangeShapeType="1"/>
          </p:cNvSpPr>
          <p:nvPr/>
        </p:nvSpPr>
        <p:spPr bwMode="auto">
          <a:xfrm>
            <a:off x="2555875" y="5300663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0347" name="Line 11"/>
          <p:cNvSpPr>
            <a:spLocks noChangeShapeType="1"/>
          </p:cNvSpPr>
          <p:nvPr/>
        </p:nvSpPr>
        <p:spPr bwMode="auto">
          <a:xfrm>
            <a:off x="2555875" y="5876925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0348" name="Line 12"/>
          <p:cNvSpPr>
            <a:spLocks noChangeShapeType="1"/>
          </p:cNvSpPr>
          <p:nvPr/>
        </p:nvSpPr>
        <p:spPr bwMode="auto">
          <a:xfrm>
            <a:off x="2555875" y="6524625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0349" name="Text Box 13"/>
          <p:cNvSpPr txBox="1">
            <a:spLocks noChangeArrowheads="1"/>
          </p:cNvSpPr>
          <p:nvPr/>
        </p:nvSpPr>
        <p:spPr bwMode="auto">
          <a:xfrm>
            <a:off x="3059113" y="5084763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charset="0"/>
              </a:rPr>
              <a:t>Enteric nervous system</a:t>
            </a:r>
          </a:p>
        </p:txBody>
      </p:sp>
      <p:sp>
        <p:nvSpPr>
          <p:cNvPr id="270350" name="Rectangle 14"/>
          <p:cNvSpPr>
            <a:spLocks noChangeArrowheads="1"/>
          </p:cNvSpPr>
          <p:nvPr/>
        </p:nvSpPr>
        <p:spPr bwMode="auto">
          <a:xfrm>
            <a:off x="3132138" y="5661025"/>
            <a:ext cx="3983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charset="0"/>
              </a:rPr>
              <a:t>Parasympathetic nervous system</a:t>
            </a:r>
          </a:p>
        </p:txBody>
      </p:sp>
      <p:sp>
        <p:nvSpPr>
          <p:cNvPr id="270351" name="Rectangle 15"/>
          <p:cNvSpPr>
            <a:spLocks noChangeArrowheads="1"/>
          </p:cNvSpPr>
          <p:nvPr/>
        </p:nvSpPr>
        <p:spPr bwMode="auto">
          <a:xfrm>
            <a:off x="3132138" y="6237288"/>
            <a:ext cx="3487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charset="0"/>
              </a:rPr>
              <a:t>Sympathetic nervous system</a:t>
            </a:r>
          </a:p>
        </p:txBody>
      </p:sp>
      <p:sp>
        <p:nvSpPr>
          <p:cNvPr id="270352" name="Line 16"/>
          <p:cNvSpPr>
            <a:spLocks noChangeShapeType="1"/>
          </p:cNvSpPr>
          <p:nvPr/>
        </p:nvSpPr>
        <p:spPr bwMode="auto">
          <a:xfrm>
            <a:off x="2411413" y="2205038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0353" name="Line 17"/>
          <p:cNvSpPr>
            <a:spLocks noChangeShapeType="1"/>
          </p:cNvSpPr>
          <p:nvPr/>
        </p:nvSpPr>
        <p:spPr bwMode="auto">
          <a:xfrm>
            <a:off x="2484438" y="342900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0354" name="Line 18"/>
          <p:cNvSpPr>
            <a:spLocks noChangeShapeType="1"/>
          </p:cNvSpPr>
          <p:nvPr/>
        </p:nvSpPr>
        <p:spPr bwMode="auto">
          <a:xfrm>
            <a:off x="5257800" y="213360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0356" name="Line 20"/>
          <p:cNvSpPr>
            <a:spLocks noChangeShapeType="1"/>
          </p:cNvSpPr>
          <p:nvPr/>
        </p:nvSpPr>
        <p:spPr bwMode="auto">
          <a:xfrm>
            <a:off x="2514600" y="3581400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57" name="Line 21"/>
          <p:cNvSpPr>
            <a:spLocks noChangeShapeType="1"/>
          </p:cNvSpPr>
          <p:nvPr/>
        </p:nvSpPr>
        <p:spPr bwMode="auto">
          <a:xfrm>
            <a:off x="5334000" y="3581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58" name="Line 22"/>
          <p:cNvSpPr>
            <a:spLocks noChangeShapeType="1"/>
          </p:cNvSpPr>
          <p:nvPr/>
        </p:nvSpPr>
        <p:spPr bwMode="auto">
          <a:xfrm>
            <a:off x="2438400" y="2209800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/>
          </p:cNvSpPr>
          <p:nvPr>
            <p:ph type="body" idx="1"/>
          </p:nvPr>
        </p:nvSpPr>
        <p:spPr>
          <a:xfrm>
            <a:off x="250825" y="260350"/>
            <a:ext cx="8648700" cy="6191250"/>
          </a:xfrm>
        </p:spPr>
        <p:txBody>
          <a:bodyPr/>
          <a:lstStyle/>
          <a:p>
            <a:pPr marL="609600" indent="-609600" algn="l" rtl="0">
              <a:buFont typeface="Arial" charset="0"/>
              <a:buNone/>
            </a:pPr>
            <a:r>
              <a:rPr lang="en-US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Carbachol </a:t>
            </a:r>
          </a:p>
          <a:p>
            <a:pPr marL="609600" indent="-609600" algn="l" rtl="0">
              <a:lnSpc>
                <a:spcPct val="85000"/>
              </a:lnSpc>
              <a:buFont typeface="Wingdings" charset="0"/>
              <a:buAutoNum type="arabicPeriod"/>
            </a:pPr>
            <a:r>
              <a:rPr lang="en-US" b="1">
                <a:latin typeface="Times New Roman" charset="0"/>
                <a:cs typeface="Times New Roman" charset="0"/>
              </a:rPr>
              <a:t>Orally-SC </a:t>
            </a:r>
          </a:p>
          <a:p>
            <a:pPr marL="609600" indent="-609600" algn="l" rtl="0">
              <a:lnSpc>
                <a:spcPct val="85000"/>
              </a:lnSpc>
              <a:buFont typeface="Wingdings" charset="0"/>
              <a:buAutoNum type="arabicPeriod"/>
            </a:pPr>
            <a:r>
              <a:rPr lang="en-US" b="1">
                <a:latin typeface="Times New Roman" charset="0"/>
                <a:cs typeface="Times New Roman" charset="0"/>
              </a:rPr>
              <a:t>Not metabolized by cholinesterases.</a:t>
            </a:r>
          </a:p>
          <a:p>
            <a:pPr marL="609600" indent="-609600" algn="l" rtl="0">
              <a:lnSpc>
                <a:spcPct val="85000"/>
              </a:lnSpc>
              <a:buFont typeface="Wingdings" charset="0"/>
              <a:buAutoNum type="arabicPeriod"/>
            </a:pPr>
            <a:r>
              <a:rPr lang="en-US" b="1">
                <a:latin typeface="Times New Roman" charset="0"/>
                <a:cs typeface="Times New Roman" charset="0"/>
              </a:rPr>
              <a:t>Longer duration of action than Ach</a:t>
            </a:r>
          </a:p>
          <a:p>
            <a:pPr marL="609600" indent="-609600" algn="l" rtl="0">
              <a:lnSpc>
                <a:spcPct val="85000"/>
              </a:lnSpc>
              <a:buFont typeface="Wingdings" charset="0"/>
              <a:buAutoNum type="arabicPeriod"/>
            </a:pPr>
            <a:r>
              <a:rPr lang="en-US" b="1">
                <a:latin typeface="Times New Roman" charset="0"/>
                <a:cs typeface="Times New Roman" charset="0"/>
              </a:rPr>
              <a:t>Muscarinic actions on Eye, GIT, UT.</a:t>
            </a:r>
          </a:p>
          <a:p>
            <a:pPr marL="609600" indent="-609600" algn="l" rtl="0">
              <a:lnSpc>
                <a:spcPct val="85000"/>
              </a:lnSpc>
              <a:buFont typeface="Wingdings" charset="0"/>
              <a:buAutoNum type="arabicPeriod"/>
            </a:pPr>
            <a:r>
              <a:rPr lang="en-US" b="1">
                <a:latin typeface="Times New Roman" charset="0"/>
                <a:cs typeface="Times New Roman" charset="0"/>
              </a:rPr>
              <a:t>Has nicotinic actions (</a:t>
            </a:r>
            <a:r>
              <a:rPr lang="en-US" b="1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what are these actions?</a:t>
            </a:r>
            <a:r>
              <a:rPr lang="en-US" b="1">
                <a:latin typeface="Times New Roman" charset="0"/>
                <a:cs typeface="Times New Roman" charset="0"/>
              </a:rPr>
              <a:t>).</a:t>
            </a:r>
          </a:p>
          <a:p>
            <a:pPr marL="609600" indent="-609600" algn="l" rtl="0">
              <a:lnSpc>
                <a:spcPct val="85000"/>
              </a:lnSpc>
              <a:buFont typeface="Wingdings" charset="0"/>
              <a:buAutoNum type="arabicPeriod"/>
            </a:pPr>
            <a:r>
              <a:rPr lang="en-US" b="1">
                <a:latin typeface="Times New Roman" charset="0"/>
                <a:cs typeface="Times New Roman" charset="0"/>
              </a:rPr>
              <a:t>Used for</a:t>
            </a:r>
          </a:p>
          <a:p>
            <a:pPr marL="990600" lvl="1" indent="-533400" algn="l" rtl="0">
              <a:lnSpc>
                <a:spcPct val="95000"/>
              </a:lnSpc>
              <a:buClr>
                <a:srgbClr val="FF0000"/>
              </a:buClr>
              <a:buSzPct val="75000"/>
              <a:buFont typeface="Wingdings" charset="0"/>
              <a:buChar char="n"/>
            </a:pPr>
            <a:r>
              <a:rPr lang="en-US" sz="3200" b="1">
                <a:latin typeface="Times New Roman" charset="0"/>
                <a:cs typeface="Times New Roman" charset="0"/>
              </a:rPr>
              <a:t>Mainly in glaucoma</a:t>
            </a:r>
          </a:p>
          <a:p>
            <a:pPr marL="990600" lvl="1" indent="-533400" algn="l" rtl="0">
              <a:lnSpc>
                <a:spcPct val="95000"/>
              </a:lnSpc>
              <a:buClr>
                <a:srgbClr val="FF0000"/>
              </a:buClr>
              <a:buSzPct val="75000"/>
              <a:buFont typeface="Wingdings" charset="0"/>
              <a:buChar char="n"/>
            </a:pPr>
            <a:r>
              <a:rPr lang="en-US" sz="3200" b="1">
                <a:latin typeface="Times New Roman" charset="0"/>
                <a:cs typeface="Times New Roman" charset="0"/>
              </a:rPr>
              <a:t>Urinary retention &amp; paralytic ileus </a:t>
            </a:r>
            <a:r>
              <a:rPr lang="en-US" sz="3200" b="1" i="1">
                <a:latin typeface="Times New Roman" charset="0"/>
                <a:cs typeface="Times New Roman" charset="0"/>
              </a:rPr>
              <a:t>(rarely)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/>
          </p:cNvSpPr>
          <p:nvPr>
            <p:ph type="body" idx="1"/>
          </p:nvPr>
        </p:nvSpPr>
        <p:spPr>
          <a:xfrm>
            <a:off x="304800" y="333375"/>
            <a:ext cx="8610600" cy="6219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l" rtl="0">
              <a:buFont typeface="Arial" charset="0"/>
              <a:buNone/>
            </a:pPr>
            <a:r>
              <a:rPr lang="en-US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Bethanechol </a:t>
            </a:r>
            <a:r>
              <a:rPr lang="en-US" b="1">
                <a:latin typeface="Times New Roman" charset="0"/>
                <a:cs typeface="Times New Roman" charset="0"/>
              </a:rPr>
              <a:t>	</a:t>
            </a:r>
          </a:p>
          <a:p>
            <a:pPr marL="609600" indent="-609600" algn="l" rtl="0">
              <a:buFont typeface="Wingdings" charset="0"/>
              <a:buChar char="Ø"/>
            </a:pPr>
            <a:r>
              <a:rPr lang="en-US" b="1">
                <a:latin typeface="Times New Roman" charset="0"/>
                <a:cs typeface="Times New Roman" charset="0"/>
              </a:rPr>
              <a:t>Orally-SC </a:t>
            </a:r>
          </a:p>
          <a:p>
            <a:pPr marL="609600" indent="-609600" algn="l" rtl="0">
              <a:buFont typeface="Wingdings" charset="0"/>
              <a:buChar char="Ø"/>
            </a:pPr>
            <a:r>
              <a:rPr lang="en-US" b="1">
                <a:latin typeface="Times New Roman" charset="0"/>
                <a:cs typeface="Times New Roman" charset="0"/>
              </a:rPr>
              <a:t>Prominent muscarinic actions on GIT, UT.</a:t>
            </a:r>
          </a:p>
          <a:p>
            <a:pPr marL="609600" indent="-609600" algn="l" rtl="0">
              <a:buFont typeface="Wingdings" charset="0"/>
              <a:buChar char="Ø"/>
            </a:pPr>
            <a:r>
              <a:rPr lang="en-US" b="1">
                <a:latin typeface="Times New Roman" charset="0"/>
                <a:cs typeface="Times New Roman" charset="0"/>
              </a:rPr>
              <a:t>No nicotinic action</a:t>
            </a:r>
          </a:p>
          <a:p>
            <a:pPr marL="609600" indent="-609600" algn="l" rtl="0">
              <a:buFont typeface="Wingdings" charset="0"/>
              <a:buChar char="Ø"/>
            </a:pPr>
            <a:r>
              <a:rPr lang="en-US" b="1">
                <a:latin typeface="Times New Roman" charset="0"/>
                <a:cs typeface="Times New Roman" charset="0"/>
              </a:rPr>
              <a:t>Not metabolized by cholinesterases.</a:t>
            </a:r>
          </a:p>
          <a:p>
            <a:pPr marL="609600" indent="-609600" algn="l" rtl="0">
              <a:buFont typeface="Wingdings" charset="0"/>
              <a:buChar char="Ø"/>
            </a:pPr>
            <a:r>
              <a:rPr lang="en-US" b="1">
                <a:latin typeface="Times New Roman" charset="0"/>
                <a:cs typeface="Times New Roman" charset="0"/>
              </a:rPr>
              <a:t>Longer duration of action than Ach</a:t>
            </a:r>
          </a:p>
          <a:p>
            <a:pPr marL="609600" indent="-609600" algn="l" rtl="0">
              <a:buFont typeface="Wingdings" charset="0"/>
              <a:buChar char="Ø"/>
            </a:pPr>
            <a:r>
              <a:rPr lang="en-US" b="1">
                <a:latin typeface="Times New Roman" charset="0"/>
                <a:cs typeface="Times New Roman" charset="0"/>
              </a:rPr>
              <a:t>Used for</a:t>
            </a:r>
          </a:p>
          <a:p>
            <a:pPr marL="990600" lvl="1" indent="-533400" algn="l" rtl="0">
              <a:lnSpc>
                <a:spcPct val="85000"/>
              </a:lnSpc>
              <a:buClr>
                <a:srgbClr val="FF0000"/>
              </a:buClr>
              <a:buSzPct val="75000"/>
              <a:buFont typeface="Wingdings" charset="0"/>
              <a:buChar char="n"/>
            </a:pPr>
            <a:r>
              <a:rPr lang="en-US" sz="3200" b="1">
                <a:latin typeface="Times New Roman" charset="0"/>
                <a:cs typeface="Times New Roman" charset="0"/>
              </a:rPr>
              <a:t>In urinary retention (post-operative atony, neurogenic bladder, spinal cord injury) </a:t>
            </a:r>
          </a:p>
          <a:p>
            <a:pPr marL="990600" lvl="1" indent="-533400" algn="l" rtl="0">
              <a:lnSpc>
                <a:spcPct val="85000"/>
              </a:lnSpc>
              <a:buClr>
                <a:srgbClr val="FF0000"/>
              </a:buClr>
              <a:buSzPct val="75000"/>
              <a:buFont typeface="Wingdings" charset="0"/>
              <a:buChar char="n"/>
            </a:pPr>
            <a:r>
              <a:rPr lang="en-US" sz="3200" b="1">
                <a:latin typeface="Times New Roman" charset="0"/>
                <a:cs typeface="Times New Roman" charset="0"/>
              </a:rPr>
              <a:t> In paralytic ileus</a:t>
            </a:r>
          </a:p>
          <a:p>
            <a:pPr marL="609600" indent="-609600" algn="l" rtl="0">
              <a:buFont typeface="Arial" charset="0"/>
              <a:buNone/>
            </a:pPr>
            <a:endParaRPr lang="en-US" b="1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418" name="Group 2"/>
          <p:cNvGraphicFramePr>
            <a:graphicFrameLocks noGrp="1"/>
          </p:cNvGraphicFramePr>
          <p:nvPr/>
        </p:nvGraphicFramePr>
        <p:xfrm>
          <a:off x="249238" y="228600"/>
          <a:ext cx="8723312" cy="6276975"/>
        </p:xfrm>
        <a:graphic>
          <a:graphicData uri="http://schemas.openxmlformats.org/drawingml/2006/table">
            <a:tbl>
              <a:tblPr rtl="1"/>
              <a:tblGrid>
                <a:gridCol w="1836737"/>
                <a:gridCol w="1836738"/>
                <a:gridCol w="1857375"/>
                <a:gridCol w="1633537"/>
                <a:gridCol w="155892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Pilocarpine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Bethanechol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Carbachol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ACh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Tertiary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non 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Quaternary  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Quaternary  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Quaternary  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Chemistry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better absorbed than Ach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better absorbed than 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Absorption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0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NOT hydrolyzed by cholinesterase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   NOT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hydrolyzed by cholinesterase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NOT hydrolyzed by cholinesterase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Hydrolyzed by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cholinesterase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Metabolism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Longer (++)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Longer (++)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Longer (++)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Very 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Duration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6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oral,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eye drops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 Oral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 S.C.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Oral,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eye drops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S.C.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I.V.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eye drops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Administ.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randomBar/>
    <p:sndAc>
      <p:stSnd>
        <p:snd r:embed="rId3" name="laser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466" name="Group 2"/>
          <p:cNvGraphicFramePr>
            <a:graphicFrameLocks noGrp="1"/>
          </p:cNvGraphicFramePr>
          <p:nvPr>
            <p:ph type="subTitle" idx="1"/>
          </p:nvPr>
        </p:nvGraphicFramePr>
        <p:xfrm>
          <a:off x="152400" y="228600"/>
          <a:ext cx="8839200" cy="6570663"/>
        </p:xfrm>
        <a:graphic>
          <a:graphicData uri="http://schemas.openxmlformats.org/drawingml/2006/table">
            <a:tbl>
              <a:tblPr rtl="1"/>
              <a:tblGrid>
                <a:gridCol w="1970087"/>
                <a:gridCol w="1971675"/>
                <a:gridCol w="1693863"/>
                <a:gridCol w="1598612"/>
                <a:gridCol w="1604963"/>
              </a:tblGrid>
              <a:tr h="898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Pilocarpine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Bethanechol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Carbachol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ACh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Muscarinic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Muscarinic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Muscarinic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Nicotinic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Muscarinic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Nicotinic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Receptors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     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Muscarinic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69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More on eye, secretion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GIT, Urinary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bladder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Eye, GIT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Urinary bladder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Selectivity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        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 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Nicotinic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0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Glaucoma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Xerostomia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Paralytic ileus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Urinary retention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Glaucoma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Paralytic ileus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Urinary retention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randomBar/>
    <p:sndAc>
      <p:stSnd>
        <p:snd r:embed="rId3" name="laser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/>
          </p:cNvSpPr>
          <p:nvPr>
            <p:ph type="body" idx="1"/>
          </p:nvPr>
        </p:nvSpPr>
        <p:spPr>
          <a:xfrm>
            <a:off x="152400" y="260350"/>
            <a:ext cx="8667750" cy="6337300"/>
          </a:xfrm>
        </p:spPr>
        <p:txBody>
          <a:bodyPr/>
          <a:lstStyle/>
          <a:p>
            <a:pPr marL="0" indent="112713" algn="l" rtl="0">
              <a:buFont typeface="Arial" charset="0"/>
              <a:buNone/>
            </a:pPr>
            <a:endParaRPr lang="en-US" sz="800" b="1">
              <a:solidFill>
                <a:srgbClr val="CC0066"/>
              </a:solidFill>
              <a:latin typeface="Times New Roman" charset="0"/>
              <a:cs typeface="Times New Roman" charset="0"/>
            </a:endParaRPr>
          </a:p>
          <a:p>
            <a:pPr marL="0" indent="112713" algn="l" rtl="0">
              <a:buFont typeface="Arial" charset="0"/>
              <a:buNone/>
            </a:pPr>
            <a:r>
              <a:rPr lang="en-US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Cevimeline </a:t>
            </a:r>
          </a:p>
          <a:p>
            <a:pPr marL="292100" lvl="1" indent="0" algn="l" rtl="0"/>
            <a:r>
              <a:rPr lang="en-US" sz="3000" b="1">
                <a:latin typeface="Times New Roman" charset="0"/>
                <a:cs typeface="Times New Roman" charset="0"/>
              </a:rPr>
              <a:t>Direct acting muscarinic agonist </a:t>
            </a:r>
          </a:p>
          <a:p>
            <a:pPr marL="292100" lvl="1" indent="0" algn="l" rtl="0"/>
            <a:r>
              <a:rPr lang="en-US" sz="3000" b="1">
                <a:latin typeface="Times New Roman" charset="0"/>
                <a:cs typeface="Times New Roman" charset="0"/>
              </a:rPr>
              <a:t>Used for treatment of dry mouth symptom</a:t>
            </a:r>
          </a:p>
          <a:p>
            <a:pPr marL="292100" lvl="1" indent="0" algn="l" rtl="0">
              <a:buFont typeface="Arial" charset="0"/>
              <a:buNone/>
            </a:pPr>
            <a:r>
              <a:rPr lang="en-US" sz="3000" b="1">
                <a:latin typeface="Times New Roman" charset="0"/>
                <a:cs typeface="Times New Roman" charset="0"/>
              </a:rPr>
              <a:t>  associated with Sjogren's syndrome.</a:t>
            </a:r>
            <a:endParaRPr lang="en-US" sz="3000" b="1">
              <a:solidFill>
                <a:srgbClr val="CC0066"/>
              </a:solidFill>
              <a:latin typeface="Times New Roman" charset="0"/>
              <a:cs typeface="Times New Roman" charset="0"/>
            </a:endParaRPr>
          </a:p>
          <a:p>
            <a:pPr marL="292100" lvl="1" indent="0" algn="l" rtl="0">
              <a:buFont typeface="Arial" charset="0"/>
              <a:buNone/>
            </a:pPr>
            <a:endParaRPr lang="en-US" sz="3000" b="1">
              <a:solidFill>
                <a:srgbClr val="CC0066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/>
          </p:cNvSpPr>
          <p:nvPr>
            <p:ph type="body" idx="1"/>
          </p:nvPr>
        </p:nvSpPr>
        <p:spPr>
          <a:xfrm>
            <a:off x="323850" y="333375"/>
            <a:ext cx="8569325" cy="6264275"/>
          </a:xfrm>
        </p:spPr>
        <p:txBody>
          <a:bodyPr/>
          <a:lstStyle/>
          <a:p>
            <a:pPr marL="609600" indent="-609600" algn="l" rtl="0">
              <a:lnSpc>
                <a:spcPct val="85000"/>
              </a:lnSpc>
              <a:buFont typeface="Arial" charset="0"/>
              <a:buNone/>
            </a:pPr>
            <a:r>
              <a:rPr lang="en-US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Contraindications of cholinomimetics</a:t>
            </a:r>
          </a:p>
          <a:p>
            <a:pPr marL="609600" indent="-609600" algn="l" rtl="0">
              <a:lnSpc>
                <a:spcPct val="85000"/>
              </a:lnSpc>
              <a:buFont typeface="Arial" charset="0"/>
              <a:buNone/>
            </a:pPr>
            <a:endParaRPr lang="en-US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>
              <a:lnSpc>
                <a:spcPct val="85000"/>
              </a:lnSpc>
              <a:buFont typeface="Wingdings" charset="0"/>
              <a:buAutoNum type="arabicPeriod"/>
            </a:pPr>
            <a:r>
              <a:rPr lang="en-US" b="1">
                <a:latin typeface="Times New Roman" charset="0"/>
                <a:cs typeface="Times New Roman" charset="0"/>
              </a:rPr>
              <a:t>Bronchial asthma.</a:t>
            </a:r>
          </a:p>
          <a:p>
            <a:pPr marL="609600" indent="-609600" algn="l" rtl="0">
              <a:lnSpc>
                <a:spcPct val="85000"/>
              </a:lnSpc>
              <a:buFont typeface="Wingdings" charset="0"/>
              <a:buAutoNum type="arabicPeriod"/>
            </a:pPr>
            <a:r>
              <a:rPr lang="en-US" b="1">
                <a:latin typeface="Times New Roman" charset="0"/>
                <a:cs typeface="Times New Roman" charset="0"/>
              </a:rPr>
              <a:t>Peptic ulcer.</a:t>
            </a:r>
          </a:p>
          <a:p>
            <a:pPr marL="609600" indent="-609600" algn="l" rtl="0">
              <a:lnSpc>
                <a:spcPct val="85000"/>
              </a:lnSpc>
              <a:buFont typeface="Wingdings" charset="0"/>
              <a:buAutoNum type="arabicPeriod"/>
            </a:pPr>
            <a:r>
              <a:rPr lang="en-US" b="1">
                <a:latin typeface="Times New Roman" charset="0"/>
                <a:cs typeface="Times New Roman" charset="0"/>
              </a:rPr>
              <a:t>Angina pectoris</a:t>
            </a:r>
          </a:p>
          <a:p>
            <a:pPr marL="609600" indent="-609600" algn="l" rtl="0">
              <a:lnSpc>
                <a:spcPct val="85000"/>
              </a:lnSpc>
              <a:buFont typeface="Wingdings" charset="0"/>
              <a:buAutoNum type="arabicPeriod"/>
            </a:pPr>
            <a:r>
              <a:rPr lang="en-US" b="1">
                <a:latin typeface="Times New Roman" charset="0"/>
                <a:cs typeface="Times New Roman" charset="0"/>
              </a:rPr>
              <a:t>Incontinence</a:t>
            </a:r>
          </a:p>
          <a:p>
            <a:pPr marL="609600" indent="-609600" algn="l" rtl="0">
              <a:lnSpc>
                <a:spcPct val="85000"/>
              </a:lnSpc>
              <a:buFont typeface="Wingdings" charset="0"/>
              <a:buAutoNum type="arabicPeriod"/>
            </a:pPr>
            <a:r>
              <a:rPr lang="en-US" b="1">
                <a:latin typeface="Times New Roman" charset="0"/>
                <a:cs typeface="Times New Roman" charset="0"/>
              </a:rPr>
              <a:t>Intestinal obstruction</a:t>
            </a:r>
          </a:p>
          <a:p>
            <a:pPr marL="609600" indent="-609600" algn="l" rtl="0">
              <a:lnSpc>
                <a:spcPct val="85000"/>
              </a:lnSpc>
              <a:buFont typeface="Wingdings" charset="0"/>
              <a:buNone/>
            </a:pPr>
            <a:endParaRPr lang="ar-sa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new_pa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31900"/>
            <a:ext cx="8893175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475" name="Rectangle 3"/>
          <p:cNvSpPr>
            <a:spLocks noGrp="1"/>
          </p:cNvSpPr>
          <p:nvPr>
            <p:ph type="title"/>
          </p:nvPr>
        </p:nvSpPr>
        <p:spPr>
          <a:xfrm>
            <a:off x="323850" y="2852738"/>
            <a:ext cx="8591550" cy="1655762"/>
          </a:xfrm>
        </p:spPr>
        <p:txBody>
          <a:bodyPr/>
          <a:lstStyle/>
          <a:p>
            <a:pPr rtl="0"/>
            <a:r>
              <a:rPr lang="en-US" sz="8000">
                <a:solidFill>
                  <a:srgbClr val="FF99CC"/>
                </a:solidFill>
                <a:latin typeface="Bodoni MT Black" charset="0"/>
              </a:rPr>
              <a:t>Thank you</a:t>
            </a:r>
            <a:r>
              <a:rPr lang="en-US">
                <a:latin typeface="Bodoni MT Black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/>
          </p:cNvSpPr>
          <p:nvPr>
            <p:ph type="subTitle" idx="1"/>
          </p:nvPr>
        </p:nvSpPr>
        <p:spPr>
          <a:xfrm>
            <a:off x="250825" y="260350"/>
            <a:ext cx="8713788" cy="633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algn="l" rtl="0">
              <a:spcBef>
                <a:spcPct val="0"/>
              </a:spcBef>
            </a:pPr>
            <a:r>
              <a:rPr lang="en-US" sz="2800" b="1">
                <a:solidFill>
                  <a:srgbClr val="CC0000"/>
                </a:solidFill>
                <a:latin typeface="Times New Roman" charset="0"/>
                <a:cs typeface="Times New Roman" charset="0"/>
              </a:rPr>
              <a:t>What are the differences between the somatic and the autonomic nervous system?</a:t>
            </a:r>
          </a:p>
          <a:p>
            <a:pPr algn="l" rtl="0"/>
            <a:endParaRPr lang="en-US" sz="2800" b="1">
              <a:solidFill>
                <a:srgbClr val="CC0000"/>
              </a:solidFill>
              <a:latin typeface="Times New Roman" charset="0"/>
              <a:cs typeface="Times New Roman" charset="0"/>
            </a:endParaRPr>
          </a:p>
          <a:p>
            <a:pPr algn="l" rtl="0"/>
            <a:r>
              <a:rPr lang="en-US" sz="3600" b="1">
                <a:solidFill>
                  <a:srgbClr val="CC0000"/>
                </a:solidFill>
                <a:latin typeface="Times New Roman" charset="0"/>
                <a:cs typeface="Times New Roman" charset="0"/>
              </a:rPr>
              <a:t>Somatic N.S</a:t>
            </a:r>
            <a:r>
              <a:rPr lang="en-US" sz="3600" b="1">
                <a:solidFill>
                  <a:srgbClr val="FF3399"/>
                </a:solidFill>
                <a:latin typeface="Times New Roman" charset="0"/>
                <a:cs typeface="Times New Roman" charset="0"/>
              </a:rPr>
              <a:t>				</a:t>
            </a:r>
            <a:r>
              <a:rPr lang="en-US" sz="3600" b="1">
                <a:solidFill>
                  <a:srgbClr val="CC0000"/>
                </a:solidFill>
                <a:latin typeface="Times New Roman" charset="0"/>
                <a:cs typeface="Times New Roman" charset="0"/>
              </a:rPr>
              <a:t>Autonomic N.S</a:t>
            </a:r>
          </a:p>
          <a:p>
            <a:pPr algn="l" rtl="0">
              <a:buFont typeface="Wingdings" charset="0"/>
              <a:buNone/>
            </a:pPr>
            <a:r>
              <a:rPr lang="en-US" sz="28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Control skeletal muscles	  Control internal viscera </a:t>
            </a:r>
          </a:p>
          <a:p>
            <a:pPr algn="l" rtl="0">
              <a:buClr>
                <a:srgbClr val="FFFF00"/>
              </a:buClr>
              <a:buFont typeface="Wingdings" charset="0"/>
              <a:buNone/>
            </a:pPr>
            <a:r>
              <a:rPr lang="en-US" sz="28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Voluntary					Involuntary</a:t>
            </a:r>
          </a:p>
          <a:p>
            <a:pPr algn="l" rtl="0">
              <a:buClr>
                <a:srgbClr val="FFFF00"/>
              </a:buClr>
              <a:buFont typeface="Wingdings" charset="0"/>
              <a:buNone/>
            </a:pPr>
            <a:r>
              <a:rPr lang="en-US" sz="28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 Somatic nerve is one fiber        autonomic nerve is two 					   fibers (</a:t>
            </a:r>
            <a:r>
              <a:rPr lang="en-US" sz="2800" b="1" i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Preganglionic &amp;</a:t>
            </a:r>
          </a:p>
          <a:p>
            <a:pPr lvl="1" algn="l" rtl="0">
              <a:buClr>
                <a:srgbClr val="FFFF00"/>
              </a:buClr>
              <a:buFont typeface="Wingdings" charset="0"/>
              <a:buNone/>
            </a:pPr>
            <a:r>
              <a:rPr lang="en-US" sz="2400" b="1" i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						</a:t>
            </a:r>
            <a:r>
              <a:rPr lang="en-US" b="1" i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 Postganglionic</a:t>
            </a:r>
            <a:r>
              <a:rPr lang="en-US" sz="24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289795" name="Line 3"/>
          <p:cNvSpPr>
            <a:spLocks noChangeShapeType="1"/>
          </p:cNvSpPr>
          <p:nvPr/>
        </p:nvSpPr>
        <p:spPr bwMode="auto">
          <a:xfrm>
            <a:off x="4648200" y="1600200"/>
            <a:ext cx="0" cy="480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ext Box 2"/>
          <p:cNvSpPr txBox="1">
            <a:spLocks noChangeArrowheads="1"/>
          </p:cNvSpPr>
          <p:nvPr/>
        </p:nvSpPr>
        <p:spPr bwMode="auto">
          <a:xfrm>
            <a:off x="179388" y="3429000"/>
            <a:ext cx="3278187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ahoma" charset="0"/>
              </a:rPr>
              <a:t>Pre-ganglionic fiber</a:t>
            </a:r>
          </a:p>
        </p:txBody>
      </p:sp>
      <p:sp>
        <p:nvSpPr>
          <p:cNvPr id="291843" name="Rectangle 3"/>
          <p:cNvSpPr>
            <a:spLocks noGrp="1"/>
          </p:cNvSpPr>
          <p:nvPr>
            <p:ph type="body" idx="1"/>
          </p:nvPr>
        </p:nvSpPr>
        <p:spPr>
          <a:xfrm>
            <a:off x="323850" y="1125538"/>
            <a:ext cx="8569325" cy="5472112"/>
          </a:xfrm>
        </p:spPr>
        <p:txBody>
          <a:bodyPr/>
          <a:lstStyle/>
          <a:p>
            <a:pPr algn="l" rtl="0">
              <a:buFont typeface="Arial" charset="0"/>
              <a:buNone/>
            </a:pPr>
            <a:r>
              <a:rPr lang="en-US" b="1">
                <a:latin typeface="Times New Roman" charset="0"/>
                <a:cs typeface="Times New Roman" charset="0"/>
              </a:rPr>
              <a:t>   </a:t>
            </a:r>
          </a:p>
          <a:p>
            <a:pPr algn="l" rtl="0">
              <a:buFont typeface="Arial" charset="0"/>
              <a:buNone/>
            </a:pPr>
            <a:endParaRPr lang="en-US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91844" name="WordArt 4"/>
          <p:cNvSpPr>
            <a:spLocks noChangeArrowheads="1" noChangeShapeType="1" noTextEdit="1"/>
          </p:cNvSpPr>
          <p:nvPr/>
        </p:nvSpPr>
        <p:spPr bwMode="auto">
          <a:xfrm>
            <a:off x="107950" y="260350"/>
            <a:ext cx="396081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Autonomic nerve</a:t>
            </a:r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3563938" y="692150"/>
            <a:ext cx="3529012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ahoma" charset="0"/>
              </a:rPr>
              <a:t>Post-ganglionic fiber</a:t>
            </a:r>
          </a:p>
        </p:txBody>
      </p:sp>
      <p:pic>
        <p:nvPicPr>
          <p:cNvPr id="291846" name="Picture 6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6" t="81876" b="2481"/>
          <a:stretch>
            <a:fillRect/>
          </a:stretch>
        </p:blipFill>
        <p:spPr bwMode="auto">
          <a:xfrm>
            <a:off x="250825" y="1412875"/>
            <a:ext cx="7993063" cy="10017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1847" name="Text Box 7"/>
          <p:cNvSpPr txBox="1">
            <a:spLocks noChangeArrowheads="1"/>
          </p:cNvSpPr>
          <p:nvPr/>
        </p:nvSpPr>
        <p:spPr bwMode="auto">
          <a:xfrm>
            <a:off x="2700338" y="2708275"/>
            <a:ext cx="1368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ahoma" charset="0"/>
              </a:rPr>
              <a:t>ganglia</a:t>
            </a:r>
          </a:p>
        </p:txBody>
      </p:sp>
      <p:sp>
        <p:nvSpPr>
          <p:cNvPr id="291848" name="Line 8"/>
          <p:cNvSpPr>
            <a:spLocks noChangeShapeType="1"/>
          </p:cNvSpPr>
          <p:nvPr/>
        </p:nvSpPr>
        <p:spPr bwMode="auto">
          <a:xfrm flipV="1">
            <a:off x="900113" y="1989138"/>
            <a:ext cx="0" cy="144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1849" name="Line 9"/>
          <p:cNvSpPr>
            <a:spLocks noChangeShapeType="1"/>
          </p:cNvSpPr>
          <p:nvPr/>
        </p:nvSpPr>
        <p:spPr bwMode="auto">
          <a:xfrm flipH="1">
            <a:off x="2555875" y="981075"/>
            <a:ext cx="936625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1850" name="Line 10"/>
          <p:cNvSpPr>
            <a:spLocks noChangeShapeType="1"/>
          </p:cNvSpPr>
          <p:nvPr/>
        </p:nvSpPr>
        <p:spPr bwMode="auto">
          <a:xfrm flipH="1" flipV="1">
            <a:off x="2051050" y="1989138"/>
            <a:ext cx="647700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91851" name="Picture 11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0" t="10390" b="73192"/>
          <a:stretch>
            <a:fillRect/>
          </a:stretch>
        </p:blipFill>
        <p:spPr bwMode="auto">
          <a:xfrm>
            <a:off x="323850" y="5113338"/>
            <a:ext cx="7845425" cy="10525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1852" name="Text Box 12"/>
          <p:cNvSpPr txBox="1">
            <a:spLocks noChangeArrowheads="1"/>
          </p:cNvSpPr>
          <p:nvPr/>
        </p:nvSpPr>
        <p:spPr bwMode="auto">
          <a:xfrm>
            <a:off x="3492500" y="6165850"/>
            <a:ext cx="17272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ahoma" charset="0"/>
              </a:rPr>
              <a:t>One fiber</a:t>
            </a:r>
          </a:p>
        </p:txBody>
      </p:sp>
      <p:sp>
        <p:nvSpPr>
          <p:cNvPr id="291853" name="Line 13"/>
          <p:cNvSpPr>
            <a:spLocks noChangeShapeType="1"/>
          </p:cNvSpPr>
          <p:nvPr/>
        </p:nvSpPr>
        <p:spPr bwMode="auto">
          <a:xfrm flipH="1" flipV="1">
            <a:off x="2700338" y="5734050"/>
            <a:ext cx="792162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1854" name="WordArt 14"/>
          <p:cNvSpPr>
            <a:spLocks noChangeArrowheads="1" noChangeShapeType="1" noTextEdit="1"/>
          </p:cNvSpPr>
          <p:nvPr/>
        </p:nvSpPr>
        <p:spPr bwMode="auto">
          <a:xfrm>
            <a:off x="250825" y="4508500"/>
            <a:ext cx="396081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Somatic nerve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/>
          </p:cNvSpPr>
          <p:nvPr>
            <p:ph type="ctrTitle"/>
          </p:nvPr>
        </p:nvSpPr>
        <p:spPr>
          <a:xfrm>
            <a:off x="250825" y="333375"/>
            <a:ext cx="8569325" cy="792163"/>
          </a:xfrm>
          <a:solidFill>
            <a:schemeClr val="bg1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chemeClr val="hlink"/>
                </a:solidFill>
                <a:latin typeface="Times New Roman" charset="0"/>
                <a:cs typeface="Times New Roman" charset="0"/>
              </a:rPr>
              <a:t>Division of Autonomic Nervous System</a:t>
            </a:r>
          </a:p>
        </p:txBody>
      </p:sp>
      <p:sp>
        <p:nvSpPr>
          <p:cNvPr id="200707" name="Rectangle 3"/>
          <p:cNvSpPr>
            <a:spLocks noGrp="1"/>
          </p:cNvSpPr>
          <p:nvPr>
            <p:ph type="subTitle" idx="1"/>
          </p:nvPr>
        </p:nvSpPr>
        <p:spPr>
          <a:xfrm>
            <a:off x="250825" y="2060575"/>
            <a:ext cx="8642350" cy="3313113"/>
          </a:xfrm>
        </p:spPr>
        <p:txBody>
          <a:bodyPr/>
          <a:lstStyle/>
          <a:p>
            <a:pPr marL="609600" indent="-609600" algn="l" rtl="0">
              <a:buClr>
                <a:srgbClr val="FF3399"/>
              </a:buClr>
              <a:buFont typeface="Arial" charset="0"/>
              <a:buChar char="•"/>
            </a:pPr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Sympathetic nervous system.</a:t>
            </a:r>
          </a:p>
          <a:p>
            <a:pPr marL="609600" indent="-609600" algn="l" rtl="0">
              <a:buClr>
                <a:srgbClr val="FF3399"/>
              </a:buClr>
              <a:buFont typeface="Arial" charset="0"/>
              <a:buChar char="•"/>
            </a:pPr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Parasympathetic nervous system.</a:t>
            </a:r>
          </a:p>
          <a:p>
            <a:pPr marL="609600" indent="-609600" algn="l" rtl="0">
              <a:buClr>
                <a:srgbClr val="FF3399"/>
              </a:buClr>
              <a:buFont typeface="Arial" charset="0"/>
              <a:buChar char="•"/>
            </a:pPr>
            <a:r>
              <a:rPr lang="en-US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Enteric nervous system.</a:t>
            </a:r>
          </a:p>
          <a:p>
            <a:pPr marL="609600" indent="-609600" algn="l" rtl="0">
              <a:buClr>
                <a:srgbClr val="FF3399"/>
              </a:buClr>
              <a:buFont typeface="Arial" charset="0"/>
              <a:buChar char="•"/>
            </a:pPr>
            <a:endParaRPr lang="en-US" b="1">
              <a:solidFill>
                <a:schemeClr val="tx1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/>
            <a:endParaRPr lang="en-US" b="1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nimBg="1"/>
      <p:bldP spid="2007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3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8763000" cy="5181600"/>
          </a:xfrm>
          <a:noFill/>
        </p:spPr>
      </p:pic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179388" y="228600"/>
            <a:ext cx="8785225" cy="11826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Parasympathetic</a:t>
            </a:r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Times New Roman" charset="0"/>
              </a:rPr>
              <a:t>Nervous System</a:t>
            </a:r>
          </a:p>
          <a:p>
            <a:pPr algn="ctr" rtl="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sz="2800" b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(craniosacral outflow)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/>
          </p:cNvSpPr>
          <p:nvPr>
            <p:ph type="body" idx="1"/>
          </p:nvPr>
        </p:nvSpPr>
        <p:spPr>
          <a:xfrm>
            <a:off x="323850" y="1773238"/>
            <a:ext cx="8569325" cy="4824412"/>
          </a:xfrm>
        </p:spPr>
        <p:txBody>
          <a:bodyPr/>
          <a:lstStyle/>
          <a:p>
            <a:pPr algn="l" rtl="0">
              <a:buFont typeface="Arial" charset="0"/>
              <a:buNone/>
            </a:pPr>
            <a:r>
              <a:rPr lang="en-US" b="1">
                <a:latin typeface="Times New Roman" charset="0"/>
                <a:cs typeface="Times New Roman" charset="0"/>
              </a:rPr>
              <a:t>   	Neurotransmitter in </a:t>
            </a:r>
            <a:r>
              <a:rPr lang="en-US" b="1">
                <a:solidFill>
                  <a:srgbClr val="CC0066"/>
                </a:solidFill>
                <a:latin typeface="Times New Roman" charset="0"/>
                <a:cs typeface="Times New Roman" charset="0"/>
              </a:rPr>
              <a:t>parasympathetic</a:t>
            </a:r>
            <a:r>
              <a:rPr lang="en-US" b="1">
                <a:solidFill>
                  <a:srgbClr val="FF3399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b="1">
                <a:latin typeface="Times New Roman" charset="0"/>
                <a:cs typeface="Times New Roman" charset="0"/>
              </a:rPr>
              <a:t>or </a:t>
            </a:r>
            <a:r>
              <a:rPr lang="en-US" b="1">
                <a:solidFill>
                  <a:srgbClr val="CC0066"/>
                </a:solidFill>
                <a:latin typeface="Times New Roman" charset="0"/>
                <a:cs typeface="Times New Roman" charset="0"/>
              </a:rPr>
              <a:t>cholinergic</a:t>
            </a:r>
            <a:r>
              <a:rPr lang="en-US" b="1">
                <a:latin typeface="Times New Roman" charset="0"/>
                <a:cs typeface="Times New Roman" charset="0"/>
              </a:rPr>
              <a:t> system is </a:t>
            </a:r>
            <a:r>
              <a:rPr lang="en-US" b="1">
                <a:solidFill>
                  <a:srgbClr val="CC0066"/>
                </a:solidFill>
                <a:latin typeface="Times New Roman" charset="0"/>
                <a:cs typeface="Times New Roman" charset="0"/>
              </a:rPr>
              <a:t>acetylcholine</a:t>
            </a: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b="1">
                <a:latin typeface="Times New Roman" charset="0"/>
                <a:cs typeface="Times New Roman" charset="0"/>
              </a:rPr>
              <a:t>and nerves are</a:t>
            </a: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b="1">
                <a:solidFill>
                  <a:srgbClr val="CC0066"/>
                </a:solidFill>
                <a:latin typeface="Times New Roman" charset="0"/>
                <a:cs typeface="Times New Roman" charset="0"/>
              </a:rPr>
              <a:t>cholinergic</a:t>
            </a:r>
          </a:p>
          <a:p>
            <a:pPr algn="l" rtl="0">
              <a:buFont typeface="Arial" charset="0"/>
              <a:buNone/>
            </a:pPr>
            <a:endParaRPr lang="en-US" b="1">
              <a:solidFill>
                <a:srgbClr val="CC0066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05827" name="WordArt 3"/>
          <p:cNvSpPr>
            <a:spLocks noChangeArrowheads="1" noChangeShapeType="1" noTextEdit="1"/>
          </p:cNvSpPr>
          <p:nvPr/>
        </p:nvSpPr>
        <p:spPr bwMode="auto">
          <a:xfrm>
            <a:off x="1763713" y="476250"/>
            <a:ext cx="61849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de-DE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Neurotransmitters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pic>
        <p:nvPicPr>
          <p:cNvPr id="205828" name="Picture 4"/>
          <p:cNvPicPr>
            <a:picLocks noChangeAspect="1" noChangeArrowheads="1"/>
          </p:cNvPicPr>
          <p:nvPr/>
        </p:nvPicPr>
        <p:blipFill>
          <a:blip r:embed="rId2">
            <a:lum bright="-3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6" t="81876" b="2481"/>
          <a:stretch>
            <a:fillRect/>
          </a:stretch>
        </p:blipFill>
        <p:spPr bwMode="auto">
          <a:xfrm>
            <a:off x="395288" y="3433763"/>
            <a:ext cx="8497887" cy="11477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829" name="Picture 5"/>
          <p:cNvPicPr>
            <a:picLocks noChangeAspect="1" noChangeArrowheads="1"/>
          </p:cNvPicPr>
          <p:nvPr/>
        </p:nvPicPr>
        <p:blipFill>
          <a:blip r:embed="rId2">
            <a:lum bright="-34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0" t="10390" b="73192"/>
          <a:stretch>
            <a:fillRect/>
          </a:stretch>
        </p:blipFill>
        <p:spPr bwMode="auto">
          <a:xfrm>
            <a:off x="395288" y="5013325"/>
            <a:ext cx="8497887" cy="10080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/>
          </p:cNvSpPr>
          <p:nvPr>
            <p:ph type="title"/>
          </p:nvPr>
        </p:nvSpPr>
        <p:spPr>
          <a:xfrm>
            <a:off x="107950" y="115888"/>
            <a:ext cx="5183188" cy="647700"/>
          </a:xfrm>
          <a:solidFill>
            <a:schemeClr val="accent2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latin typeface="Times New Roman" charset="0"/>
                <a:cs typeface="Times New Roman" charset="0"/>
              </a:rPr>
              <a:t>Cholinergic transmission</a:t>
            </a:r>
          </a:p>
        </p:txBody>
      </p:sp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2">
            <a:lum bright="-22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6613"/>
            <a:ext cx="8740775" cy="583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2680</TotalTime>
  <Words>943</Words>
  <Application>Microsoft Macintosh PowerPoint</Application>
  <PresentationFormat>On-screen Show (4:3)</PresentationFormat>
  <Paragraphs>324</Paragraphs>
  <Slides>36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Times New Roman</vt:lpstr>
      <vt:lpstr>Tahoma</vt:lpstr>
      <vt:lpstr>Wingdings</vt:lpstr>
      <vt:lpstr>Symbol</vt:lpstr>
      <vt:lpstr>Arial Unicode MS</vt:lpstr>
      <vt:lpstr>Verdana</vt:lpstr>
      <vt:lpstr>Bodoni MT Black</vt:lpstr>
      <vt:lpstr>Office Theme</vt:lpstr>
      <vt:lpstr>Microsoft Photo Editor 3.0 Photo</vt:lpstr>
      <vt:lpstr>PowerPoint Presentation</vt:lpstr>
      <vt:lpstr>By the end of this lecture the student should know</vt:lpstr>
      <vt:lpstr>PowerPoint Presentation</vt:lpstr>
      <vt:lpstr>PowerPoint Presentation</vt:lpstr>
      <vt:lpstr>PowerPoint Presentation</vt:lpstr>
      <vt:lpstr>Division of Autonomic Nervous System</vt:lpstr>
      <vt:lpstr>PowerPoint Presentation</vt:lpstr>
      <vt:lpstr>PowerPoint Presentation</vt:lpstr>
      <vt:lpstr>Cholinergic transmission</vt:lpstr>
      <vt:lpstr>Cholinergic transmission</vt:lpstr>
      <vt:lpstr>PowerPoint Presentation</vt:lpstr>
      <vt:lpstr>Cholinergic or parasympathetic receptors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Colorectal Cancer: What Is It?</dc:title>
  <dc:creator>Dr.Maha Daghestani</dc:creator>
  <cp:lastModifiedBy>User</cp:lastModifiedBy>
  <cp:revision>188</cp:revision>
  <dcterms:created xsi:type="dcterms:W3CDTF">2009-11-21T13:28:27Z</dcterms:created>
  <dcterms:modified xsi:type="dcterms:W3CDTF">2011-12-26T11:42:18Z</dcterms:modified>
</cp:coreProperties>
</file>