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307" r:id="rId2"/>
    <p:sldId id="319" r:id="rId3"/>
    <p:sldId id="320" r:id="rId4"/>
    <p:sldId id="351" r:id="rId5"/>
    <p:sldId id="322" r:id="rId6"/>
    <p:sldId id="350" r:id="rId7"/>
    <p:sldId id="348" r:id="rId8"/>
    <p:sldId id="349" r:id="rId9"/>
    <p:sldId id="323" r:id="rId10"/>
    <p:sldId id="356" r:id="rId11"/>
    <p:sldId id="354" r:id="rId12"/>
    <p:sldId id="326" r:id="rId13"/>
    <p:sldId id="331" r:id="rId14"/>
    <p:sldId id="334" r:id="rId15"/>
    <p:sldId id="336" r:id="rId16"/>
    <p:sldId id="353" r:id="rId17"/>
    <p:sldId id="339" r:id="rId18"/>
    <p:sldId id="342" r:id="rId19"/>
    <p:sldId id="343" r:id="rId20"/>
    <p:sldId id="344" r:id="rId21"/>
    <p:sldId id="346" r:id="rId22"/>
    <p:sldId id="352" r:id="rId23"/>
    <p:sldId id="355" r:id="rId24"/>
    <p:sldId id="30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82308"/>
    <a:srgbClr val="FFCC66"/>
    <a:srgbClr val="FF0066"/>
    <a:srgbClr val="008000"/>
    <a:srgbClr val="259EDB"/>
    <a:srgbClr val="EFF8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81" d="100"/>
          <a:sy n="81" d="100"/>
        </p:scale>
        <p:origin x="-1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669935-20A7-E047-806B-34B311C09B82}" type="datetimeFigureOut">
              <a:rPr lang="en-US"/>
              <a:pPr/>
              <a:t>12/26/11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0B85C-E66E-754D-A144-6CA84138D2B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84E3E6-9CC7-B047-A336-8A93091DE02E}" type="slidenum">
              <a:rPr lang="ar-sa"/>
              <a:pPr eaLnBrk="1" hangingPunct="1"/>
              <a:t>24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453CC-C26B-0B48-BE01-2CD6AF7FA43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00D9E-5C38-C145-8D52-2687B7740E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1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6E15A-CD53-2B47-AC9F-57B64FE307F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3AB85-9DC1-8047-90F1-2255FEAE84F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27160-25DC-FA4B-827A-50CC1D0963C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707B7-8B28-9441-973E-C68EDA39430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C029F-969F-934C-AC74-517946EEB13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87979-42DC-584F-94D3-7D690D9FF25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0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1AC1C-52C5-C24F-9C07-4E40BFD81A0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2A394-1398-9442-ACD6-F4F439C42E1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FBD3D-9754-6A4E-B94B-0A62183B66F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D1D59-B579-4E4F-A4DB-674A30AAEA8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FF8C4"/>
              </a:gs>
              <a:gs pos="100000">
                <a:srgbClr val="EFF8C4">
                  <a:gamma/>
                  <a:tint val="54118"/>
                  <a:invGamma/>
                </a:srgbClr>
              </a:gs>
            </a:gsLst>
            <a:lin ang="5400000" scaled="1"/>
          </a:gra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E25C29-9492-4544-929F-67DDBB62B02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1187450" y="1628775"/>
            <a:ext cx="7056438" cy="17287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13500000">
              <a:srgbClr val="000000">
                <a:alpha val="74998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INDIRECT CHOLINOMIMETICS</a:t>
            </a:r>
          </a:p>
        </p:txBody>
      </p:sp>
      <p:graphicFrame>
        <p:nvGraphicFramePr>
          <p:cNvPr id="346126" name="Group 14"/>
          <p:cNvGraphicFramePr>
            <a:graphicFrameLocks noGrp="1"/>
          </p:cNvGraphicFramePr>
          <p:nvPr/>
        </p:nvGraphicFramePr>
        <p:xfrm>
          <a:off x="323850" y="3860800"/>
          <a:ext cx="8640763" cy="1387475"/>
        </p:xfrm>
        <a:graphic>
          <a:graphicData uri="http://schemas.openxmlformats.org/drawingml/2006/table">
            <a:tbl>
              <a:tblPr rtl="1"/>
              <a:tblGrid>
                <a:gridCol w="4319588"/>
                <a:gridCol w="4321175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Alhaider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f. Hanan 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agar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60350"/>
            <a:ext cx="8839200" cy="62642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Pharmacological effects of anticholinesterases</a:t>
            </a:r>
          </a:p>
          <a:p>
            <a:pPr marL="609600" indent="-609600">
              <a:buFontTx/>
              <a:buNone/>
            </a:pPr>
            <a:endParaRPr lang="en-US" sz="10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buClr>
                <a:schemeClr val="accent2"/>
              </a:buClr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Muscarinic actions </a:t>
            </a:r>
          </a:p>
          <a:p>
            <a:pPr marL="609600" indent="-609600">
              <a:buClr>
                <a:schemeClr val="accent2"/>
              </a:buClr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Nicotinic actions </a:t>
            </a:r>
          </a:p>
          <a:p>
            <a:pPr marL="609600" indent="-609600">
              <a:buClr>
                <a:schemeClr val="accent2"/>
              </a:buClr>
              <a:buSzPct val="70000"/>
              <a:buFont typeface="Wingdings" charset="0"/>
              <a:buChar char="q"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CNS actions</a:t>
            </a:r>
            <a:r>
              <a:rPr lang="en-US" b="1">
                <a:latin typeface="Times New Roman" charset="0"/>
                <a:cs typeface="Times New Roman" charset="0"/>
              </a:rPr>
              <a:t>: 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Excitation, convulsion, respiratory failure, coma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charset="0"/>
              <a:buNone/>
            </a:pPr>
            <a:r>
              <a:rPr lang="en-US" b="1" u="sng">
                <a:latin typeface="Times New Roman" charset="0"/>
                <a:cs typeface="Times New Roman" charset="0"/>
              </a:rPr>
              <a:t>only</a:t>
            </a:r>
            <a:r>
              <a:rPr lang="en-US" b="1">
                <a:latin typeface="Times New Roman" charset="0"/>
                <a:cs typeface="Times New Roman" charset="0"/>
              </a:rPr>
              <a:t> for </a:t>
            </a:r>
            <a:r>
              <a:rPr lang="en-US" b="1" u="sng">
                <a:latin typeface="Times New Roman" charset="0"/>
                <a:cs typeface="Times New Roman" charset="0"/>
              </a:rPr>
              <a:t>lipid soluble</a:t>
            </a:r>
            <a:r>
              <a:rPr lang="en-US" b="1">
                <a:latin typeface="Times New Roman" charset="0"/>
                <a:cs typeface="Times New Roman" charset="0"/>
              </a:rPr>
              <a:t> anticholinesterases 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charset="0"/>
              <a:buNone/>
            </a:pPr>
            <a:r>
              <a:rPr lang="en-US" b="1" i="1">
                <a:latin typeface="Times New Roman" charset="0"/>
                <a:cs typeface="Times New Roman" charset="0"/>
              </a:rPr>
              <a:t> physostigmine &amp; phosphate ester except</a:t>
            </a:r>
          </a:p>
          <a:p>
            <a:pPr marL="609600" indent="-609600">
              <a:lnSpc>
                <a:spcPct val="115000"/>
              </a:lnSpc>
              <a:buClr>
                <a:srgbClr val="FF0066"/>
              </a:buClr>
              <a:buSzPct val="90000"/>
              <a:buFont typeface="Wingdings" charset="0"/>
              <a:buNone/>
            </a:pPr>
            <a:r>
              <a:rPr lang="en-US" b="1" i="1">
                <a:latin typeface="Times New Roman" charset="0"/>
                <a:cs typeface="Times New Roman" charset="0"/>
              </a:rPr>
              <a:t>Ecothiophate. </a:t>
            </a:r>
          </a:p>
          <a:p>
            <a:pPr marL="609600" indent="-609600">
              <a:lnSpc>
                <a:spcPct val="80000"/>
              </a:lnSpc>
              <a:buClr>
                <a:srgbClr val="FF0066"/>
              </a:buClr>
              <a:buSzPct val="90000"/>
              <a:buFont typeface="Wingdings" charset="0"/>
              <a:buNone/>
            </a:pPr>
            <a:r>
              <a:rPr lang="en-US" b="1" i="1">
                <a:latin typeface="Times New Roman" charset="0"/>
                <a:cs typeface="Times New Roman" charset="0"/>
              </a:rPr>
              <a:t>     </a:t>
            </a: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850" y="109538"/>
            <a:ext cx="8208963" cy="576262"/>
          </a:xfrm>
          <a:prstGeom prst="rect">
            <a:avLst/>
          </a:prstGeom>
          <a:solidFill>
            <a:srgbClr val="0080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solidFill>
                  <a:srgbClr val="FFFF00"/>
                </a:solidFill>
                <a:latin typeface="Times New Roman" charset="0"/>
                <a:cs typeface="Times New Roman" charset="0"/>
              </a:rPr>
              <a:t>Muscarinic actions</a:t>
            </a:r>
          </a:p>
        </p:txBody>
      </p:sp>
      <p:graphicFrame>
        <p:nvGraphicFramePr>
          <p:cNvPr id="24613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250825" y="785813"/>
          <a:ext cx="8713788" cy="5877752"/>
        </p:xfrm>
        <a:graphic>
          <a:graphicData uri="http://schemas.openxmlformats.org/drawingml/2006/table">
            <a:tbl>
              <a:tblPr rtl="1"/>
              <a:tblGrid>
                <a:gridCol w="6831013"/>
                <a:gridCol w="1882775"/>
              </a:tblGrid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Cholinergic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Contraction of circular muscle of iris (miosis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)(M3)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Contraction of ciliary muscles for near vision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Decrease in intraocular pressure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Arial Unicode MS" charset="0"/>
                          <a:cs typeface="Times New Roman" charset="0"/>
                        </a:rPr>
                        <a:t>Eye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charset="0"/>
                        <a:ea typeface="Arial Unicode MS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bradycardia (   heart rate )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(M2)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Release of NO (EDRF)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Arial Unicode MS" charset="0"/>
                          <a:cs typeface="Times New Roman" charset="0"/>
                        </a:rPr>
                        <a:t>Heart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Arial Unicode MS" charset="0"/>
                          <a:cs typeface="Times New Roman" charset="0"/>
                        </a:rPr>
                        <a:t>endothelium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Constriction of bronchial smooth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Increase bronchial secretion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M3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Increased motility (peristalsis)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Increased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Relaxation of sphincter 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M3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Relaxation of sphincter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M3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Arial Unicode MS" charset="0"/>
                          <a:cs typeface="Times New Roman" charset="0"/>
                        </a:rPr>
                        <a:t>Urinary bladder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Increase of sweat, saliva, lacrimal, bronchial, intestinal secretions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M3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Exocrine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962400" y="2133600"/>
            <a:ext cx="0" cy="381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60350"/>
            <a:ext cx="8496300" cy="6264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Neuromuscular junction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	</a:t>
            </a:r>
            <a:r>
              <a:rPr lang="en-US" sz="2800" b="1" i="1">
                <a:latin typeface="Times New Roman" charset="0"/>
                <a:cs typeface="Times New Roman" charset="0"/>
              </a:rPr>
              <a:t>Therapeutic dose</a:t>
            </a:r>
            <a:r>
              <a:rPr lang="en-US" sz="2800" b="1">
                <a:latin typeface="Times New Roman" charset="0"/>
                <a:cs typeface="Times New Roman" charset="0"/>
              </a:rPr>
              <a:t>: muscle contraction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	</a:t>
            </a:r>
            <a:r>
              <a:rPr lang="en-US" sz="2800" b="1" i="1">
                <a:latin typeface="Times New Roman" charset="0"/>
                <a:cs typeface="Times New Roman" charset="0"/>
              </a:rPr>
              <a:t>Toxic dose</a:t>
            </a:r>
            <a:r>
              <a:rPr lang="en-US" sz="2800" b="1">
                <a:latin typeface="Times New Roman" charset="0"/>
                <a:cs typeface="Times New Roman" charset="0"/>
              </a:rPr>
              <a:t>: persistent depolarization &amp; paralysis.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Ganglia:</a:t>
            </a:r>
            <a:r>
              <a:rPr lang="en-US" sz="2800" b="1">
                <a:latin typeface="Times New Roman" charset="0"/>
                <a:cs typeface="Times New Roman" charset="0"/>
              </a:rPr>
              <a:t> stimulation of sympathetic and parasympathetic ganglia</a:t>
            </a:r>
            <a:endParaRPr lang="en-US" sz="28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Adrenal medulla</a:t>
            </a:r>
            <a:r>
              <a:rPr lang="en-US" sz="2800" b="1">
                <a:latin typeface="Times New Roman" charset="0"/>
                <a:cs typeface="Times New Roman" charset="0"/>
              </a:rPr>
              <a:t>  release of catecholamines (A &amp; NA).</a:t>
            </a:r>
            <a:endParaRPr lang="en-US" sz="2800" b="1" i="1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Times New Roman" charset="0"/>
              <a:cs typeface="Times New Roman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23850" y="109538"/>
            <a:ext cx="8208963" cy="576262"/>
          </a:xfrm>
          <a:prstGeom prst="rect">
            <a:avLst/>
          </a:prstGeom>
          <a:solidFill>
            <a:srgbClr val="0080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solidFill>
                  <a:srgbClr val="FFFF00"/>
                </a:solidFill>
                <a:latin typeface="Times New Roman" charset="0"/>
                <a:cs typeface="Times New Roman" charset="0"/>
              </a:rPr>
              <a:t>Nicotinic actions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Indirect Cholinomimetics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30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30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Edrophonium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Reversible anticholinesterase 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alcohol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Polar 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NOT absorbed orally </a:t>
            </a:r>
            <a:r>
              <a:rPr lang="en-US" sz="3000" b="1" i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(given by injection)</a:t>
            </a:r>
            <a:endParaRPr lang="en-US" sz="3000" b="1"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attach mainly to anionic site by weak hydrogen bond. </a:t>
            </a: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Has short duration of action (5-15 min.)</a:t>
            </a:r>
            <a:endParaRPr lang="en-US" sz="30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95000"/>
              </a:lnSpc>
              <a:buClr>
                <a:srgbClr val="FF0066"/>
              </a:buClr>
              <a:buFont typeface="Wingdings" charset="0"/>
              <a:buChar char="§"/>
            </a:pPr>
            <a:r>
              <a:rPr lang="en-US" sz="3000" b="1">
                <a:latin typeface="Times New Roman" charset="0"/>
                <a:cs typeface="Times New Roman" charset="0"/>
              </a:rPr>
              <a:t>Used for diagnosis of myasthenia gravis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lum bright="-28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9200"/>
            <a:ext cx="3276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52400"/>
            <a:ext cx="8667750" cy="63007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Physostigmine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Reversible anticholinesterase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Tertiary ammonium compound</a:t>
            </a:r>
            <a:r>
              <a:rPr lang="en-US" sz="3000" b="1">
                <a:solidFill>
                  <a:srgbClr val="FF3399"/>
                </a:solidFill>
                <a:latin typeface="Times New Roman" charset="0"/>
                <a:cs typeface="Times New Roman" charset="0"/>
              </a:rPr>
              <a:t>        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Non polar (lipid soluble)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Good lipid solubility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Good oral absorption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cross BBB </a:t>
            </a:r>
            <a:r>
              <a:rPr lang="en-US" sz="3000" b="1" i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(has CNS effects)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US" sz="30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Uses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rgbClr val="FF0066"/>
              </a:buClr>
              <a:buSzPct val="50000"/>
              <a:buFont typeface="Wingdings" charset="0"/>
              <a:buChar char="q"/>
            </a:pPr>
            <a:r>
              <a:rPr lang="en-US" sz="3000" b="1">
                <a:latin typeface="Times New Roman" charset="0"/>
                <a:cs typeface="Times New Roman" charset="0"/>
              </a:rPr>
              <a:t> Glaucoma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rgbClr val="FF0066"/>
              </a:buClr>
              <a:buSzPct val="50000"/>
              <a:buFont typeface="Wingdings" charset="0"/>
              <a:buChar char="q"/>
            </a:pPr>
            <a:r>
              <a:rPr lang="en-US" sz="3000" b="1">
                <a:latin typeface="Times New Roman" charset="0"/>
                <a:cs typeface="Times New Roman" charset="0"/>
              </a:rPr>
              <a:t> atropine toxicity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lum bright="-32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267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228600"/>
            <a:ext cx="8664575" cy="63690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Neostigmine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Reversible anticholinesterase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Quaternary ammonium comp.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Polar compound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Can be used orally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charset="0"/>
              <a:buNone/>
            </a:pPr>
            <a:r>
              <a:rPr lang="en-US" sz="2800" b="1" i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No CNS effect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Has muscarinic &amp; nicotinic actions</a:t>
            </a:r>
          </a:p>
          <a:p>
            <a:pPr marL="0" indent="0">
              <a:lnSpc>
                <a:spcPct val="90000"/>
              </a:lnSpc>
              <a:buClr>
                <a:srgbClr val="FF0066"/>
              </a:buClr>
              <a:buSzPct val="55000"/>
              <a:buFont typeface="Wingdings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 (prominent on GIT &amp; urinary tract).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Uses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Treatment of myasthenia gravis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Paralytic ileus &amp; Urinary retention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Curare intoxication</a:t>
            </a:r>
            <a:endParaRPr lang="en-US" sz="2800" b="1">
              <a:solidFill>
                <a:srgbClr val="FF3399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lum bright="-30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75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9600" y="152400"/>
            <a:ext cx="8001000" cy="6096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eaLnBrk="0" hangingPunct="0"/>
            <a:r>
              <a:rPr lang="en-US" sz="3200" b="1">
                <a:latin typeface="Times New Roman" charset="0"/>
                <a:cs typeface="Times New Roman" charset="0"/>
              </a:rPr>
              <a:t>Carbamate esters</a:t>
            </a:r>
          </a:p>
        </p:txBody>
      </p:sp>
      <p:graphicFrame>
        <p:nvGraphicFramePr>
          <p:cNvPr id="27688" name="Group 40"/>
          <p:cNvGraphicFramePr>
            <a:graphicFrameLocks noGrp="1"/>
          </p:cNvGraphicFramePr>
          <p:nvPr/>
        </p:nvGraphicFramePr>
        <p:xfrm>
          <a:off x="152400" y="989013"/>
          <a:ext cx="8839200" cy="5350828"/>
        </p:xfrm>
        <a:graphic>
          <a:graphicData uri="http://schemas.openxmlformats.org/drawingml/2006/table">
            <a:tbl>
              <a:tblPr rtl="1"/>
              <a:tblGrid>
                <a:gridCol w="3429000"/>
                <a:gridCol w="1654175"/>
                <a:gridCol w="1546225"/>
                <a:gridCol w="220980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Kinetics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Myasthenia gravis treatment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Paralytic ileus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Urinary retention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Curare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Nicotinic &amp; muscarinic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Neostigmine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Glaucoma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atropine 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Lipid 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Nicotinic muscarinic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Physostigmine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Myasthenia gravis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Nicotinic &amp; muscarinic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Pyridostigmine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Nicotinic &amp; muscarinic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Ambenonium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88913"/>
            <a:ext cx="8740775" cy="63357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Indirect Cholinomimetics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 (Organophosphorous compounds)</a:t>
            </a:r>
          </a:p>
          <a:p>
            <a:pPr algn="ctr"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Ecothiophate 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Mechanism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Irreversible anticholinesterase 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Binds to cholinesterase by strong covalent bond. 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Have very long duration of action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Aging make bond extremely stable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All are highly lipid soluble except </a:t>
            </a: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ecothiophate </a:t>
            </a:r>
          </a:p>
          <a:p>
            <a:r>
              <a:rPr lang="en-US" b="1">
                <a:latin typeface="Times New Roman" charset="0"/>
                <a:cs typeface="Times New Roman" charset="0"/>
              </a:rPr>
              <a:t>Used for glaucoma</a:t>
            </a:r>
            <a:r>
              <a:rPr lang="en-US" sz="2800" b="1">
                <a:latin typeface="Times New Roman" charset="0"/>
                <a:cs typeface="Times New Roman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Organophosphorous compounds toxicity</a:t>
            </a:r>
            <a:r>
              <a:rPr lang="en-US" b="1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b="1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Sever bradycardia, hypotension.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bronchospasm.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Increased GIT motility </a:t>
            </a: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cramps &amp; diarrhea.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CNS effects </a:t>
            </a: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convulsion, coma and respiratory failure.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Twitching of skeletal muscles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muscle weakness.</a:t>
            </a:r>
          </a:p>
          <a:p>
            <a:pPr>
              <a:lnSpc>
                <a:spcPct val="120000"/>
              </a:lnSpc>
            </a:pP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497888" cy="604837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Treatment of organophosphate toxicity</a:t>
            </a:r>
          </a:p>
          <a:p>
            <a:pPr lvl="1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Support respiration</a:t>
            </a:r>
          </a:p>
          <a:p>
            <a:pPr lvl="1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Cholinesterase reactivators </a:t>
            </a:r>
            <a:r>
              <a:rPr lang="en-US" sz="3200" b="1">
                <a:solidFill>
                  <a:srgbClr val="FF0066"/>
                </a:solidFill>
                <a:latin typeface="Times New Roman" charset="0"/>
                <a:ea typeface="ＭＳ Ｐゴシック" charset="0"/>
                <a:cs typeface="Times New Roman" charset="0"/>
              </a:rPr>
              <a:t>(Oximes)</a:t>
            </a:r>
          </a:p>
          <a:p>
            <a:pPr lvl="1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Atropine ( to block muscarinic &amp; central  actions).</a:t>
            </a:r>
            <a:endParaRPr lang="ar-sa" sz="3200" b="1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buFontTx/>
              <a:buNone/>
            </a:pPr>
            <a:endParaRPr lang="en-US" sz="3200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333375"/>
            <a:ext cx="8839200" cy="61912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b="1">
                <a:latin typeface="Times New Roman" charset="0"/>
                <a:cs typeface="Times New Roman" charset="0"/>
              </a:rPr>
              <a:t>Indirect acting cholinomimetic drugs </a:t>
            </a:r>
          </a:p>
          <a:p>
            <a:pPr marL="0" indent="0">
              <a:buFontTx/>
              <a:buNone/>
            </a:pPr>
            <a:endParaRPr lang="en-US" sz="2400" b="1" i="1">
              <a:latin typeface="Times New Roman" charset="0"/>
              <a:cs typeface="Times New Roman" charset="0"/>
            </a:endParaRPr>
          </a:p>
          <a:p>
            <a:pPr marL="0" indent="0">
              <a:buFontTx/>
              <a:buNone/>
            </a:pPr>
            <a:r>
              <a:rPr lang="en-US" sz="2400" b="1" i="1">
                <a:latin typeface="Times New Roman" charset="0"/>
                <a:cs typeface="Times New Roman" charset="0"/>
              </a:rPr>
              <a:t>What students should know:</a:t>
            </a:r>
          </a:p>
          <a:p>
            <a:pPr marL="0" indent="0">
              <a:buFont typeface="Wingdings" charset="0"/>
              <a:buChar char="q"/>
            </a:pPr>
            <a:r>
              <a:rPr lang="en-US" sz="2400" b="1" i="1">
                <a:latin typeface="Times New Roman" charset="0"/>
                <a:cs typeface="Times New Roman" charset="0"/>
              </a:rPr>
              <a:t> Classification of indirect acting cholinomimetics</a:t>
            </a:r>
          </a:p>
          <a:p>
            <a:pPr marL="0" indent="0">
              <a:buFont typeface="Wingdings" charset="0"/>
              <a:buChar char="q"/>
            </a:pPr>
            <a:r>
              <a:rPr lang="en-US" sz="2400" b="1" i="1">
                <a:latin typeface="Times New Roman" charset="0"/>
                <a:cs typeface="Times New Roman" charset="0"/>
              </a:rPr>
              <a:t> Mechanism of action, kinetics, dynamics and uses of  </a:t>
            </a:r>
          </a:p>
          <a:p>
            <a:pPr marL="0" indent="0">
              <a:buFont typeface="Wingdings" charset="0"/>
              <a:buNone/>
            </a:pPr>
            <a:r>
              <a:rPr lang="en-US" sz="2400" b="1" i="1">
                <a:latin typeface="Times New Roman" charset="0"/>
                <a:cs typeface="Times New Roman" charset="0"/>
              </a:rPr>
              <a:t>     anticholinesterases</a:t>
            </a:r>
          </a:p>
          <a:p>
            <a:pPr marL="0" indent="0">
              <a:buFont typeface="Wingdings" charset="0"/>
              <a:buChar char="q"/>
            </a:pPr>
            <a:r>
              <a:rPr lang="en-US" sz="2400" b="1" i="1">
                <a:latin typeface="Times New Roman" charset="0"/>
                <a:cs typeface="Times New Roman" charset="0"/>
              </a:rPr>
              <a:t> </a:t>
            </a:r>
            <a:r>
              <a:rPr lang="en-US" sz="2800" b="1" i="1">
                <a:latin typeface="Times New Roman" charset="0"/>
                <a:cs typeface="Times New Roman" charset="0"/>
              </a:rPr>
              <a:t>Adverse effects &amp; contraindications of </a:t>
            </a:r>
            <a:r>
              <a:rPr lang="en-US" sz="2400" b="1" i="1">
                <a:latin typeface="Times New Roman" charset="0"/>
                <a:cs typeface="Times New Roman" charset="0"/>
              </a:rPr>
              <a:t>anticholinesterases</a:t>
            </a:r>
          </a:p>
          <a:p>
            <a:pPr marL="0" indent="0">
              <a:buFont typeface="Wingdings" charset="0"/>
              <a:buChar char="q"/>
            </a:pPr>
            <a:r>
              <a:rPr lang="en-US" sz="2400" b="1" i="1">
                <a:latin typeface="Times New Roman" charset="0"/>
                <a:cs typeface="Times New Roman" charset="0"/>
              </a:rPr>
              <a:t> Symptoms and treatment of organphosphorous toxicity.</a:t>
            </a:r>
          </a:p>
          <a:p>
            <a:pPr marL="0" indent="0">
              <a:buFont typeface="Wingdings" charset="0"/>
              <a:buNone/>
            </a:pPr>
            <a:endParaRPr lang="en-US" sz="2800" b="1" i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96863"/>
            <a:ext cx="8642350" cy="6227762"/>
          </a:xfrm>
        </p:spPr>
        <p:txBody>
          <a:bodyPr/>
          <a:lstStyle/>
          <a:p>
            <a:pPr marL="168275" indent="-168275" algn="ctr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OXIMES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	Pralidoxime  (PAM)</a:t>
            </a:r>
          </a:p>
          <a:p>
            <a:pPr marL="168275" indent="-168275"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 cholinesterase reactivator </a:t>
            </a:r>
          </a:p>
          <a:p>
            <a:pPr marL="168275" indent="-168275"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 stimulates the hydrolytic regeneration of   cholinesterase enzyme.</a:t>
            </a:r>
          </a:p>
          <a:p>
            <a:pPr marL="168275" indent="-168275">
              <a:lnSpc>
                <a:spcPct val="90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 reactivates recently inhibited enzymes before aging.</a:t>
            </a:r>
          </a:p>
          <a:p>
            <a:pPr marL="168275" indent="-168275">
              <a:lnSpc>
                <a:spcPct val="90000"/>
              </a:lnSpc>
            </a:pPr>
            <a:endParaRPr lang="en-US" b="1">
              <a:latin typeface="Times New Roman" charset="0"/>
              <a:cs typeface="Times New Roman" charset="0"/>
            </a:endParaRP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Uses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I.V.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over 15-30 min for organophosphate intoxication. </a:t>
            </a:r>
          </a:p>
          <a:p>
            <a:pPr marL="168275" indent="-168275">
              <a:lnSpc>
                <a:spcPct val="120000"/>
              </a:lnSpc>
              <a:buFontTx/>
              <a:buNone/>
            </a:pPr>
            <a:endParaRPr lang="en-US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292100" lvl="1" indent="0">
              <a:buFontTx/>
              <a:buNone/>
            </a:pPr>
            <a:r>
              <a:rPr lang="en-US" sz="3400" b="1">
                <a:solidFill>
                  <a:srgbClr val="FF0066"/>
                </a:solidFill>
                <a:latin typeface="Times New Roman" charset="0"/>
                <a:ea typeface="ＭＳ Ｐゴシック" charset="0"/>
                <a:cs typeface="Times New Roman" charset="0"/>
              </a:rPr>
              <a:t>Donepezil</a:t>
            </a:r>
          </a:p>
          <a:p>
            <a:pPr marL="292100" lvl="1" indent="0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Anticholinesterase drugs. </a:t>
            </a:r>
          </a:p>
          <a:p>
            <a:pPr marL="292100" lvl="1" indent="0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Given orally.</a:t>
            </a:r>
          </a:p>
          <a:p>
            <a:pPr marL="292100" lvl="1" indent="0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used for treatment of dementia of </a:t>
            </a:r>
          </a:p>
          <a:p>
            <a:pPr marL="292100" lvl="1" indent="0">
              <a:buFontTx/>
              <a:buNone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  Alzheimer</a:t>
            </a:r>
            <a:r>
              <a:rPr lang="ja-JP" altLang="en-US" sz="3200" b="1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 disease.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09600" y="0"/>
            <a:ext cx="7958138" cy="6096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eaLnBrk="0" hangingPunct="0"/>
            <a:r>
              <a:rPr lang="en-US" sz="3200" b="1">
                <a:latin typeface="Times New Roman" charset="0"/>
                <a:cs typeface="Times New Roman" charset="0"/>
              </a:rPr>
              <a:t>Indirect Cholinomimetic</a:t>
            </a:r>
          </a:p>
        </p:txBody>
      </p:sp>
      <p:graphicFrame>
        <p:nvGraphicFramePr>
          <p:cNvPr id="139334" name="Group 70"/>
          <p:cNvGraphicFramePr>
            <a:graphicFrameLocks noGrp="1"/>
          </p:cNvGraphicFramePr>
          <p:nvPr/>
        </p:nvGraphicFramePr>
        <p:xfrm>
          <a:off x="152400" y="685800"/>
          <a:ext cx="8915400" cy="6096000"/>
        </p:xfrm>
        <a:graphic>
          <a:graphicData uri="http://schemas.openxmlformats.org/drawingml/2006/table">
            <a:tbl>
              <a:tblPr rtl="1"/>
              <a:tblGrid>
                <a:gridCol w="3817937"/>
                <a:gridCol w="2638425"/>
                <a:gridCol w="245903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Diagnosis of Myasthenia gravis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Very Short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5-15 min, Polar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Edrophonium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Myasthenia gravis treatment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Paralytic ileus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Urinary retention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curare  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Short  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Neostigmine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Glaucoma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atropine 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Short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Lipid 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 Physostigmine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M,N, CNS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Short    3-6, polar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Ambenonium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Pyridostigmine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Glaucoma.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Long  100hr,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Ecothiophate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 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dementia of Alzheimer</a:t>
                      </a: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’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s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    disease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Donepezil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 Unicode MS" charset="0"/>
                        </a:rPr>
                        <a:t>M, 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458200" cy="533400"/>
          </a:xfrm>
        </p:spPr>
        <p:txBody>
          <a:bodyPr/>
          <a:lstStyle/>
          <a:p>
            <a:r>
              <a:rPr lang="en-US" sz="32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Summary for cholinomimetics &amp; their uses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8763000" cy="5715000"/>
          </a:xfrm>
        </p:spPr>
        <p:txBody>
          <a:bodyPr/>
          <a:lstStyle/>
          <a:p>
            <a:pPr>
              <a:lnSpc>
                <a:spcPct val="65000"/>
              </a:lnSpc>
              <a:buFontTx/>
              <a:buNone/>
            </a:pPr>
            <a:r>
              <a:rPr lang="en-US" sz="30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Eye :</a:t>
            </a:r>
            <a:r>
              <a:rPr lang="en-US" sz="3000" b="1">
                <a:latin typeface="Times New Roman" charset="0"/>
                <a:cs typeface="Times New Roman" charset="0"/>
              </a:rPr>
              <a:t> </a:t>
            </a:r>
            <a:r>
              <a:rPr lang="en-US" sz="2800" b="1">
                <a:latin typeface="Times New Roman" charset="0"/>
                <a:cs typeface="Times New Roman" charset="0"/>
              </a:rPr>
              <a:t>treatment of glaucoma 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Pilocarpine </a:t>
            </a:r>
            <a:r>
              <a:rPr lang="en-US" sz="2800" b="1" i="1">
                <a:latin typeface="Times New Roman" charset="0"/>
                <a:cs typeface="Times New Roman" charset="0"/>
              </a:rPr>
              <a:t>(direct muscarinic agonist)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Physostigmine-Ecothiophate </a:t>
            </a:r>
            <a:r>
              <a:rPr lang="en-US" sz="2800" b="1" i="1">
                <a:latin typeface="Times New Roman" charset="0"/>
                <a:cs typeface="Times New Roman" charset="0"/>
              </a:rPr>
              <a:t>(indirect cholinomimetics)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Urinary retention and paralytic ileus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Bethanechol</a:t>
            </a: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i="1">
                <a:latin typeface="Times New Roman" charset="0"/>
                <a:cs typeface="Times New Roman" charset="0"/>
              </a:rPr>
              <a:t>(direct)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Neostigmine (</a:t>
            </a:r>
            <a:r>
              <a:rPr lang="en-US" sz="2800" b="1" i="1">
                <a:latin typeface="Times New Roman" charset="0"/>
                <a:cs typeface="Times New Roman" charset="0"/>
              </a:rPr>
              <a:t>indirect)</a:t>
            </a: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65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Myasthenia gravis  (only indirect cholinomimetics)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Pyridostigmine, Neostigmine, Ambenonium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Xerostomia  </a:t>
            </a: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Pilocarpine –Cevimeline (Sjogren</a:t>
            </a:r>
            <a:r>
              <a:rPr lang="ja-JP" altLang="en-US" sz="2800" b="1">
                <a:latin typeface="Times New Roman" charset="0"/>
                <a:cs typeface="Times New Roman" charset="0"/>
              </a:rPr>
              <a:t>’</a:t>
            </a:r>
            <a:r>
              <a:rPr lang="en-US" sz="2800" b="1">
                <a:latin typeface="Times New Roman" charset="0"/>
                <a:cs typeface="Times New Roman" charset="0"/>
              </a:rPr>
              <a:t>s  syndrome)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65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Alzheimer</a:t>
            </a:r>
            <a:r>
              <a:rPr lang="ja-JP" alt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’</a:t>
            </a: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s disease</a:t>
            </a:r>
            <a:r>
              <a:rPr lang="en-US" sz="2800" b="1">
                <a:latin typeface="Times New Roman" charset="0"/>
                <a:cs typeface="Times New Roman" charset="0"/>
              </a:rPr>
              <a:t>: Donepezil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new_p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>Thank you</a:t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>Any Questions ?</a:t>
            </a:r>
            <a:r>
              <a:rPr lang="en-US" sz="4000">
                <a:solidFill>
                  <a:schemeClr val="tx1"/>
                </a:solidFill>
                <a:latin typeface="Bodoni MT Black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736013" cy="6408737"/>
          </a:xfrm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Indirect cholinomimetics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400" b="1">
                <a:latin typeface="Times New Roman" charset="0"/>
                <a:cs typeface="Times New Roman" charset="0"/>
              </a:rPr>
              <a:t>(anticholinesterases)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400" b="1">
              <a:latin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Mechanism of action: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3000" b="1">
                <a:latin typeface="Times New Roman" charset="0"/>
                <a:cs typeface="Times New Roman" charset="0"/>
              </a:rPr>
              <a:t>	</a:t>
            </a:r>
            <a:r>
              <a:rPr lang="en-US" sz="3000" b="1" i="1">
                <a:latin typeface="Times New Roman" charset="0"/>
                <a:cs typeface="Times New Roman" charset="0"/>
              </a:rPr>
              <a:t>Anticholinesterases </a:t>
            </a:r>
            <a:r>
              <a:rPr lang="en-US" sz="3000" b="1">
                <a:latin typeface="Times New Roman" charset="0"/>
                <a:cs typeface="Times New Roman" charset="0"/>
              </a:rPr>
              <a:t>inhibit action of acetylcholinesterase on Ach thus prevent hydrolysis of Ach and increases its concentration at the cholinergic receptors </a:t>
            </a:r>
            <a:r>
              <a:rPr lang="en-US" sz="30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(both nicotinic and muscarinic).</a:t>
            </a:r>
          </a:p>
          <a:p>
            <a:pPr>
              <a:lnSpc>
                <a:spcPct val="125000"/>
              </a:lnSpc>
              <a:buFontTx/>
              <a:buNone/>
            </a:pPr>
            <a:endParaRPr lang="en-US" sz="30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736013" cy="64087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Indirect cholinomimetics (anticholinesterases) </a:t>
            </a:r>
          </a:p>
          <a:p>
            <a:pPr>
              <a:buFontTx/>
              <a:buNone/>
            </a:pPr>
            <a:endParaRPr lang="en-US" sz="2800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US" sz="28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anticholinesterases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b="1">
                <a:solidFill>
                  <a:schemeClr val="tx2"/>
                </a:solidFill>
                <a:latin typeface="Times New Roman" charset="0"/>
                <a:cs typeface="Times New Roman" charset="0"/>
              </a:rPr>
              <a:t>		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2895600" y="2362200"/>
            <a:ext cx="1066800" cy="8382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13500000">
              <a:srgbClr val="000000">
                <a:alpha val="74998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400" b="1">
                <a:latin typeface="Times New Roman" pitchFamily="18" charset="0"/>
                <a:ea typeface="+mn-ea"/>
                <a:cs typeface="Times New Roman" pitchFamily="18" charset="0"/>
              </a:rPr>
              <a:t>Ach</a:t>
            </a:r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4953000" y="1143000"/>
            <a:ext cx="2895600" cy="3276600"/>
          </a:xfrm>
          <a:prstGeom prst="rightArrowCallout">
            <a:avLst>
              <a:gd name="adj1" fmla="val 28289"/>
              <a:gd name="adj2" fmla="val 2828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latin typeface="Times New Roman" pitchFamily="18" charset="0"/>
                <a:ea typeface="+mn-ea"/>
                <a:cs typeface="Times New Roman" pitchFamily="18" charset="0"/>
              </a:rPr>
              <a:t>Nicotinic 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ea typeface="+mn-ea"/>
                <a:cs typeface="Times New Roman" pitchFamily="18" charset="0"/>
              </a:rPr>
              <a:t>&amp;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ea typeface="+mn-ea"/>
                <a:cs typeface="Times New Roman" pitchFamily="18" charset="0"/>
              </a:rPr>
              <a:t>   Muscarinic</a:t>
            </a:r>
          </a:p>
          <a:p>
            <a:pPr algn="ctr">
              <a:defRPr/>
            </a:pPr>
            <a:r>
              <a:rPr lang="en-US" sz="3200" b="1">
                <a:latin typeface="Times New Roman" pitchFamily="18" charset="0"/>
                <a:ea typeface="+mn-ea"/>
                <a:cs typeface="Times New Roman" pitchFamily="18" charset="0"/>
              </a:rPr>
              <a:t> receptors</a:t>
            </a:r>
          </a:p>
          <a:p>
            <a:pPr algn="ctr">
              <a:defRPr/>
            </a:pPr>
            <a:endParaRPr lang="en-US" sz="3200" b="1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7696200" y="2468563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ea typeface="+mn-ea"/>
                <a:cs typeface="Times New Roman" pitchFamily="18" charset="0"/>
              </a:rPr>
              <a:t>Effects     </a:t>
            </a: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4038600" y="28194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13500000">
              <a:srgbClr val="0000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2" name="Line 16"/>
          <p:cNvSpPr>
            <a:spLocks noChangeShapeType="1"/>
          </p:cNvSpPr>
          <p:nvPr/>
        </p:nvSpPr>
        <p:spPr bwMode="auto">
          <a:xfrm flipH="1">
            <a:off x="838200" y="28956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13500000">
              <a:srgbClr val="0000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533400" y="19812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ea typeface="+mn-ea"/>
              </a:rPr>
              <a:t>cholinesterase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381000" y="4038600"/>
            <a:ext cx="34290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a typeface="+mn-ea"/>
              </a:rPr>
              <a:t>Choline + Acetate</a:t>
            </a:r>
          </a:p>
        </p:txBody>
      </p:sp>
      <p:sp>
        <p:nvSpPr>
          <p:cNvPr id="137235" name="Line 19"/>
          <p:cNvSpPr>
            <a:spLocks noChangeShapeType="1"/>
          </p:cNvSpPr>
          <p:nvPr/>
        </p:nvSpPr>
        <p:spPr bwMode="auto">
          <a:xfrm>
            <a:off x="13716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13500000">
              <a:srgbClr val="0000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0"/>
          <p:cNvSpPr>
            <a:spLocks noChangeShapeType="1"/>
          </p:cNvSpPr>
          <p:nvPr/>
        </p:nvSpPr>
        <p:spPr bwMode="auto">
          <a:xfrm flipH="1">
            <a:off x="838200" y="1905000"/>
            <a:ext cx="685800" cy="914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2"/>
          <p:cNvSpPr>
            <a:spLocks noChangeShapeType="1"/>
          </p:cNvSpPr>
          <p:nvPr/>
        </p:nvSpPr>
        <p:spPr bwMode="auto">
          <a:xfrm>
            <a:off x="990600" y="1828800"/>
            <a:ext cx="685800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125663"/>
            <a:ext cx="5514975" cy="1150937"/>
          </a:xfr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lum bright="-28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83013"/>
            <a:ext cx="32766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lum bright="-30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3638550"/>
            <a:ext cx="43815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84188" y="188913"/>
            <a:ext cx="7974012" cy="9540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600" b="1">
                <a:latin typeface="Times New Roman" charset="0"/>
                <a:cs typeface="Times New Roman" charset="0"/>
              </a:rPr>
              <a:t>Anticholinesterases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Are similar in structure to Ach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body" idx="4294967295"/>
          </p:nvPr>
        </p:nvSpPr>
        <p:spPr>
          <a:xfrm>
            <a:off x="484188" y="188913"/>
            <a:ext cx="7974012" cy="725487"/>
          </a:xfrm>
          <a:solidFill>
            <a:srgbClr val="FFCC6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>
                <a:latin typeface="Times New Roman" charset="0"/>
                <a:cs typeface="Times New Roman" charset="0"/>
              </a:rPr>
              <a:t>Classification of anticholinesterases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09600" y="908050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609600" y="5013325"/>
            <a:ext cx="1295400" cy="1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1752600" y="1143000"/>
            <a:ext cx="7162800" cy="27765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800" b="1" u="sng">
                <a:solidFill>
                  <a:srgbClr val="0000CC"/>
                </a:solidFill>
                <a:latin typeface="Times New Roman" charset="0"/>
              </a:rPr>
              <a:t>Reversible anticholinesterases</a:t>
            </a:r>
          </a:p>
          <a:p>
            <a:pPr eaLnBrk="1" hangingPunct="1">
              <a:lnSpc>
                <a:spcPct val="80000"/>
              </a:lnSpc>
            </a:pPr>
            <a:endParaRPr lang="en-US" sz="2800" b="1">
              <a:solidFill>
                <a:srgbClr val="0000CC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latin typeface="Times New Roman" charset="0"/>
              </a:rPr>
              <a:t>Short acting (Alcohols) </a:t>
            </a:r>
            <a:r>
              <a:rPr lang="en-US" sz="2800" b="1">
                <a:solidFill>
                  <a:srgbClr val="CC0000"/>
                </a:solidFill>
                <a:latin typeface="Times New Roman" charset="0"/>
              </a:rPr>
              <a:t>edrophonium </a:t>
            </a:r>
          </a:p>
          <a:p>
            <a:pPr eaLnBrk="1" hangingPunct="1">
              <a:lnSpc>
                <a:spcPct val="80000"/>
              </a:lnSpc>
            </a:pPr>
            <a:endParaRPr lang="en-US" sz="2800" b="1">
              <a:solidFill>
                <a:srgbClr val="CC0000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latin typeface="Times New Roman" charset="0"/>
              </a:rPr>
              <a:t>Intermediate acting (Carbamates esters)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b="1">
                <a:solidFill>
                  <a:srgbClr val="CC0000"/>
                </a:solidFill>
                <a:latin typeface="Times New Roman" charset="0"/>
              </a:rPr>
              <a:t>Physostigmine, Neostigmine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b="1">
                <a:solidFill>
                  <a:srgbClr val="CC0000"/>
                </a:solidFill>
                <a:latin typeface="Times New Roman" charset="0"/>
              </a:rPr>
              <a:t>Pyridostigmine, Ambenonium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81200" y="4191000"/>
            <a:ext cx="6934200" cy="1582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Times New Roman" charset="0"/>
              </a:rPr>
              <a:t>Irreversible anticholinesterases</a:t>
            </a:r>
          </a:p>
          <a:p>
            <a:pPr rtl="1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Phosphates esters </a:t>
            </a:r>
            <a:r>
              <a:rPr lang="en-US" sz="2800" b="1" i="1">
                <a:latin typeface="Times New Roman" charset="0"/>
              </a:rPr>
              <a:t>(very stable covalent bond)</a:t>
            </a:r>
            <a:endParaRPr lang="en-US" sz="2800" b="1">
              <a:latin typeface="Times New Roman" charset="0"/>
            </a:endParaRPr>
          </a:p>
          <a:p>
            <a:pPr rtl="1" eaLnBrk="1" hangingPunct="1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latin typeface="Times New Roman" charset="0"/>
              </a:rPr>
              <a:t>e.g. Ecothiophate &amp; Isoflurophate </a:t>
            </a:r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>
            <a:off x="609600" y="152400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8913"/>
            <a:ext cx="8664575" cy="6335712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3399"/>
                </a:solidFill>
                <a:latin typeface="Times New Roman" charset="0"/>
                <a:cs typeface="Times New Roman" charset="0"/>
              </a:rPr>
              <a:t>	</a:t>
            </a:r>
            <a:endParaRPr lang="en-US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endParaRPr lang="en-US" sz="10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I- Reversible indirect cholinomimetics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Quaternary alcohol</a:t>
            </a:r>
            <a:r>
              <a:rPr lang="en-US" b="1">
                <a:latin typeface="Times New Roman" charset="0"/>
                <a:cs typeface="Times New Roman" charset="0"/>
              </a:rPr>
              <a:t> 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Edrophonium (</a:t>
            </a:r>
            <a:r>
              <a:rPr lang="en-US" sz="3200" b="1" i="1">
                <a:latin typeface="Times New Roman" charset="0"/>
                <a:ea typeface="ＭＳ Ｐゴシック" charset="0"/>
                <a:cs typeface="Times New Roman" charset="0"/>
              </a:rPr>
              <a:t>short duration of action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forms weak hydrogen bond with enzyme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Carbamates esters </a:t>
            </a:r>
            <a:r>
              <a:rPr lang="en-US" b="1" i="1">
                <a:latin typeface="Times New Roman" charset="0"/>
                <a:cs typeface="Times New Roman" charset="0"/>
              </a:rPr>
              <a:t>(intermediate duration)</a:t>
            </a:r>
          </a:p>
          <a:p>
            <a:r>
              <a:rPr lang="en-US" b="1" i="1">
                <a:latin typeface="Times New Roman" charset="0"/>
                <a:cs typeface="Times New Roman" charset="0"/>
              </a:rPr>
              <a:t>binds to both sites of enzymes</a:t>
            </a:r>
          </a:p>
          <a:p>
            <a:r>
              <a:rPr lang="en-US" b="1" i="1">
                <a:latin typeface="Times New Roman" charset="0"/>
                <a:cs typeface="Times New Roman" charset="0"/>
              </a:rPr>
              <a:t>All polar except physostigmine </a:t>
            </a:r>
          </a:p>
          <a:p>
            <a:pPr lvl="1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Physo</a:t>
            </a:r>
            <a:r>
              <a:rPr lang="en-US" sz="3200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stigmine, 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Pyrido</a:t>
            </a:r>
            <a:r>
              <a:rPr lang="en-US" sz="3200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stigmine</a:t>
            </a:r>
          </a:p>
          <a:p>
            <a:pPr lvl="1"/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Neo</a:t>
            </a:r>
            <a:r>
              <a:rPr lang="en-US" sz="3200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stigmine, 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Ambenonium</a:t>
            </a:r>
            <a:endParaRPr lang="en-US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52400"/>
            <a:ext cx="8208963" cy="609600"/>
          </a:xfrm>
          <a:prstGeom prst="rect">
            <a:avLst/>
          </a:prstGeom>
          <a:solidFill>
            <a:srgbClr val="FFCC66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400" b="1">
                <a:latin typeface="Times New Roman" charset="0"/>
                <a:cs typeface="Times New Roman" charset="0"/>
              </a:rPr>
              <a:t>Classification of indirect cholinomimetics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68300"/>
            <a:ext cx="8664575" cy="6156325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II. Irreversible indirect cholinomimetics</a:t>
            </a:r>
          </a:p>
          <a:p>
            <a:pPr>
              <a:buFontTx/>
              <a:buNone/>
            </a:pPr>
            <a:endParaRPr lang="en-US" sz="1000" b="1"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US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Phosphate esters</a:t>
            </a:r>
          </a:p>
          <a:p>
            <a:pPr>
              <a:buFontTx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e.g. Ecothio</a:t>
            </a:r>
            <a:r>
              <a:rPr lang="en-US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phate – </a:t>
            </a:r>
            <a:r>
              <a:rPr lang="en-US" b="1">
                <a:latin typeface="Times New Roman" charset="0"/>
                <a:cs typeface="Times New Roman" charset="0"/>
              </a:rPr>
              <a:t>Isofluro</a:t>
            </a:r>
            <a:r>
              <a:rPr lang="en-US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phate</a:t>
            </a:r>
          </a:p>
          <a:p>
            <a:r>
              <a:rPr lang="en-US">
                <a:latin typeface="Times New Roman" charset="0"/>
                <a:cs typeface="Times New Roman" charset="0"/>
              </a:rPr>
              <a:t>very long duration of action</a:t>
            </a:r>
          </a:p>
          <a:p>
            <a:pPr>
              <a:lnSpc>
                <a:spcPct val="95000"/>
              </a:lnSpc>
            </a:pPr>
            <a:r>
              <a:rPr lang="en-US">
                <a:latin typeface="Times New Roman" charset="0"/>
                <a:cs typeface="Times New Roman" charset="0"/>
              </a:rPr>
              <a:t>form very stable covalent bond with enzyme</a:t>
            </a:r>
          </a:p>
          <a:p>
            <a:pPr>
              <a:lnSpc>
                <a:spcPct val="95000"/>
              </a:lnSpc>
            </a:pPr>
            <a:r>
              <a:rPr lang="en-US">
                <a:latin typeface="Times New Roman" charset="0"/>
                <a:cs typeface="Times New Roman" charset="0"/>
              </a:rPr>
              <a:t>All phosphates are lipid soluble except ecothiophate.</a:t>
            </a:r>
          </a:p>
          <a:p>
            <a:pPr>
              <a:buFontTx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60350"/>
            <a:ext cx="8839200" cy="6264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rgbClr val="FF0066"/>
                </a:solidFill>
                <a:latin typeface="Times New Roman" charset="0"/>
                <a:cs typeface="Times New Roman" charset="0"/>
              </a:rPr>
              <a:t>Pharmacological effects of anticholinesterases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110000"/>
              </a:lnSpc>
              <a:buClr>
                <a:schemeClr val="accent2"/>
              </a:buClr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ALL Anticholinesterases have muscarinic and nicotinic actions </a:t>
            </a: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(N &amp; M actions) and some have CNS effects.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766</Words>
  <Application>Microsoft Macintosh PowerPoint</Application>
  <PresentationFormat>On-screen Show (4:3)</PresentationFormat>
  <Paragraphs>258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Arial Unicode MS</vt:lpstr>
      <vt:lpstr>Symbol</vt:lpstr>
      <vt:lpstr>Bodoni MT Black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for cholinomimetics &amp; their uses</vt:lpstr>
      <vt:lpstr>Thank you    Any Questions ? </vt:lpstr>
    </vt:vector>
  </TitlesOfParts>
  <Company>UIC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cholinergic agonists</dc:title>
  <dc:creator>Marcelo</dc:creator>
  <cp:lastModifiedBy>User</cp:lastModifiedBy>
  <cp:revision>44</cp:revision>
  <dcterms:created xsi:type="dcterms:W3CDTF">2009-11-01T17:23:15Z</dcterms:created>
  <dcterms:modified xsi:type="dcterms:W3CDTF">2011-12-26T11:42:09Z</dcterms:modified>
</cp:coreProperties>
</file>