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7"/>
  </p:notesMasterIdLst>
  <p:sldIdLst>
    <p:sldId id="256" r:id="rId2"/>
    <p:sldId id="289" r:id="rId3"/>
    <p:sldId id="261" r:id="rId4"/>
    <p:sldId id="264" r:id="rId5"/>
    <p:sldId id="265" r:id="rId6"/>
    <p:sldId id="266" r:id="rId7"/>
    <p:sldId id="267" r:id="rId8"/>
    <p:sldId id="268" r:id="rId9"/>
    <p:sldId id="269" r:id="rId10"/>
    <p:sldId id="274" r:id="rId11"/>
    <p:sldId id="270" r:id="rId12"/>
    <p:sldId id="286" r:id="rId13"/>
    <p:sldId id="272" r:id="rId14"/>
    <p:sldId id="275" r:id="rId15"/>
    <p:sldId id="271" r:id="rId16"/>
    <p:sldId id="276" r:id="rId17"/>
    <p:sldId id="277" r:id="rId18"/>
    <p:sldId id="278" r:id="rId19"/>
    <p:sldId id="279" r:id="rId20"/>
    <p:sldId id="281" r:id="rId21"/>
    <p:sldId id="288" r:id="rId22"/>
    <p:sldId id="282" r:id="rId23"/>
    <p:sldId id="283" r:id="rId24"/>
    <p:sldId id="284" r:id="rId25"/>
    <p:sldId id="28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2FEBD-159A-4A8B-9438-E9BC9887315A}" type="datetimeFigureOut">
              <a:rPr lang="en-US" smtClean="0"/>
              <a:pPr/>
              <a:t>12/17/2011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E5BE7-3FC2-4EAF-8E96-3F5519B569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5BE7-3FC2-4EAF-8E96-3F5519B5697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5BE7-3FC2-4EAF-8E96-3F5519B5697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F469-4D9A-403E-90FE-028EEA96A366}" type="datetimeFigureOut">
              <a:rPr lang="en-US" smtClean="0"/>
              <a:pPr/>
              <a:t>12/17/2011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5B99-8DAA-4419-A572-8F0B35B681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F469-4D9A-403E-90FE-028EEA96A366}" type="datetimeFigureOut">
              <a:rPr lang="en-US" smtClean="0"/>
              <a:pPr/>
              <a:t>12/17/2011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5B99-8DAA-4419-A572-8F0B35B681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F469-4D9A-403E-90FE-028EEA96A366}" type="datetimeFigureOut">
              <a:rPr lang="en-US" smtClean="0"/>
              <a:pPr/>
              <a:t>12/17/2011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5B99-8DAA-4419-A572-8F0B35B681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FF37B9A-351D-4636-9272-374D642DA284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F469-4D9A-403E-90FE-028EEA96A366}" type="datetimeFigureOut">
              <a:rPr lang="en-US" smtClean="0"/>
              <a:pPr/>
              <a:t>12/17/2011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5B99-8DAA-4419-A572-8F0B35B681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F469-4D9A-403E-90FE-028EEA96A366}" type="datetimeFigureOut">
              <a:rPr lang="en-US" smtClean="0"/>
              <a:pPr/>
              <a:t>12/17/2011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5B99-8DAA-4419-A572-8F0B35B681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F469-4D9A-403E-90FE-028EEA96A366}" type="datetimeFigureOut">
              <a:rPr lang="en-US" smtClean="0"/>
              <a:pPr/>
              <a:t>12/17/2011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5B99-8DAA-4419-A572-8F0B35B681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F469-4D9A-403E-90FE-028EEA96A366}" type="datetimeFigureOut">
              <a:rPr lang="en-US" smtClean="0"/>
              <a:pPr/>
              <a:t>12/17/2011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5B99-8DAA-4419-A572-8F0B35B681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F469-4D9A-403E-90FE-028EEA96A366}" type="datetimeFigureOut">
              <a:rPr lang="en-US" smtClean="0"/>
              <a:pPr/>
              <a:t>12/17/2011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5B99-8DAA-4419-A572-8F0B35B681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F469-4D9A-403E-90FE-028EEA96A366}" type="datetimeFigureOut">
              <a:rPr lang="en-US" smtClean="0"/>
              <a:pPr/>
              <a:t>12/17/2011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5B99-8DAA-4419-A572-8F0B35B681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F469-4D9A-403E-90FE-028EEA96A366}" type="datetimeFigureOut">
              <a:rPr lang="en-US" smtClean="0"/>
              <a:pPr/>
              <a:t>12/17/2011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5B99-8DAA-4419-A572-8F0B35B681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F469-4D9A-403E-90FE-028EEA96A366}" type="datetimeFigureOut">
              <a:rPr lang="en-US" smtClean="0"/>
              <a:pPr/>
              <a:t>12/17/2011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5B99-8DAA-4419-A572-8F0B35B681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8F469-4D9A-403E-90FE-028EEA96A366}" type="datetimeFigureOut">
              <a:rPr lang="en-US" smtClean="0"/>
              <a:pPr/>
              <a:t>12/17/2011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B5B99-8DAA-4419-A572-8F0B35B681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b/Synapse_diag4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243839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NEUROMUSCULAR BLOCKERS and CENTRAL </a:t>
            </a:r>
            <a:b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MUSCLE RELAXANTS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7086600" cy="1981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		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DR.ABDUL LATIF MAHESAR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PHARMACOLOGY</a:t>
            </a:r>
          </a:p>
          <a:p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Dr.Alia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Al-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Shanawani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/>
              <a:t>						</a:t>
            </a:r>
          </a:p>
          <a:p>
            <a:r>
              <a:rPr lang="en-US" sz="1800" dirty="0"/>
              <a:t>	</a:t>
            </a:r>
            <a:r>
              <a:rPr lang="en-US" sz="1800" dirty="0" smtClean="0"/>
              <a:t>				</a:t>
            </a:r>
            <a:r>
              <a:rPr lang="en-US" sz="1800" dirty="0" smtClean="0"/>
              <a:t>December 17,2011</a:t>
            </a:r>
          </a:p>
          <a:p>
            <a:r>
              <a:rPr lang="en-US" sz="1800" dirty="0" smtClean="0"/>
              <a:t>References: Basic and clinical pharmacology 11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edition</a:t>
            </a:r>
          </a:p>
          <a:p>
            <a:r>
              <a:rPr lang="en-US" sz="1800" dirty="0" smtClean="0"/>
              <a:t>Bertram </a:t>
            </a:r>
            <a:r>
              <a:rPr lang="en-US" sz="1800" dirty="0" err="1" smtClean="0"/>
              <a:t>G.Ktzang</a:t>
            </a:r>
            <a:endParaRPr lang="en-US" sz="1800" dirty="0" smtClean="0"/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B)	</a:t>
            </a:r>
            <a:r>
              <a:rPr lang="en-US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Centrally acting</a:t>
            </a:r>
            <a:endParaRPr lang="en-US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Diazepam ( act through GABA 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receptors)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Baclofen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(GABA 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receptors</a:t>
            </a:r>
          </a:p>
          <a:p>
            <a:r>
              <a:rPr lang="en-US" sz="3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C) Directly acting)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Dantroline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 act directly by interfering release of calcium from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sarcoplasmic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reticulum)</a:t>
            </a:r>
          </a:p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Note: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these drugs are used to control spastic muscle tone as in spinal injury, cerebral palsy, multiple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scelerosis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and stroke.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d-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ubocurarine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the prototype of this group. It is a quaternary alkaloid.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At low doses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these drugs combine with nicotinic receptors and prevent acetylcholine binding, thus prevents depolarization at nicotinic end-plate. In this way contraction and relaxation of skeletal muscles is inhibited.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NOTE: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their action can be overcome by increasing conc. of acetylcholine in the synaptic gap by e.g.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Neostigmine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cholinestrase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inhibitors ( this inhibits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choline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estrase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At High dose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:these drugs block ion channel at the end plate and leads to further weakening of the transmission ,and it becomes difficult to overcome the block by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acetylcholinestrase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inhibitors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Pharmacokinetics: </a:t>
            </a:r>
            <a:b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Administered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intravenouly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ross blood brain barrier poorly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Tubocurarine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mivacurine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metocurine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are not metabolized in liver ,their action is terminated by redistribution.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Excreted in urine unchanged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ivacurium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degraded by plasma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cholinestrase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rapidly ,it has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shortest duration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action than others.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They differ in onset , duration and recovery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(see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table )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USES: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As adjuvant to general anesthetics during surgery especially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intrabdominal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,and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intrathorasic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Tracheal intubation</a:t>
            </a:r>
          </a:p>
          <a:p>
            <a:pPr>
              <a:buNone/>
            </a:pP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Control of ventilation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to reduce chest wall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reistatnce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</a:rPr>
              <a:t>A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dverse effects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Bronchospam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due to release of Histamine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Hypotension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due to ganglion block may also be due 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histmaine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release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Tachycardia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 by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pancuronium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due to blockade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muscarinic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receptors  in heart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DEPOLARIZING NEUROMUSCULAR BLOCKERS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SUCCINYLECHOLINE: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These drugs act like acetylcholine but persist at the synapse at higher concentration and for longer duration and constantly stimulate the receptor.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(there is inhibition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repolarization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and the receptor become insensitive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First opening of the Na+ channel occurs resulting in depolarization, muscle twitching occurs , continued binding of drug make the receptor incapable of transmitting the impulses PARALYSIS OCCURS.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Therapeutic uses</a:t>
            </a:r>
            <a:r>
              <a:rPr lang="en-US" dirty="0" smtClean="0"/>
              <a:t>: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rapid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endotracheal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intubation is  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required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Electroconvulsive shock therapy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Pharmacokinetics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Administered intravenously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can also be used in continuous infusions ( due to rapid inactivation)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its duration of action is 5-10 minutes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low doses it causes negative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ionotropic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chronontropic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effects and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high doses positive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ionotropic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chronotropic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effect</a:t>
            </a:r>
            <a:r>
              <a:rPr lang="en-US" dirty="0" smtClean="0"/>
              <a:t> may occur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Adverse effects: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Bradycardia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preventable by atropine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Hyperkalemia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patients with trauma or burns this may cause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dysrhythmia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or even cardiac arrest.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Increased intraocular pressure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due to contracture of  extra ocular muscles applying pressure  to the eye ball.</a:t>
            </a:r>
          </a:p>
          <a:p>
            <a:pPr>
              <a:buNone/>
            </a:pPr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Increased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intragastric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pressure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which may lead to emesis and aspiration of gastric content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Muscle pain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Malignant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hyperthemia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due to a rare inherited condition probably caused by Ca++ release channel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sarcoplamic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reticulum implicated by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succinylcholine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and treated by DANTROLENE (a direct acting muscle relaxant)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Learning issues and objectives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brief review of NM junction and its function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Mechanism and purpose of its block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Drugs used for this block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Indications for these drugs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Their adverse effects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How to over come the overdose effects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Characteristics of neuromuscular-blocking drugs</a:t>
            </a:r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>
            <p:ph idx="1"/>
          </p:nvPr>
        </p:nvGraphicFramePr>
        <p:xfrm>
          <a:off x="0" y="609600"/>
          <a:ext cx="9144000" cy="5943600"/>
        </p:xfrm>
        <a:graphic>
          <a:graphicData uri="http://schemas.openxmlformats.org/presentationml/2006/ole">
            <p:oleObj spid="_x0000_s1026" name="Bitmap Image" r:id="rId3" imgW="20009524" imgH="14628571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Some properties of neuromuscular blockers</a:t>
            </a:r>
          </a:p>
        </p:txBody>
      </p:sp>
      <p:graphicFrame>
        <p:nvGraphicFramePr>
          <p:cNvPr id="54344" name="Group 72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763000" cy="4800600"/>
        </p:xfrm>
        <a:graphic>
          <a:graphicData uri="http://schemas.openxmlformats.org/drawingml/2006/table">
            <a:tbl>
              <a:tblPr/>
              <a:tblGrid>
                <a:gridCol w="2921000"/>
                <a:gridCol w="2921000"/>
                <a:gridCol w="29210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Drug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Elimination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Approximate potency relative to Tubocurarine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Atracurium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spontaneous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Doxacurium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kidney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Mivacurium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Plasma cholinestrase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Metocurine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Kidney 40%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Tubocurarine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Kidney 40%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Panacurium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Kidney 80%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Rocuronium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Liver 70-80%,kidney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vecuronium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Liver 75-90%,kidney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pipecuronium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Kidney ,liver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Rapacuronium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liver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CENTRALY  ACTING  DRUGS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These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spasmolytic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drugs do not resemble Acetylcholine  in structure or effect.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They act in CNS or in skeletal muscle cell and  used to overcome the spasticity.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Spasticity is characterized by increase in tonic stretch reflexes and flexor muscle spasm, muscle tone is increase, it is often associated with cerebral palsy ,muscle sclerosis and stroke.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DIAZEPAM: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Facilitates the GABA receptors in CNS .It can be used in the patients with muscle spasm of almost any origin, including local muscle trauma.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a drug of choice to overcome and abolish if the convulsion are continuous and persistent  such as in epilepsy ( if there are continuous and persistent convulsions ) called status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epilepticus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BACLOFEN: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structurally related to GABA and possess GABA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agonist activity.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causes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hyperpolarization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by increasing potassium conductance reducing calcium influx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reduces pain in patients with spasticity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administered orally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has a half life of 3-4 hours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DANTROLENE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It acts directly on muscle by interfering with excitation –contraction coupling in the muscle fiber and prevents the release of calcium from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sarcoplasmic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reticulum .It is not useful in surgery</a:t>
            </a:r>
          </a:p>
          <a:p>
            <a:pPr>
              <a:buNone/>
            </a:pP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Used in malignant hyperthermia  ( a rare heritable  disorder triggered by volatile anesthetics and depolarizing neuromuscular blocker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Succinylcholine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 There is rise in temperature  and massive muscle contraction  due to impairment in ability of SR to sequester calcium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It can be administered orally and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parentrally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Has a half life of 8-9 hours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hlink"/>
                </a:solidFill>
                <a:latin typeface="Algerian" pitchFamily="82" charset="0"/>
              </a:rPr>
              <a:t>Neuromuscular Junction</a:t>
            </a:r>
          </a:p>
        </p:txBody>
      </p:sp>
      <p:pic>
        <p:nvPicPr>
          <p:cNvPr id="9224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3421"/>
          <a:stretch>
            <a:fillRect/>
          </a:stretch>
        </p:blipFill>
        <p:spPr>
          <a:xfrm>
            <a:off x="457200" y="1752600"/>
            <a:ext cx="3270250" cy="4530725"/>
          </a:xfrm>
          <a:noFill/>
          <a:ln/>
        </p:spPr>
      </p:pic>
      <p:sp>
        <p:nvSpPr>
          <p:cNvPr id="9227" name="Rectangle 11"/>
          <p:cNvSpPr>
            <a:spLocks noGrp="1" noChangeArrowheads="1"/>
          </p:cNvSpPr>
          <p:nvPr>
            <p:ph sz="half" idx="2"/>
          </p:nvPr>
        </p:nvSpPr>
        <p:spPr>
          <a:xfrm>
            <a:off x="3733800" y="1524000"/>
            <a:ext cx="5410200" cy="5029200"/>
          </a:xfrm>
        </p:spPr>
        <p:txBody>
          <a:bodyPr/>
          <a:lstStyle/>
          <a:p>
            <a:r>
              <a:rPr lang="en-US" sz="2000" dirty="0"/>
              <a:t>1: Cholinergic motor neurone,2: motor end-plate, 3: vesicles, </a:t>
            </a:r>
            <a:r>
              <a:rPr lang="en-US" sz="2000" dirty="0" smtClean="0"/>
              <a:t>4: N</a:t>
            </a:r>
            <a:r>
              <a:rPr lang="en-US" sz="2000" baseline="-25000" dirty="0" smtClean="0"/>
              <a:t>M</a:t>
            </a:r>
            <a:r>
              <a:rPr lang="en-US" sz="2000" dirty="0" smtClean="0"/>
              <a:t>R</a:t>
            </a:r>
            <a:r>
              <a:rPr lang="en-US" sz="2000" dirty="0"/>
              <a:t>, 5: </a:t>
            </a:r>
            <a:r>
              <a:rPr lang="en-US" sz="2000" dirty="0" smtClean="0"/>
              <a:t>mitochondrion</a:t>
            </a:r>
            <a:endParaRPr lang="en-US" sz="2000" dirty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9226" name="Picture 10" descr="Image:Synapse diag4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7655" t="7005" r="8134" b="7530"/>
          <a:stretch>
            <a:fillRect/>
          </a:stretch>
        </p:blipFill>
        <p:spPr bwMode="auto">
          <a:xfrm>
            <a:off x="3810000" y="2209800"/>
            <a:ext cx="50292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Skeletal muscle contraction is evoked by nicotinic cholinergic transmission.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Blockade of this transmission is clinically useful in producing muscle relaxation.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is required for surgical relaxation and control of ventilation.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Neuromuscular transmission</a:t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/>
              <a:t>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Initiation of impulse       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release of  acetylcholine  		                 activation of nicotinic receptors at motor end plate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opening of ion channel, passage of Na+  depolarization of end plate 		     Muscle contraction.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Neuromuscular blocking agents used in clinical practice interfere with this process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419600" y="1905000"/>
            <a:ext cx="12192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4419600" y="2362200"/>
            <a:ext cx="12192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flipV="1">
            <a:off x="7086600" y="2773680"/>
            <a:ext cx="14478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5562600" y="3733800"/>
            <a:ext cx="15240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7467600" y="3276600"/>
            <a:ext cx="10668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Skeletal muscle relaxation can also be produced by the drugs  which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act CNS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directly at intracellular contractile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apparatus itself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 like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Diazepam    through GABA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  receptors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Baclofen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through GABA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 receptors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Dantrolene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inteeferes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excitation contraction coupling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CLASSIFICATION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953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Peripherally acting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(Neuromuscular blockers)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a)  </a:t>
            </a:r>
            <a:r>
              <a:rPr lang="en-US" sz="3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Non-depolarizing blockers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                   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Cholinergic antagonist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Tubocurarine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Atracurium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  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Mivacurium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Pencuronium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others)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5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Depolraizing</a:t>
            </a:r>
            <a:r>
              <a:rPr lang="en-US" sz="3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blockers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Cholinergic agonists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(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Succinylcholine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2"/>
            </a:pPr>
            <a:r>
              <a:rPr lang="en-US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Centrally acting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skeletal muscle relaxants                                  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(Diazepam 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Baclofen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en-US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Direct acting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skeletal muscle relaxants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Dantroline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Peripherally acting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A)	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Presyneptic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NMB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a)Inhibit acetylcholine synthesis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Triethylcholine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Hemicholinium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b)Inhibit acetylcholine release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e.g.Aminoglycosides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Botulinum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toxin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(not clinically used)</a:t>
            </a:r>
          </a:p>
          <a:p>
            <a:pPr marL="514350" indent="-514350">
              <a:buAutoNum type="alphaUcParenR" startAt="2"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Post synaptic NMB</a:t>
            </a:r>
          </a:p>
          <a:p>
            <a:pPr marL="514350" indent="-51435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a)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Competetive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 non depolarizing blockers</a:t>
            </a:r>
          </a:p>
          <a:p>
            <a:pPr marL="514350" indent="-51435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b) Depolarizing blockers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Classification(non depolarizing agents) based on chemical nature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ISOQUINOLINE DERIVATIEVES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Tubocurarine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Atracurium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Doxacurium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Mivacurium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(shortest duration immediately inactivated by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plasma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cholinestrase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cisatracurium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STEROID DERIVATIVES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Pancuronium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Vecuronium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Pipecuronium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Rocuronium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/>
              <a:t>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</TotalTime>
  <Words>992</Words>
  <Application>Microsoft Office PowerPoint</Application>
  <PresentationFormat>On-screen Show (4:3)</PresentationFormat>
  <Paragraphs>192</Paragraphs>
  <Slides>25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Bitmap Image</vt:lpstr>
      <vt:lpstr>NEUROMUSCULAR BLOCKERS and CENTRAL   MUSCLE RELAXANTS</vt:lpstr>
      <vt:lpstr>Slide 2</vt:lpstr>
      <vt:lpstr>Neuromuscular Junction</vt:lpstr>
      <vt:lpstr>Slide 4</vt:lpstr>
      <vt:lpstr>Neuromuscular transmission        </vt:lpstr>
      <vt:lpstr>Slide 6</vt:lpstr>
      <vt:lpstr>CLASSIFICATION</vt:lpstr>
      <vt:lpstr>Peripherally acting</vt:lpstr>
      <vt:lpstr>Classification(non depolarizing agents) based on chemical nature</vt:lpstr>
      <vt:lpstr>Slide 10</vt:lpstr>
      <vt:lpstr>Slide 11</vt:lpstr>
      <vt:lpstr>Slide 12</vt:lpstr>
      <vt:lpstr> Pharmacokinetics:  </vt:lpstr>
      <vt:lpstr>Slide 14</vt:lpstr>
      <vt:lpstr>Adverse effects</vt:lpstr>
      <vt:lpstr>DEPOLARIZING NEUROMUSCULAR BLOCKERS</vt:lpstr>
      <vt:lpstr>Slide 17</vt:lpstr>
      <vt:lpstr>Pharmacokinetics</vt:lpstr>
      <vt:lpstr>Adverse effects:</vt:lpstr>
      <vt:lpstr>Characteristics of neuromuscular-blocking drugs</vt:lpstr>
      <vt:lpstr>Some properties of neuromuscular blockers</vt:lpstr>
      <vt:lpstr>CENTRALY  ACTING  DRUGS</vt:lpstr>
      <vt:lpstr>Slide 23</vt:lpstr>
      <vt:lpstr>Slide 24</vt:lpstr>
      <vt:lpstr>DANTROLENE</vt:lpstr>
    </vt:vector>
  </TitlesOfParts>
  <Company>Mahesar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NEUROMUSCULAR BLOCKERS  MUSCLE RELAXANTS</dc:title>
  <dc:creator>Dr Abdul Latif</dc:creator>
  <cp:lastModifiedBy>dr.abdullatif</cp:lastModifiedBy>
  <cp:revision>101</cp:revision>
  <dcterms:created xsi:type="dcterms:W3CDTF">2010-05-28T10:32:37Z</dcterms:created>
  <dcterms:modified xsi:type="dcterms:W3CDTF">2011-12-17T07:46:39Z</dcterms:modified>
</cp:coreProperties>
</file>