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9" r:id="rId1"/>
  </p:sldMasterIdLst>
  <p:notesMasterIdLst>
    <p:notesMasterId r:id="rId29"/>
  </p:notesMasterIdLst>
  <p:sldIdLst>
    <p:sldId id="280" r:id="rId2"/>
    <p:sldId id="286" r:id="rId3"/>
    <p:sldId id="287" r:id="rId4"/>
    <p:sldId id="272" r:id="rId5"/>
    <p:sldId id="289" r:id="rId6"/>
    <p:sldId id="292" r:id="rId7"/>
    <p:sldId id="291" r:id="rId8"/>
    <p:sldId id="269" r:id="rId9"/>
    <p:sldId id="270" r:id="rId10"/>
    <p:sldId id="295" r:id="rId11"/>
    <p:sldId id="296" r:id="rId12"/>
    <p:sldId id="302" r:id="rId13"/>
    <p:sldId id="300" r:id="rId14"/>
    <p:sldId id="290" r:id="rId15"/>
    <p:sldId id="274" r:id="rId16"/>
    <p:sldId id="275" r:id="rId17"/>
    <p:sldId id="297" r:id="rId18"/>
    <p:sldId id="267" r:id="rId19"/>
    <p:sldId id="293" r:id="rId20"/>
    <p:sldId id="257" r:id="rId21"/>
    <p:sldId id="276" r:id="rId22"/>
    <p:sldId id="258" r:id="rId23"/>
    <p:sldId id="294" r:id="rId24"/>
    <p:sldId id="298" r:id="rId25"/>
    <p:sldId id="299" r:id="rId26"/>
    <p:sldId id="285" r:id="rId27"/>
    <p:sldId id="284" r:id="rId28"/>
  </p:sldIdLst>
  <p:sldSz cx="9144000" cy="6858000" type="screen4x3"/>
  <p:notesSz cx="6858000" cy="9144000"/>
  <p:defaultTextStyle>
    <a:defPPr>
      <a:defRPr lang="ar-SA"/>
    </a:defPPr>
    <a:lvl1pPr algn="l" rtl="1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1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1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1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1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FF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72" d="100"/>
          <a:sy n="72" d="100"/>
        </p:scale>
        <p:origin x="-10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pPr>
              <a:defRPr/>
            </a:pPr>
            <a:fld id="{9566D891-8DDB-481C-8FBA-3B2D1E3FB943}" type="datetimeFigureOut">
              <a:rPr lang="ar-SA"/>
              <a:pPr>
                <a:defRPr/>
              </a:pPr>
              <a:t>24/01/1433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pPr>
              <a:defRPr/>
            </a:pPr>
            <a:fld id="{8FFAF8C9-1A52-4F71-BA71-60635423301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ar-SA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ar-SA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ar-SA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ar-SA"/>
                </a:p>
              </p:txBody>
            </p:sp>
          </p:grpSp>
        </p:grpSp>
      </p:grpSp>
      <p:sp>
        <p:nvSpPr>
          <p:cNvPr id="2771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71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F2D36-55DD-4D43-9AAF-4C915FCEC3E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FACB9-DAD8-488D-9DDB-254C86401BF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9ABD8-F5E5-4960-95BC-D1379FDC7EF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SA" noProof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4DF1E-8AFC-46F6-8C32-4A935ADEBA9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97602B11-953A-4AD4-9936-8A76E0CEC986}" type="datetimeFigureOut">
              <a:rPr lang="en-US"/>
              <a:pPr/>
              <a:t>12/19/2011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1A2B20DE-6A01-4892-981B-DB03B5948E2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3AB72-7F61-47C5-A5A3-C29B41F6F27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93E1E-A20E-4735-BCFD-B025A7C77D9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F3AB7-103F-4AD2-8FD5-03A63F92DED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4D84E-A10A-46D4-8FBC-F1D3CDB60E4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6F844-6AA6-4FCD-BDB4-7C60129D929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52257-2458-4DBA-B71D-3B465D33EA0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EB850-35CB-433B-8859-6F54D5C31F9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7E5E1-036C-49F6-B4B6-6BE83D4F1AC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ar-SA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6628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663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3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3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3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3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3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3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3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3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3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4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664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4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4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4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4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4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4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4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5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5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5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5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54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55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5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5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5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59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666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6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6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6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6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6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6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68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6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7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7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7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7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7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7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7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7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6679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80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81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82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83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84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85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668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ar-SA"/>
                </a:p>
              </p:txBody>
            </p:sp>
            <p:sp>
              <p:nvSpPr>
                <p:cNvPr id="2668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ar-SA"/>
                </a:p>
              </p:txBody>
            </p:sp>
            <p:sp>
              <p:nvSpPr>
                <p:cNvPr id="2668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ar-SA"/>
                </a:p>
              </p:txBody>
            </p:sp>
            <p:sp>
              <p:nvSpPr>
                <p:cNvPr id="26690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ar-SA"/>
                </a:p>
              </p:txBody>
            </p:sp>
          </p:grpSp>
        </p:grpSp>
      </p:grpSp>
      <p:sp>
        <p:nvSpPr>
          <p:cNvPr id="2669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9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9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9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9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BEE1653-1D70-46ED-BD5F-1AF36D08E68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1" r:id="rId13"/>
  </p:sldLayoutIdLst>
  <p:timing>
    <p:tnLst>
      <p:par>
        <p:cTn id="1" dur="indefinite" restart="never" nodeType="tmRoot"/>
      </p:par>
    </p:tnLst>
  </p:timing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49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Autonomic Nervous System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</a:rPr>
              <a:t>Prof. </a:t>
            </a:r>
            <a:r>
              <a:rPr lang="en-US" sz="2800" b="1" dirty="0" err="1">
                <a:solidFill>
                  <a:srgbClr val="FFFF00"/>
                </a:solidFill>
              </a:rPr>
              <a:t>Alhaider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1433 </a:t>
            </a:r>
            <a:r>
              <a:rPr lang="en-US" sz="2800" b="1" dirty="0">
                <a:solidFill>
                  <a:srgbClr val="FFFF00"/>
                </a:solidFill>
              </a:rPr>
              <a:t>H</a:t>
            </a:r>
          </a:p>
          <a:p>
            <a:endParaRPr lang="en-US" sz="2800" b="1" dirty="0"/>
          </a:p>
          <a:p>
            <a:r>
              <a:rPr lang="en-US" sz="2800" b="1" dirty="0"/>
              <a:t>Revision of Physiology and Anatomy</a:t>
            </a:r>
          </a:p>
          <a:p>
            <a:endParaRPr lang="en-US" sz="2800" b="1" dirty="0"/>
          </a:p>
          <a:p>
            <a:r>
              <a:rPr lang="en-US" sz="2800" b="1" dirty="0"/>
              <a:t>What is the peripheral Nervous System?</a:t>
            </a:r>
          </a:p>
          <a:p>
            <a:endParaRPr lang="en-US" sz="2800" b="1" dirty="0"/>
          </a:p>
          <a:p>
            <a:r>
              <a:rPr lang="en-US" sz="2800" b="1" dirty="0"/>
              <a:t>What is the differences between autonomic and somatic?</a:t>
            </a:r>
          </a:p>
          <a:p>
            <a:endParaRPr lang="en-US" sz="2800" b="1" dirty="0"/>
          </a:p>
          <a:p>
            <a:r>
              <a:rPr lang="en-US" sz="2800" b="1" dirty="0"/>
              <a:t>Why </a:t>
            </a:r>
            <a:r>
              <a:rPr lang="en-US" sz="2800" dirty="0"/>
              <a:t> </a:t>
            </a:r>
            <a:r>
              <a:rPr lang="en-US" sz="2800" b="1" dirty="0"/>
              <a:t>is</a:t>
            </a:r>
            <a:r>
              <a:rPr lang="en-US" sz="2800" dirty="0"/>
              <a:t> </a:t>
            </a:r>
            <a:r>
              <a:rPr lang="en-US" sz="2800" b="1" dirty="0"/>
              <a:t>Acetylcholine an important neurotransmitter?  </a:t>
            </a:r>
          </a:p>
          <a:p>
            <a:endParaRPr lang="en-US" sz="2800" b="1" dirty="0"/>
          </a:p>
          <a:p>
            <a:r>
              <a:rPr lang="en-US" sz="2800" b="1" dirty="0"/>
              <a:t>Why ACH is not in clinical practice?</a:t>
            </a:r>
          </a:p>
          <a:p>
            <a:endParaRPr lang="en-US" sz="2800" b="1" dirty="0"/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299200" y="1020763"/>
            <a:ext cx="381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  </a:t>
            </a:r>
          </a:p>
          <a:p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/>
          </p:cNvSpPr>
          <p:nvPr>
            <p:ph type="subTitle" idx="1"/>
          </p:nvPr>
        </p:nvSpPr>
        <p:spPr>
          <a:xfrm>
            <a:off x="431800" y="800100"/>
            <a:ext cx="8280400" cy="5797550"/>
          </a:xfrm>
        </p:spPr>
        <p:txBody>
          <a:bodyPr/>
          <a:lstStyle/>
          <a:p>
            <a:pPr algn="l" rtl="0"/>
            <a:endParaRPr lang="en-US" sz="2800" b="1" smtClean="0">
              <a:solidFill>
                <a:schemeClr val="tx1"/>
              </a:solidFill>
            </a:endParaRPr>
          </a:p>
          <a:p>
            <a:pPr algn="l" rtl="0"/>
            <a:endParaRPr lang="en-US" sz="2800" b="1" smtClean="0">
              <a:solidFill>
                <a:schemeClr val="tx1"/>
              </a:solidFill>
            </a:endParaRPr>
          </a:p>
        </p:txBody>
      </p:sp>
      <p:graphicFrame>
        <p:nvGraphicFramePr>
          <p:cNvPr id="217130" name="Group 42"/>
          <p:cNvGraphicFramePr>
            <a:graphicFrameLocks noGrp="1"/>
          </p:cNvGraphicFramePr>
          <p:nvPr/>
        </p:nvGraphicFramePr>
        <p:xfrm>
          <a:off x="179388" y="260350"/>
          <a:ext cx="8812212" cy="6327013"/>
        </p:xfrm>
        <a:graphic>
          <a:graphicData uri="http://schemas.openxmlformats.org/drawingml/2006/table">
            <a:tbl>
              <a:tblPr rtl="1"/>
              <a:tblGrid>
                <a:gridCol w="4206875"/>
                <a:gridCol w="3032125"/>
                <a:gridCol w="1573212"/>
              </a:tblGrid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3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Pharmacological actions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3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Locations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3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Receptor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6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CNS excitation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Gastric acid secretion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Activation of phospholipase C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3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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IP3 &amp;DAG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3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  Ca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8775" marR="0" lvl="2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CNS </a:t>
                      </a:r>
                    </a:p>
                    <a:p>
                      <a:pPr marL="358775" marR="0" lvl="2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Autonomic ganglia</a:t>
                      </a:r>
                    </a:p>
                    <a:p>
                      <a:pPr marL="358775" marR="0" lvl="2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gastric parietal cells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M1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3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(Neural)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307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3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Excitatory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Cardiac inhibition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Presynaptic inhibition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Inhibition of adenyl cyclase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(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3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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cAMP)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Opening of K channels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Heart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Presynaptic cholinergic fibers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M2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3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(Cardiac)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3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Inhibitory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8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Secretion of glands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Smooth muscle contraction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Vasodilatation (via NO)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Activation of phospholipase C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3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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IP3 &amp; DAG.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Exocrine glands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Smooth muscles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Vascular endothelium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3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Glandular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Excitatory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7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7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0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2443" name="Group 59"/>
          <p:cNvGraphicFramePr>
            <a:graphicFrameLocks noGrp="1"/>
          </p:cNvGraphicFramePr>
          <p:nvPr>
            <p:ph sz="half" idx="2"/>
          </p:nvPr>
        </p:nvGraphicFramePr>
        <p:xfrm>
          <a:off x="107950" y="228600"/>
          <a:ext cx="8712200" cy="6324602"/>
        </p:xfrm>
        <a:graphic>
          <a:graphicData uri="http://schemas.openxmlformats.org/drawingml/2006/table">
            <a:tbl>
              <a:tblPr rtl="1"/>
              <a:tblGrid>
                <a:gridCol w="4171950"/>
                <a:gridCol w="4540250"/>
              </a:tblGrid>
              <a:tr h="100806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Muscarinic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receptors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Peripheral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cholinoceptor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Nicotinic receptors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Central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cholinoceptor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 protein linked receptors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Ion channel linked receptors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4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On all peripheral organs that receive postganglionic parasympathetic fibers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Autonomic ganglia (sympathetic &amp; parasympathetic) 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stimulation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   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( Nn 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46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Heart 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(M2) inhibition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exocrine glands 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(M3) contraction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Adrenal medulla 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(Nn)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release of catecholamines 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(Adrenaline &amp; Noradrenaline)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5063">
                <a:tc>
                  <a:txBody>
                    <a:bodyPr/>
                    <a:lstStyle/>
                    <a:p>
                      <a:pPr marL="457200" marR="0" lvl="1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Smooth muscles (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GIT, urinary tract, bronchial muscles) </a:t>
                      </a:r>
                    </a:p>
                    <a:p>
                      <a:pPr marL="457200" marR="0" lvl="1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(M3)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contraction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Skeletal muscle (Neuromuscular junction)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(Nm) 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Contraction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Excitatory or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inhibitory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Almost excitatory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3600" dirty="0" smtClean="0">
                <a:solidFill>
                  <a:srgbClr val="FF0000"/>
                </a:solidFill>
              </a:rPr>
              <a:t>Based on  the receptor type, Acetylcholine has two main effects:</a:t>
            </a:r>
          </a:p>
          <a:p>
            <a:pPr lvl="1" algn="l" rtl="0"/>
            <a:r>
              <a:rPr lang="en-US" dirty="0" smtClean="0"/>
              <a:t>1)  Cholinergic  (</a:t>
            </a:r>
            <a:r>
              <a:rPr lang="en-US" dirty="0" err="1" smtClean="0"/>
              <a:t>cholinomimetics</a:t>
            </a:r>
            <a:r>
              <a:rPr lang="en-US" dirty="0" smtClean="0"/>
              <a:t>) action</a:t>
            </a:r>
          </a:p>
          <a:p>
            <a:pPr lvl="1" algn="l" rtl="0"/>
            <a:r>
              <a:rPr lang="en-US" dirty="0" smtClean="0"/>
              <a:t>2) Nicotinic 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Nicotinic Actions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Rectangle 2"/>
          <p:cNvSpPr txBox="1">
            <a:spLocks/>
          </p:cNvSpPr>
          <p:nvPr/>
        </p:nvSpPr>
        <p:spPr bwMode="auto">
          <a:xfrm>
            <a:off x="323850" y="260350"/>
            <a:ext cx="866775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itchFamily="34" charset="0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CC00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itchFamily="34" charset="0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CC00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Skeletal muscles: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Low conc.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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muscle contraction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High conc.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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persistent depolarization &amp; paralysis.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Ganglia: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stimulation of sympathetic&amp; parasympathetic ganglia.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Adrenal medulla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release of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catecholamines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(A &amp; NA).</a:t>
            </a:r>
            <a:endParaRPr kumimoji="0" lang="en-US" sz="32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Objective</a:t>
            </a:r>
            <a:endParaRPr lang="ar-SA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sz="3600" dirty="0" smtClean="0"/>
              <a:t>Since Ach is not specific and easily destroyed by Cholinesterase, thus it is very essential to obtain </a:t>
            </a:r>
            <a:r>
              <a:rPr lang="en-US" sz="3600" b="1" dirty="0" smtClean="0">
                <a:solidFill>
                  <a:srgbClr val="FF0000"/>
                </a:solidFill>
              </a:rPr>
              <a:t>Cholinergic Drug </a:t>
            </a:r>
            <a:r>
              <a:rPr lang="en-US" sz="3600" dirty="0" smtClean="0"/>
              <a:t>that has </a:t>
            </a:r>
            <a:r>
              <a:rPr lang="en-US" sz="3600" dirty="0" smtClean="0">
                <a:solidFill>
                  <a:srgbClr val="FF0000"/>
                </a:solidFill>
              </a:rPr>
              <a:t>low nicotinic activity, high </a:t>
            </a:r>
            <a:r>
              <a:rPr lang="en-US" sz="3600" dirty="0" err="1" smtClean="0">
                <a:solidFill>
                  <a:srgbClr val="FF0000"/>
                </a:solidFill>
              </a:rPr>
              <a:t>muscarenic</a:t>
            </a:r>
            <a:r>
              <a:rPr lang="en-US" sz="3600" dirty="0" smtClean="0">
                <a:solidFill>
                  <a:srgbClr val="FF0000"/>
                </a:solidFill>
              </a:rPr>
              <a:t> selectivity but </a:t>
            </a:r>
            <a:r>
              <a:rPr lang="en-US" sz="3600" dirty="0" smtClean="0">
                <a:solidFill>
                  <a:srgbClr val="FFFF00"/>
                </a:solidFill>
              </a:rPr>
              <a:t>with low susceptibility to cholinesterase</a:t>
            </a:r>
            <a:r>
              <a:rPr lang="en-US" sz="3600" dirty="0" smtClean="0"/>
              <a:t>.  (See Figure)</a:t>
            </a:r>
          </a:p>
          <a:p>
            <a:pPr algn="l" rtl="0" eaLnBrk="1" hangingPunct="1">
              <a:defRPr/>
            </a:pPr>
            <a:r>
              <a:rPr lang="en-US" sz="3600" dirty="0" smtClean="0"/>
              <a:t>Which drug that has such features</a:t>
            </a:r>
            <a:r>
              <a:rPr lang="en-US" dirty="0" smtClean="0"/>
              <a:t>?</a:t>
            </a:r>
            <a:endParaRPr lang="ar-S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0"/>
            <a:ext cx="784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0"/>
            <a:ext cx="8353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lus 2"/>
          <p:cNvSpPr/>
          <p:nvPr/>
        </p:nvSpPr>
        <p:spPr bwMode="auto">
          <a:xfrm>
            <a:off x="4071934" y="3071810"/>
            <a:ext cx="357190" cy="357190"/>
          </a:xfrm>
          <a:prstGeom prst="mathPl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2237" name="Group 93"/>
          <p:cNvGraphicFramePr>
            <a:graphicFrameLocks noGrp="1"/>
          </p:cNvGraphicFramePr>
          <p:nvPr/>
        </p:nvGraphicFramePr>
        <p:xfrm>
          <a:off x="76200" y="228600"/>
          <a:ext cx="8896350" cy="6087428"/>
        </p:xfrm>
        <a:graphic>
          <a:graphicData uri="http://schemas.openxmlformats.org/drawingml/2006/table">
            <a:tbl>
              <a:tblPr rtl="1"/>
              <a:tblGrid>
                <a:gridCol w="1885950"/>
                <a:gridCol w="1905000"/>
                <a:gridCol w="1828800"/>
                <a:gridCol w="1676400"/>
                <a:gridCol w="1600200"/>
              </a:tblGrid>
              <a:tr h="1276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Bethanechol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Carbachol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Pilocarpine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ACh</a:t>
                      </a:r>
                      <a:endParaRPr kumimoji="0" lang="ar-SA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ar-SA" sz="2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Complete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Complete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Complete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NOT</a:t>
                      </a:r>
                      <a:endParaRPr kumimoji="0" lang="ar-S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Absorption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70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NOT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hydrolyzed by cholinesterase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NOT hydrolyzed by cholinesterase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NOT hydrolyzed by cholinesterase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Hydrolyzed by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cholinesterase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Metabolism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60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Longer (++)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Longer (++)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Longer (++)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Very short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Duration</a:t>
                      </a:r>
                      <a:endParaRPr kumimoji="0" lang="ar-S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04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Oral, S.C.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Oral,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eye drops</a:t>
                      </a:r>
                      <a:endParaRPr kumimoji="0" lang="ar-S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oral,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eye drops</a:t>
                      </a:r>
                      <a:endParaRPr kumimoji="0" lang="ar-S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I.V.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Administ.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Bar/>
    <p:sndAc>
      <p:stSnd>
        <p:snd r:embed="rId3" name="laser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756775" cy="6858000"/>
          </a:xfrm>
          <a:solidFill>
            <a:srgbClr val="0000FF"/>
          </a:solidFill>
        </p:spPr>
        <p:txBody>
          <a:bodyPr/>
          <a:lstStyle/>
          <a:p>
            <a:pPr marL="812800" indent="-812800" rtl="0" eaLnBrk="1" hangingPunct="1">
              <a:defRPr/>
            </a:pPr>
            <a:r>
              <a:rPr lang="en-US" sz="2800" b="1" dirty="0" smtClean="0">
                <a:solidFill>
                  <a:srgbClr val="FF00FF"/>
                </a:solidFill>
                <a:cs typeface="Times New Roman" pitchFamily="18" charset="0"/>
              </a:rPr>
              <a:t>(</a:t>
            </a:r>
            <a:r>
              <a:rPr lang="en-US" sz="2800" b="1" u="sng" dirty="0" smtClean="0">
                <a:solidFill>
                  <a:srgbClr val="FF00FF"/>
                </a:solidFill>
                <a:cs typeface="Times New Roman" pitchFamily="18" charset="0"/>
              </a:rPr>
              <a:t>Pharmacological Actions of </a:t>
            </a:r>
            <a:r>
              <a:rPr lang="en-US" sz="2800" b="1" u="sng" dirty="0" err="1" smtClean="0">
                <a:solidFill>
                  <a:srgbClr val="FF00FF"/>
                </a:solidFill>
                <a:cs typeface="Times New Roman" pitchFamily="18" charset="0"/>
              </a:rPr>
              <a:t>Cholinomimetic</a:t>
            </a:r>
            <a:r>
              <a:rPr lang="en-US" sz="2800" b="1" u="sng" dirty="0" smtClean="0">
                <a:solidFill>
                  <a:srgbClr val="FF00FF"/>
                </a:solidFill>
                <a:cs typeface="Times New Roman" pitchFamily="18" charset="0"/>
              </a:rPr>
              <a:t> Agents</a:t>
            </a:r>
            <a:r>
              <a:rPr lang="en-US" sz="2400" b="1" u="sng" dirty="0" smtClean="0">
                <a:solidFill>
                  <a:srgbClr val="FF00FF"/>
                </a:solidFill>
                <a:cs typeface="Times New Roman" pitchFamily="18" charset="0"/>
              </a:rPr>
              <a:t>)</a:t>
            </a:r>
          </a:p>
          <a:p>
            <a:pPr marL="812800" indent="-812800" algn="l" rtl="0" eaLnBrk="1" hangingPunct="1">
              <a:defRPr/>
            </a:pPr>
            <a:r>
              <a:rPr lang="en-US" sz="2400" b="1" u="sng" dirty="0" smtClean="0">
                <a:solidFill>
                  <a:srgbClr val="FF00FF"/>
                </a:solidFill>
                <a:cs typeface="Times New Roman" pitchFamily="18" charset="0"/>
              </a:rPr>
              <a:t>Note: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They are continuation of the physiological effects of </a:t>
            </a:r>
          </a:p>
          <a:p>
            <a:pPr marL="812800" indent="-812800" algn="l" rtl="0" eaLnBrk="1" hangingPunct="1">
              <a:defRPr/>
            </a:pP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	ACH.</a:t>
            </a:r>
          </a:p>
          <a:p>
            <a:pPr marL="812800" indent="-812800" algn="l" rtl="0" eaLnBrk="1" hangingPunct="1">
              <a:buFontTx/>
              <a:buAutoNum type="alphaUcParenR"/>
              <a:defRPr/>
            </a:pPr>
            <a:r>
              <a:rPr lang="en-US" sz="2400" b="1" dirty="0" smtClean="0">
                <a:solidFill>
                  <a:srgbClr val="FF00FF"/>
                </a:solidFill>
                <a:cs typeface="Times New Roman" pitchFamily="18" charset="0"/>
              </a:rPr>
              <a:t>Directly Acting Drugs</a:t>
            </a:r>
          </a:p>
          <a:p>
            <a:pPr marL="1168400" lvl="1" indent="-711200" algn="l" rtl="0" eaLnBrk="1" hangingPunct="1">
              <a:buFontTx/>
              <a:buAutoNum type="arabicParenR"/>
              <a:defRPr/>
            </a:pPr>
            <a:r>
              <a:rPr lang="en-US" sz="2400" b="1" dirty="0" smtClean="0">
                <a:solidFill>
                  <a:srgbClr val="0099FF"/>
                </a:solidFill>
                <a:cs typeface="Times New Roman" pitchFamily="18" charset="0"/>
              </a:rPr>
              <a:t>Effect on Eye (M3)</a:t>
            </a: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 (contraction of circular muscle leading </a:t>
            </a:r>
          </a:p>
          <a:p>
            <a:pPr marL="1168400" lvl="1" indent="-711200" algn="l" rtl="0" eaLnBrk="1" hangingPunct="1">
              <a:buFontTx/>
              <a:buNone/>
              <a:defRPr/>
            </a:pP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	to </a:t>
            </a:r>
            <a:r>
              <a:rPr lang="en-US" sz="2400" b="1" dirty="0" err="1" smtClean="0">
                <a:solidFill>
                  <a:srgbClr val="FFFF00"/>
                </a:solidFill>
                <a:cs typeface="Times New Roman" pitchFamily="18" charset="0"/>
              </a:rPr>
              <a:t>miosis</a:t>
            </a: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 and contraction of </a:t>
            </a:r>
            <a:r>
              <a:rPr lang="en-US" sz="2400" b="1" dirty="0" err="1" smtClean="0">
                <a:solidFill>
                  <a:srgbClr val="FFFF00"/>
                </a:solidFill>
                <a:cs typeface="Times New Roman" pitchFamily="18" charset="0"/>
              </a:rPr>
              <a:t>ciliary</a:t>
            </a: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 muscle leading to accommodation for near vision). Both effects are</a:t>
            </a:r>
          </a:p>
          <a:p>
            <a:pPr marL="1168400" lvl="1" indent="-711200" algn="l" rtl="0" eaLnBrk="1" hangingPunct="1">
              <a:buFontTx/>
              <a:buNone/>
              <a:defRPr/>
            </a:pP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        utilized in the Rx of Glaucoma to decrease intraocular pressure.</a:t>
            </a:r>
          </a:p>
          <a:p>
            <a:pPr marL="1168400" lvl="1" indent="-711200" algn="l" rtl="0" eaLnBrk="1" hangingPunct="1">
              <a:buFontTx/>
              <a:buAutoNum type="arabicParenR"/>
              <a:defRPr/>
            </a:pPr>
            <a:r>
              <a:rPr lang="en-US" sz="2400" b="1" dirty="0" smtClean="0">
                <a:solidFill>
                  <a:srgbClr val="0099FF"/>
                </a:solidFill>
                <a:cs typeface="Times New Roman" pitchFamily="18" charset="0"/>
              </a:rPr>
              <a:t>Effects on CVS:</a:t>
            </a: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 here remember the </a:t>
            </a:r>
            <a:r>
              <a:rPr lang="en-US" sz="2400" b="1" dirty="0" err="1" smtClean="0">
                <a:solidFill>
                  <a:srgbClr val="FFFF00"/>
                </a:solidFill>
                <a:cs typeface="Times New Roman" pitchFamily="18" charset="0"/>
              </a:rPr>
              <a:t>repolarizing</a:t>
            </a:r>
            <a:endParaRPr lang="en-US" sz="2400" b="1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marL="1168400" lvl="1" indent="-711200" algn="l" rtl="0"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        action mediated by stimulation of M</a:t>
            </a:r>
            <a:r>
              <a:rPr lang="en-US" sz="2400" b="1" baseline="-30000" dirty="0" smtClean="0">
                <a:solidFill>
                  <a:srgbClr val="FFFF00"/>
                </a:solidFill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 receptor.</a:t>
            </a:r>
          </a:p>
          <a:p>
            <a:pPr marL="1524000" lvl="2" indent="-609600" algn="l" rtl="0" eaLnBrk="1" hangingPunct="1">
              <a:buFontTx/>
              <a:buAutoNum type="romanLcParenR"/>
              <a:defRPr/>
            </a:pPr>
            <a:r>
              <a:rPr lang="en-US" b="1" dirty="0" smtClean="0">
                <a:solidFill>
                  <a:srgbClr val="FFFF00"/>
                </a:solidFill>
                <a:cs typeface="Times New Roman" pitchFamily="18" charset="0"/>
              </a:rPr>
              <a:t>AV and SA nodes:  decrease rate of depolarization</a:t>
            </a:r>
          </a:p>
          <a:p>
            <a:pPr marL="1524000" lvl="2" indent="-609600" algn="l" rtl="0" eaLnBrk="1" hangingPunct="1">
              <a:buFontTx/>
              <a:buNone/>
              <a:defRPr/>
            </a:pPr>
            <a:r>
              <a:rPr lang="en-US" b="1" dirty="0" smtClean="0">
                <a:solidFill>
                  <a:srgbClr val="FFFF00"/>
                </a:solidFill>
                <a:cs typeface="Times New Roman" pitchFamily="18" charset="0"/>
              </a:rPr>
              <a:t>       and conduction in the nodes leading to </a:t>
            </a:r>
            <a:r>
              <a:rPr lang="en-US" b="1" dirty="0" err="1" smtClean="0">
                <a:solidFill>
                  <a:srgbClr val="FFFF00"/>
                </a:solidFill>
                <a:cs typeface="Times New Roman" pitchFamily="18" charset="0"/>
              </a:rPr>
              <a:t>bradycardia</a:t>
            </a:r>
            <a:endParaRPr lang="en-US" b="1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marL="1524000" lvl="2" indent="-609600" algn="l" rtl="0" eaLnBrk="1" hangingPunct="1">
              <a:buFontTx/>
              <a:buNone/>
              <a:defRPr/>
            </a:pPr>
            <a:r>
              <a:rPr lang="en-US" b="1" dirty="0" smtClean="0">
                <a:solidFill>
                  <a:srgbClr val="FFFF00"/>
                </a:solidFill>
                <a:cs typeface="Times New Roman" pitchFamily="18" charset="0"/>
              </a:rPr>
              <a:t>      at low doses.</a:t>
            </a:r>
          </a:p>
          <a:p>
            <a:pPr marL="812800" indent="-812800" algn="l" rtl="0" eaLnBrk="1" hangingPunct="1">
              <a:defRPr/>
            </a:pP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What will happen if high concentration of Ach were given</a:t>
            </a:r>
            <a:r>
              <a:rPr lang="en-US" sz="2400" b="1" dirty="0" smtClean="0">
                <a:solidFill>
                  <a:srgbClr val="FF00FF"/>
                </a:solidFill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23850" y="109538"/>
            <a:ext cx="8208963" cy="576262"/>
          </a:xfrm>
          <a:prstGeom prst="rect">
            <a:avLst/>
          </a:prstGeom>
          <a:solidFill>
            <a:srgbClr val="008000"/>
          </a:solidFill>
          <a:ln w="9525">
            <a:solidFill>
              <a:srgbClr val="00CC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sz="3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Muscarinic actions</a:t>
            </a:r>
          </a:p>
        </p:txBody>
      </p:sp>
      <p:graphicFrame>
        <p:nvGraphicFramePr>
          <p:cNvPr id="276603" name="Group 123"/>
          <p:cNvGraphicFramePr>
            <a:graphicFrameLocks noGrp="1"/>
          </p:cNvGraphicFramePr>
          <p:nvPr>
            <p:ph sz="half" idx="2"/>
          </p:nvPr>
        </p:nvGraphicFramePr>
        <p:xfrm>
          <a:off x="250825" y="785813"/>
          <a:ext cx="8713788" cy="5500689"/>
        </p:xfrm>
        <a:graphic>
          <a:graphicData uri="http://schemas.openxmlformats.org/drawingml/2006/table">
            <a:tbl>
              <a:tblPr rtl="1"/>
              <a:tblGrid>
                <a:gridCol w="6831013"/>
                <a:gridCol w="1882775"/>
              </a:tblGrid>
              <a:tr h="4492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Cholinergic actions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Organs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533400" marR="0" lvl="0" indent="-53340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Contraction of circular muscle of iris (miosis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)(M3)</a:t>
                      </a:r>
                    </a:p>
                    <a:p>
                      <a:pPr marL="533400" marR="0" lvl="0" indent="-53340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Contraction of ciliary muscles for near vision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(M3)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Eye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bradycardia (   heart rate )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(M2)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Release of NO (EDRF)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Heart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endothelium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888"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Constriction of bronchial smooth muscles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Increase bronchial secretion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5213"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Increased peristalsis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Increased secretion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Contraction of sphincter 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M3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GIT</a:t>
                      </a:r>
                    </a:p>
                    <a:p>
                      <a:pPr marL="0" marR="0" lvl="0" indent="0" algn="l" defTabSz="914400" rtl="1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Contraction of muscles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Relaxation of sphincter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M3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Urinary bladder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Increase of sweat, saliva, lacrimal, bronchial, intestinal secretions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M3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Exocrine glands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43" name="Line 20"/>
          <p:cNvSpPr>
            <a:spLocks noChangeShapeType="1"/>
          </p:cNvSpPr>
          <p:nvPr/>
        </p:nvSpPr>
        <p:spPr bwMode="auto">
          <a:xfrm>
            <a:off x="4038600" y="1905000"/>
            <a:ext cx="0" cy="38100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  <a:ln w="28575">
            <a:solidFill>
              <a:schemeClr val="hlink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800" i="1" smtClean="0">
                <a:latin typeface="Times New Roman" pitchFamily="18" charset="0"/>
                <a:cs typeface="Times New Roman" pitchFamily="18" charset="0"/>
              </a:rPr>
              <a:t>By the end of this lecture the student should know</a:t>
            </a:r>
          </a:p>
        </p:txBody>
      </p:sp>
      <p:sp>
        <p:nvSpPr>
          <p:cNvPr id="1955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Classification of nervous system.</a:t>
            </a:r>
          </a:p>
          <a:p>
            <a:pPr algn="l" rtl="0" eaLnBrk="1" hangingPunct="1">
              <a:defRPr/>
            </a:pP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Describe the various steps in cholinergic transmission.</a:t>
            </a:r>
          </a:p>
          <a:p>
            <a:pPr algn="l" rtl="0" eaLnBrk="1" hangingPunct="1">
              <a:defRPr/>
            </a:pP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Mention the different types, locations and actions of cholinergic receptors.</a:t>
            </a:r>
          </a:p>
          <a:p>
            <a:pPr algn="l" rtl="0" eaLnBrk="1" hangingPunct="1">
              <a:defRPr/>
            </a:pP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Describe the effects of acetylcholine on major organs</a:t>
            </a:r>
          </a:p>
          <a:p>
            <a:pPr algn="l" rtl="0" eaLnBrk="1" hangingPunct="1">
              <a:defRPr/>
            </a:pP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Classify cholinomimetic drugs.</a:t>
            </a:r>
          </a:p>
          <a:p>
            <a:pPr algn="l" rtl="0" eaLnBrk="1" hangingPunct="1">
              <a:defRPr/>
            </a:pP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Describe the kinetics, actions and uses of direct and indirect-acting cholinomimetic drugs. </a:t>
            </a:r>
          </a:p>
          <a:p>
            <a:pPr algn="l" rtl="0" eaLnBrk="1" hangingPunct="1">
              <a:defRPr/>
            </a:pPr>
            <a:endParaRPr lang="en-US" sz="2400" b="1" i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0350"/>
            <a:ext cx="9144000" cy="5894388"/>
          </a:xfrm>
        </p:spPr>
        <p:txBody>
          <a:bodyPr/>
          <a:lstStyle/>
          <a:p>
            <a:pPr marL="1524000" lvl="2" indent="-609600" algn="l" rtl="0" eaLnBrk="1" hangingPunct="1">
              <a:buFontTx/>
              <a:buAutoNum type="romanLcParenR" startAt="2"/>
              <a:defRPr/>
            </a:pPr>
            <a:r>
              <a:rPr lang="en-US" sz="2000" b="1" dirty="0" err="1" smtClean="0">
                <a:solidFill>
                  <a:srgbClr val="FF00FF"/>
                </a:solidFill>
                <a:cs typeface="Times New Roman" pitchFamily="18" charset="0"/>
              </a:rPr>
              <a:t>Atrail</a:t>
            </a:r>
            <a:r>
              <a:rPr lang="en-US" sz="2000" b="1" dirty="0" smtClean="0">
                <a:solidFill>
                  <a:srgbClr val="FF00FF"/>
                </a:solidFill>
                <a:cs typeface="Times New Roman" pitchFamily="18" charset="0"/>
              </a:rPr>
              <a:t> muscle: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en-US" sz="2000" b="1" dirty="0" smtClean="0">
                <a:cs typeface="Times New Roman" pitchFamily="18" charset="0"/>
              </a:rPr>
              <a:t>decrease conductivity and</a:t>
            </a:r>
          </a:p>
          <a:p>
            <a:pPr marL="1524000" lvl="2" indent="-609600" algn="l" rtl="0" eaLnBrk="1" hangingPunct="1">
              <a:buFontTx/>
              <a:buNone/>
              <a:defRPr/>
            </a:pPr>
            <a:r>
              <a:rPr lang="en-US" sz="2000" b="1" dirty="0" smtClean="0">
                <a:cs typeface="Times New Roman" pitchFamily="18" charset="0"/>
              </a:rPr>
              <a:t>     contractility.</a:t>
            </a:r>
          </a:p>
          <a:p>
            <a:pPr marL="1524000" lvl="2" indent="-609600" algn="l" rtl="0" eaLnBrk="1" hangingPunct="1">
              <a:buFontTx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iii)  </a:t>
            </a:r>
            <a:r>
              <a:rPr lang="en-US" sz="2000" b="1" dirty="0" smtClean="0">
                <a:solidFill>
                  <a:srgbClr val="FF00FF"/>
                </a:solidFill>
                <a:cs typeface="Times New Roman" pitchFamily="18" charset="0"/>
              </a:rPr>
              <a:t>Ventricles: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en-US" sz="2000" b="1" dirty="0" smtClean="0">
                <a:cs typeface="Times New Roman" pitchFamily="18" charset="0"/>
              </a:rPr>
              <a:t>no effect Why?</a:t>
            </a:r>
          </a:p>
          <a:p>
            <a:pPr marL="1524000" lvl="2" indent="-609600" algn="l" rtl="0" eaLnBrk="1" hangingPunct="1">
              <a:buFontTx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iv)  </a:t>
            </a:r>
            <a:r>
              <a:rPr lang="en-US" sz="2000" b="1" dirty="0" smtClean="0">
                <a:solidFill>
                  <a:srgbClr val="FF00FF"/>
                </a:solidFill>
                <a:cs typeface="Times New Roman" pitchFamily="18" charset="0"/>
              </a:rPr>
              <a:t>Blood vessels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en-US" sz="2000" b="1" dirty="0" smtClean="0">
                <a:cs typeface="Times New Roman" pitchFamily="18" charset="0"/>
              </a:rPr>
              <a:t>(</a:t>
            </a:r>
            <a:r>
              <a:rPr lang="en-US" sz="2000" b="1" dirty="0" err="1" smtClean="0">
                <a:cs typeface="Times New Roman" pitchFamily="18" charset="0"/>
              </a:rPr>
              <a:t>vasodilation</a:t>
            </a:r>
            <a:r>
              <a:rPr lang="en-US" sz="2000" b="1" dirty="0" smtClean="0">
                <a:cs typeface="Times New Roman" pitchFamily="18" charset="0"/>
              </a:rPr>
              <a:t> How?).</a:t>
            </a:r>
          </a:p>
          <a:p>
            <a:pPr marL="812800" indent="-812800" algn="l" rtl="0" eaLnBrk="1" hangingPunct="1">
              <a:defRPr/>
            </a:pPr>
            <a:endParaRPr lang="en-US" sz="2000" b="1" dirty="0" smtClean="0">
              <a:cs typeface="Times New Roman" pitchFamily="18" charset="0"/>
            </a:endParaRPr>
          </a:p>
          <a:p>
            <a:pPr marL="812800" indent="-812800" algn="l" rtl="0" eaLnBrk="1" hangingPunct="1">
              <a:defRPr/>
            </a:pPr>
            <a:r>
              <a:rPr lang="en-US" sz="2000" b="1" dirty="0" smtClean="0">
                <a:solidFill>
                  <a:srgbClr val="FFFF00"/>
                </a:solidFill>
                <a:cs typeface="Times New Roman" pitchFamily="18" charset="0"/>
              </a:rPr>
              <a:t>Which one of the </a:t>
            </a:r>
            <a:r>
              <a:rPr lang="en-US" sz="2000" b="1" dirty="0" err="1" smtClean="0">
                <a:solidFill>
                  <a:srgbClr val="FFFF00"/>
                </a:solidFill>
                <a:cs typeface="Times New Roman" pitchFamily="18" charset="0"/>
              </a:rPr>
              <a:t>muscarinic</a:t>
            </a:r>
            <a:r>
              <a:rPr lang="en-US" sz="2000" b="1" dirty="0" smtClean="0">
                <a:solidFill>
                  <a:srgbClr val="FFFF00"/>
                </a:solidFill>
                <a:cs typeface="Times New Roman" pitchFamily="18" charset="0"/>
              </a:rPr>
              <a:t> drugs may produce vasoconstriction?</a:t>
            </a:r>
          </a:p>
          <a:p>
            <a:pPr marL="1168400" lvl="1" indent="-711200" algn="l" rtl="0" eaLnBrk="1" hangingPunct="1"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3)	 </a:t>
            </a:r>
            <a:r>
              <a:rPr lang="en-US" sz="2000" b="1" dirty="0" smtClean="0">
                <a:solidFill>
                  <a:srgbClr val="FF00FF"/>
                </a:solidFill>
                <a:cs typeface="Times New Roman" pitchFamily="18" charset="0"/>
              </a:rPr>
              <a:t>Effects on other smooth muscle;</a:t>
            </a:r>
          </a:p>
          <a:p>
            <a:pPr marL="1168400" lvl="1" indent="-711200" algn="l" rtl="0" eaLnBrk="1" hangingPunct="1"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	</a:t>
            </a:r>
            <a:r>
              <a:rPr lang="en-US" sz="1800" b="1" dirty="0" smtClean="0">
                <a:cs typeface="Times New Roman" pitchFamily="18" charset="0"/>
              </a:rPr>
              <a:t>Here remember EFFECTS that are mediated by stimulation of M</a:t>
            </a:r>
            <a:r>
              <a:rPr lang="en-US" sz="1800" b="1" baseline="-30000" dirty="0" smtClean="0">
                <a:cs typeface="Times New Roman" pitchFamily="18" charset="0"/>
              </a:rPr>
              <a:t>1</a:t>
            </a:r>
            <a:r>
              <a:rPr lang="en-US" sz="1800" b="1" dirty="0" smtClean="0">
                <a:cs typeface="Times New Roman" pitchFamily="18" charset="0"/>
              </a:rPr>
              <a:t> and M</a:t>
            </a:r>
            <a:r>
              <a:rPr lang="en-US" sz="1800" b="1" baseline="-30000" dirty="0" smtClean="0">
                <a:cs typeface="Times New Roman" pitchFamily="18" charset="0"/>
              </a:rPr>
              <a:t>3</a:t>
            </a:r>
            <a:r>
              <a:rPr lang="en-US" sz="1800" b="1" dirty="0" smtClean="0">
                <a:cs typeface="Times New Roman" pitchFamily="18" charset="0"/>
              </a:rPr>
              <a:t>.</a:t>
            </a:r>
          </a:p>
          <a:p>
            <a:pPr marL="1524000" lvl="2" indent="-609600" algn="l" rtl="0" eaLnBrk="1" hangingPunct="1">
              <a:buFontTx/>
              <a:buAutoNum type="romanUcParenR"/>
              <a:defRPr/>
            </a:pPr>
            <a:r>
              <a:rPr lang="en-US" sz="2000" b="1" dirty="0" smtClean="0">
                <a:solidFill>
                  <a:srgbClr val="FF00FF"/>
                </a:solidFill>
                <a:cs typeface="Times New Roman" pitchFamily="18" charset="0"/>
              </a:rPr>
              <a:t>Lung: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en-US" sz="2000" b="1" dirty="0" err="1" smtClean="0">
                <a:cs typeface="Times New Roman" pitchFamily="18" charset="0"/>
              </a:rPr>
              <a:t>Bronchoconstriction</a:t>
            </a:r>
            <a:r>
              <a:rPr lang="en-US" sz="2000" b="1" dirty="0" smtClean="0">
                <a:cs typeface="Times New Roman" pitchFamily="18" charset="0"/>
              </a:rPr>
              <a:t> </a:t>
            </a:r>
          </a:p>
          <a:p>
            <a:pPr marL="1524000" lvl="2" indent="-609600" algn="l" rtl="0" eaLnBrk="1" hangingPunct="1">
              <a:buFontTx/>
              <a:buAutoNum type="romanUcParenR"/>
              <a:defRPr/>
            </a:pPr>
            <a:r>
              <a:rPr lang="en-US" sz="2000" b="1" dirty="0" smtClean="0">
                <a:solidFill>
                  <a:srgbClr val="FF00FF"/>
                </a:solidFill>
                <a:cs typeface="Times New Roman" pitchFamily="18" charset="0"/>
              </a:rPr>
              <a:t>GIT: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en-US" sz="2000" b="1" dirty="0" smtClean="0">
                <a:cs typeface="Times New Roman" pitchFamily="18" charset="0"/>
              </a:rPr>
              <a:t>increase the tone and motility leading to diarrhea and cramps.</a:t>
            </a:r>
          </a:p>
          <a:p>
            <a:pPr marL="1524000" lvl="2" indent="-609600" algn="l" rtl="0" eaLnBrk="1" hangingPunct="1">
              <a:buFontTx/>
              <a:buAutoNum type="romanUcParenR"/>
              <a:defRPr/>
            </a:pPr>
            <a:r>
              <a:rPr lang="en-US" sz="2000" b="1" dirty="0" smtClean="0">
                <a:solidFill>
                  <a:srgbClr val="FF00FF"/>
                </a:solidFill>
                <a:cs typeface="Times New Roman" pitchFamily="18" charset="0"/>
              </a:rPr>
              <a:t>Bladder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en-US" sz="2000" b="1" dirty="0" smtClean="0">
                <a:cs typeface="Times New Roman" pitchFamily="18" charset="0"/>
              </a:rPr>
              <a:t>(</a:t>
            </a:r>
            <a:r>
              <a:rPr lang="en-US" sz="2000" b="1" dirty="0" err="1" smtClean="0">
                <a:cs typeface="Times New Roman" pitchFamily="18" charset="0"/>
              </a:rPr>
              <a:t>destrusor</a:t>
            </a:r>
            <a:r>
              <a:rPr lang="en-US" sz="2000" b="1" dirty="0" smtClean="0">
                <a:cs typeface="Times New Roman" pitchFamily="18" charset="0"/>
              </a:rPr>
              <a:t> (contraction) </a:t>
            </a:r>
            <a:r>
              <a:rPr lang="en-US" sz="2000" b="1" dirty="0" err="1" smtClean="0">
                <a:cs typeface="Times New Roman" pitchFamily="18" charset="0"/>
              </a:rPr>
              <a:t>vs</a:t>
            </a:r>
            <a:r>
              <a:rPr lang="en-US" sz="2000" b="1" dirty="0" smtClean="0">
                <a:cs typeface="Times New Roman" pitchFamily="18" charset="0"/>
              </a:rPr>
              <a:t> </a:t>
            </a:r>
            <a:r>
              <a:rPr lang="en-US" sz="2000" b="1" dirty="0" err="1" smtClean="0">
                <a:cs typeface="Times New Roman" pitchFamily="18" charset="0"/>
              </a:rPr>
              <a:t>sphincher</a:t>
            </a:r>
            <a:r>
              <a:rPr lang="en-US" sz="2000" b="1" dirty="0" smtClean="0">
                <a:cs typeface="Times New Roman" pitchFamily="18" charset="0"/>
              </a:rPr>
              <a:t> (Relaxation)</a:t>
            </a:r>
          </a:p>
          <a:p>
            <a:pPr marL="812800" indent="-812800" algn="l" rtl="0" eaLnBrk="1" hangingPunct="1">
              <a:defRPr/>
            </a:pPr>
            <a:r>
              <a:rPr lang="en-US" sz="2000" b="1" dirty="0" smtClean="0">
                <a:cs typeface="Times New Roman" pitchFamily="18" charset="0"/>
              </a:rPr>
              <a:t>What are the clinical significant of such effects?</a:t>
            </a:r>
          </a:p>
          <a:p>
            <a:pPr marL="1168400" lvl="1" indent="-711200" algn="l" rtl="0" eaLnBrk="1" hangingPunct="1"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4)  </a:t>
            </a:r>
            <a:r>
              <a:rPr lang="en-US" sz="2000" b="1" dirty="0" smtClean="0">
                <a:solidFill>
                  <a:srgbClr val="FF00FF"/>
                </a:solidFill>
                <a:cs typeface="Times New Roman" pitchFamily="18" charset="0"/>
              </a:rPr>
              <a:t>Effects on Glands (Exocrine) (M3)</a:t>
            </a:r>
          </a:p>
          <a:p>
            <a:pPr marL="812800" indent="-812800" algn="l" rtl="0" eaLnBrk="1" hangingPunct="1"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 </a:t>
            </a:r>
          </a:p>
          <a:p>
            <a:pPr marL="1168400" lvl="1" indent="-711200" algn="l" rtl="0" eaLnBrk="1" hangingPunct="1"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00FF"/>
                </a:solidFill>
                <a:cs typeface="Times New Roman" pitchFamily="18" charset="0"/>
              </a:rPr>
              <a:t>5)  Effects on CNS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20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0"/>
            <a:ext cx="8229600" cy="7029450"/>
          </a:xfrm>
        </p:spPr>
        <p:txBody>
          <a:bodyPr/>
          <a:lstStyle/>
          <a:p>
            <a:pPr marL="990600" lvl="1" indent="-533400" algn="l" rtl="0"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5)   </a:t>
            </a:r>
            <a:r>
              <a:rPr lang="en-US" sz="2400" b="1" dirty="0" smtClean="0">
                <a:solidFill>
                  <a:srgbClr val="FF00FF"/>
                </a:solidFill>
                <a:cs typeface="Times New Roman" pitchFamily="18" charset="0"/>
              </a:rPr>
              <a:t>Effects on Neuromuscular Junction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en-US" sz="2400" b="1" dirty="0" smtClean="0">
                <a:cs typeface="Times New Roman" pitchFamily="18" charset="0"/>
              </a:rPr>
              <a:t>(Nicotinic Receptors)</a:t>
            </a:r>
          </a:p>
          <a:p>
            <a:pPr marL="609600" indent="-609600" algn="l" rtl="0"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cs typeface="Times New Roman" pitchFamily="18" charset="0"/>
              </a:rPr>
              <a:t>		Very important and related to the clinical uses.</a:t>
            </a:r>
          </a:p>
          <a:p>
            <a:pPr marL="609600" indent="-609600" algn="l" rtl="0"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cs typeface="Times New Roman" pitchFamily="18" charset="0"/>
              </a:rPr>
              <a:t> </a:t>
            </a:r>
          </a:p>
          <a:p>
            <a:pPr marL="609600" indent="-609600" algn="l" rtl="0"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cs typeface="Times New Roman" pitchFamily="18" charset="0"/>
              </a:rPr>
              <a:t>	What are the </a:t>
            </a:r>
            <a:r>
              <a:rPr lang="en-US" sz="2400" b="1" dirty="0" err="1" smtClean="0">
                <a:cs typeface="Times New Roman" pitchFamily="18" charset="0"/>
              </a:rPr>
              <a:t>the</a:t>
            </a:r>
            <a:r>
              <a:rPr lang="en-US" sz="2400" b="1" dirty="0" smtClean="0">
                <a:cs typeface="Times New Roman" pitchFamily="18" charset="0"/>
              </a:rPr>
              <a:t> naturally </a:t>
            </a:r>
            <a:r>
              <a:rPr lang="en-US" sz="2400" b="1" dirty="0" err="1" smtClean="0">
                <a:cs typeface="Times New Roman" pitchFamily="18" charset="0"/>
              </a:rPr>
              <a:t>occuring</a:t>
            </a:r>
            <a:r>
              <a:rPr lang="en-US" sz="2400" b="1" dirty="0" smtClean="0">
                <a:cs typeface="Times New Roman" pitchFamily="18" charset="0"/>
              </a:rPr>
              <a:t> alkaloids (</a:t>
            </a:r>
            <a:r>
              <a:rPr lang="en-US" sz="2400" b="1" dirty="0" err="1" smtClean="0">
                <a:cs typeface="Times New Roman" pitchFamily="18" charset="0"/>
              </a:rPr>
              <a:t>e.g</a:t>
            </a:r>
            <a:r>
              <a:rPr lang="en-US" sz="2400" b="1" dirty="0" smtClean="0">
                <a:cs typeface="Times New Roman" pitchFamily="18" charset="0"/>
              </a:rPr>
              <a:t>: </a:t>
            </a:r>
            <a:r>
              <a:rPr lang="en-US" sz="2400" b="1" dirty="0" err="1" smtClean="0">
                <a:cs typeface="Times New Roman" pitchFamily="18" charset="0"/>
              </a:rPr>
              <a:t>Pilocarpine</a:t>
            </a:r>
            <a:r>
              <a:rPr lang="en-US" sz="2400" b="1" dirty="0" smtClean="0">
                <a:cs typeface="Times New Roman" pitchFamily="18" charset="0"/>
              </a:rPr>
              <a:t> and </a:t>
            </a:r>
            <a:r>
              <a:rPr lang="en-US" sz="2400" b="1" dirty="0" err="1" smtClean="0">
                <a:cs typeface="Times New Roman" pitchFamily="18" charset="0"/>
              </a:rPr>
              <a:t>Oxotremorine</a:t>
            </a:r>
            <a:r>
              <a:rPr lang="en-US" sz="2400" b="1" dirty="0" smtClean="0">
                <a:cs typeface="Times New Roman" pitchFamily="18" charset="0"/>
              </a:rPr>
              <a:t> and </a:t>
            </a:r>
            <a:r>
              <a:rPr lang="en-US" sz="2400" b="1" dirty="0" err="1" smtClean="0">
                <a:cs typeface="Times New Roman" pitchFamily="18" charset="0"/>
              </a:rPr>
              <a:t>Muscarine</a:t>
            </a:r>
            <a:r>
              <a:rPr lang="en-US" sz="2400" b="1" dirty="0" smtClean="0">
                <a:cs typeface="Times New Roman" pitchFamily="18" charset="0"/>
              </a:rPr>
              <a:t>) ?</a:t>
            </a:r>
          </a:p>
          <a:p>
            <a:pPr marL="609600" indent="-609600" algn="l" rtl="0" eaLnBrk="1" hangingPunct="1">
              <a:buFont typeface="Wingdings" pitchFamily="2" charset="2"/>
              <a:buNone/>
              <a:defRPr/>
            </a:pPr>
            <a:endParaRPr lang="en-US" sz="2400" b="1" dirty="0" smtClean="0">
              <a:cs typeface="Times New Roman" pitchFamily="18" charset="0"/>
            </a:endParaRPr>
          </a:p>
          <a:p>
            <a:pPr marL="609600" indent="-609600" algn="l" rtl="0"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cs typeface="Times New Roman" pitchFamily="18" charset="0"/>
              </a:rPr>
              <a:t>	What is mushrooms poisoning?</a:t>
            </a:r>
          </a:p>
          <a:p>
            <a:pPr marL="609600" indent="-609600" algn="l" rtl="0" eaLnBrk="1" hangingPunct="1">
              <a:buFont typeface="Wingdings" pitchFamily="2" charset="2"/>
              <a:buNone/>
              <a:defRPr/>
            </a:pPr>
            <a:endParaRPr lang="en-US" sz="2400" b="1" dirty="0" smtClean="0">
              <a:cs typeface="Times New Roman" pitchFamily="18" charset="0"/>
            </a:endParaRPr>
          </a:p>
          <a:p>
            <a:pPr marL="609600" indent="-609600" algn="l" rtl="0"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cs typeface="Times New Roman" pitchFamily="18" charset="0"/>
              </a:rPr>
              <a:t>	What are the differences between </a:t>
            </a:r>
            <a:r>
              <a:rPr lang="en-US" sz="2400" b="1" dirty="0" err="1" smtClean="0">
                <a:cs typeface="Times New Roman" pitchFamily="18" charset="0"/>
              </a:rPr>
              <a:t>pilocarpine</a:t>
            </a:r>
            <a:r>
              <a:rPr lang="en-US" sz="2400" b="1" dirty="0" smtClean="0">
                <a:cs typeface="Times New Roman" pitchFamily="18" charset="0"/>
              </a:rPr>
              <a:t> and </a:t>
            </a:r>
            <a:r>
              <a:rPr lang="en-US" sz="2400" b="1" dirty="0" err="1" smtClean="0">
                <a:cs typeface="Times New Roman" pitchFamily="18" charset="0"/>
              </a:rPr>
              <a:t>bethanechol</a:t>
            </a:r>
            <a:r>
              <a:rPr lang="en-US" sz="2400" b="1" dirty="0" smtClean="0">
                <a:cs typeface="Times New Roman" pitchFamily="18" charset="0"/>
              </a:rPr>
              <a:t>?.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2237" name="Group 93"/>
          <p:cNvGraphicFramePr>
            <a:graphicFrameLocks noGrp="1"/>
          </p:cNvGraphicFramePr>
          <p:nvPr/>
        </p:nvGraphicFramePr>
        <p:xfrm>
          <a:off x="76200" y="228600"/>
          <a:ext cx="8896350" cy="6087428"/>
        </p:xfrm>
        <a:graphic>
          <a:graphicData uri="http://schemas.openxmlformats.org/drawingml/2006/table">
            <a:tbl>
              <a:tblPr rtl="1"/>
              <a:tblGrid>
                <a:gridCol w="1885950"/>
                <a:gridCol w="1905000"/>
                <a:gridCol w="1828800"/>
                <a:gridCol w="1676400"/>
                <a:gridCol w="1600200"/>
              </a:tblGrid>
              <a:tr h="1276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Bethanechol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Carbachol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Pilocarpine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ACh</a:t>
                      </a:r>
                      <a:endParaRPr kumimoji="0" lang="ar-SA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ar-SA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Complete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Complete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Complete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NOT</a:t>
                      </a:r>
                      <a:endParaRPr kumimoji="0" lang="ar-S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Absorption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70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NOT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hydrolyzed by cholinesterase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NOT hydrolyzed by cholinesterase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NOT hydrolyzed by cholinesterase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Hydrolyzed by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cholinesterase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Metabolism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60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Longer (++)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Longer (++)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Longer (++)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Very short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Duration</a:t>
                      </a:r>
                      <a:endParaRPr kumimoji="0" lang="ar-S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04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Oral, S.C.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Oral,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eye drops</a:t>
                      </a:r>
                      <a:endParaRPr kumimoji="0" lang="ar-S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oral,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eye drops</a:t>
                      </a:r>
                      <a:endParaRPr kumimoji="0" lang="ar-S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I.V.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Administ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Bar/>
    <p:sndAc>
      <p:stSnd>
        <p:snd r:embed="rId3" name="laser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4256" name="Group 64"/>
          <p:cNvGraphicFramePr>
            <a:graphicFrameLocks noGrp="1"/>
          </p:cNvGraphicFramePr>
          <p:nvPr>
            <p:ph type="subTitle" idx="1"/>
          </p:nvPr>
        </p:nvGraphicFramePr>
        <p:xfrm>
          <a:off x="228600" y="228600"/>
          <a:ext cx="8763000" cy="6266815"/>
        </p:xfrm>
        <a:graphic>
          <a:graphicData uri="http://schemas.openxmlformats.org/drawingml/2006/table">
            <a:tbl>
              <a:tblPr rtl="1"/>
              <a:tblGrid>
                <a:gridCol w="2066925"/>
                <a:gridCol w="1776412"/>
                <a:gridCol w="1871663"/>
                <a:gridCol w="1676400"/>
                <a:gridCol w="1371600"/>
              </a:tblGrid>
              <a:tr h="841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Bethanechol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Carbachol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Pilocarpine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ACh</a:t>
                      </a:r>
                      <a:endParaRPr kumimoji="0" lang="ar-SA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ar-S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Muscarinic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Muscarinic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Nicotinic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Muscarinic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Muscarinic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Nicotinic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Receptors</a:t>
                      </a:r>
                      <a:endParaRPr kumimoji="0" lang="ar-S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Muscarinic</a:t>
                      </a:r>
                      <a:endParaRPr kumimoji="0" lang="ar-S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30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GIT, Urinary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bladder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Eye, GIT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Urinary bladder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More on eye, secretion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Selectivity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NO</a:t>
                      </a:r>
                      <a:endParaRPr kumimoji="0" lang="ar-SA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Nicotinic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113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Urinary retention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Paralytic ileus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Glaucoma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Urinary retention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Paralytic ileus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Xerostomia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Glaucoma</a:t>
                      </a:r>
                      <a:endParaRPr kumimoji="0" lang="ar-SA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Bar/>
    <p:sndAc>
      <p:stSnd>
        <p:snd r:embed="rId3" name="laser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/>
          </p:cNvSpPr>
          <p:nvPr>
            <p:ph type="body" idx="1"/>
          </p:nvPr>
        </p:nvSpPr>
        <p:spPr>
          <a:xfrm>
            <a:off x="323850" y="260350"/>
            <a:ext cx="8496300" cy="6337300"/>
          </a:xfrm>
        </p:spPr>
        <p:txBody>
          <a:bodyPr/>
          <a:lstStyle/>
          <a:p>
            <a:pPr marL="0" indent="112713" algn="l" rtl="0">
              <a:buFont typeface="Arial" pitchFamily="34" charset="0"/>
              <a:buNone/>
            </a:pPr>
            <a:r>
              <a:rPr lang="en-US" b="1" smtClean="0">
                <a:solidFill>
                  <a:srgbClr val="CC0066"/>
                </a:solidFill>
              </a:rPr>
              <a:t>New  Drugs </a:t>
            </a:r>
          </a:p>
          <a:p>
            <a:pPr marL="0" indent="112713" algn="l" rtl="0">
              <a:buFont typeface="Arial" pitchFamily="34" charset="0"/>
              <a:buNone/>
            </a:pPr>
            <a:r>
              <a:rPr lang="en-US" b="1" smtClean="0">
                <a:solidFill>
                  <a:srgbClr val="CC0066"/>
                </a:solidFill>
              </a:rPr>
              <a:t>Cevimeline </a:t>
            </a:r>
          </a:p>
          <a:p>
            <a:pPr marL="292100" lvl="1" indent="0" algn="l" rtl="0"/>
            <a:r>
              <a:rPr lang="en-US" b="1" smtClean="0"/>
              <a:t>Direct acting cholinomimetics</a:t>
            </a:r>
          </a:p>
          <a:p>
            <a:pPr marL="292100" lvl="1" indent="0" algn="l" rtl="0"/>
            <a:r>
              <a:rPr lang="en-US" b="1" smtClean="0"/>
              <a:t>A muscarinic agonist, with particular effect on M3</a:t>
            </a:r>
          </a:p>
          <a:p>
            <a:pPr marL="292100" lvl="1" indent="0" algn="l" rtl="0">
              <a:buFont typeface="Arial" pitchFamily="34" charset="0"/>
              <a:buNone/>
            </a:pPr>
            <a:r>
              <a:rPr lang="en-US" b="1" smtClean="0"/>
              <a:t>    receptors</a:t>
            </a:r>
          </a:p>
          <a:p>
            <a:pPr marL="292100" lvl="1" indent="0" algn="l" rtl="0"/>
            <a:r>
              <a:rPr lang="en-US" b="1" smtClean="0"/>
              <a:t>It is given orally.</a:t>
            </a:r>
          </a:p>
          <a:p>
            <a:pPr marL="292100" lvl="1" indent="0" algn="l" rtl="0"/>
            <a:r>
              <a:rPr lang="en-US" b="1" smtClean="0"/>
              <a:t>Increased salivation.</a:t>
            </a:r>
          </a:p>
          <a:p>
            <a:pPr marL="292100" lvl="1" indent="0" algn="l" rtl="0"/>
            <a:r>
              <a:rPr lang="en-US" b="1" smtClean="0"/>
              <a:t>Used for treatment of dry mouth symptom associated with Sjogren's syndrome.</a:t>
            </a:r>
          </a:p>
          <a:p>
            <a:pPr marL="0" indent="112713" algn="l" rtl="0">
              <a:buFont typeface="Arial" pitchFamily="34" charset="0"/>
              <a:buNone/>
            </a:pPr>
            <a:endParaRPr lang="en-US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20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6408738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3600" smtClean="0">
                <a:solidFill>
                  <a:srgbClr val="FF00FF"/>
                </a:solidFill>
              </a:rPr>
              <a:t>New Uses of Cholinergic Drugs</a:t>
            </a:r>
            <a:r>
              <a:rPr lang="en-US" smtClean="0">
                <a:solidFill>
                  <a:srgbClr val="FF00FF"/>
                </a:solidFill>
              </a:rPr>
              <a:t>:</a:t>
            </a:r>
          </a:p>
          <a:p>
            <a:pPr algn="l" rtl="0" eaLnBrk="1" hangingPunct="1">
              <a:defRPr/>
            </a:pPr>
            <a:endParaRPr lang="en-US" smtClean="0">
              <a:solidFill>
                <a:srgbClr val="FF00FF"/>
              </a:solidFill>
            </a:endParaRPr>
          </a:p>
          <a:p>
            <a:pPr algn="l" rtl="0" eaLnBrk="1" hangingPunct="1">
              <a:defRPr/>
            </a:pPr>
            <a:r>
              <a:rPr lang="en-US" smtClean="0">
                <a:solidFill>
                  <a:srgbClr val="FFFF00"/>
                </a:solidFill>
              </a:rPr>
              <a:t>Donepezil </a:t>
            </a:r>
            <a:r>
              <a:rPr lang="en-US" smtClean="0"/>
              <a:t>: for improving memory (Cognitive Function) in Alzheimer disease.</a:t>
            </a:r>
          </a:p>
          <a:p>
            <a:pPr algn="l" rtl="0" eaLnBrk="1" hangingPunct="1">
              <a:defRPr/>
            </a:pPr>
            <a:r>
              <a:rPr lang="en-US" smtClean="0">
                <a:solidFill>
                  <a:srgbClr val="0000FF"/>
                </a:solidFill>
              </a:rPr>
              <a:t>Cevimeline: </a:t>
            </a:r>
            <a:r>
              <a:rPr lang="en-US" smtClean="0"/>
              <a:t> </a:t>
            </a:r>
            <a:r>
              <a:rPr lang="en-US" smtClean="0">
                <a:solidFill>
                  <a:srgbClr val="FFFF00"/>
                </a:solidFill>
                <a:effectLst/>
              </a:rPr>
              <a:t>dryness of the mouth caused by radiation therapy for head and neck cancer and also </a:t>
            </a:r>
            <a:r>
              <a:rPr lang="en-US" smtClean="0">
                <a:effectLst/>
              </a:rPr>
              <a:t>indicated for dry eye.</a:t>
            </a:r>
            <a:r>
              <a:rPr lang="en-US" smtClean="0"/>
              <a:t> </a:t>
            </a:r>
          </a:p>
          <a:p>
            <a:pPr algn="l" rtl="0" eaLnBrk="1" hangingPunct="1">
              <a:defRPr/>
            </a:pPr>
            <a:endParaRPr lang="en-US" smtClean="0"/>
          </a:p>
          <a:p>
            <a:pPr algn="l" rtl="0" eaLnBrk="1" hangingPunct="1">
              <a:defRPr/>
            </a:pPr>
            <a:r>
              <a:rPr lang="en-US" smtClean="0"/>
              <a:t>How does it work?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619250" y="260350"/>
            <a:ext cx="5545138" cy="647700"/>
          </a:xfrm>
          <a:prstGeom prst="rect">
            <a:avLst/>
          </a:prstGeom>
          <a:solidFill>
            <a:srgbClr val="CC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Nervous system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042988" y="1341438"/>
            <a:ext cx="3024187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Peripheral nervous </a:t>
            </a:r>
          </a:p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system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787900" y="1268413"/>
            <a:ext cx="3384550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Central nervous </a:t>
            </a:r>
          </a:p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system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042988" y="2565400"/>
            <a:ext cx="3024187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Efferent Division</a:t>
            </a:r>
            <a:r>
              <a:rPr lang="en-US" sz="24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4787900" y="2492375"/>
            <a:ext cx="3384550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Afferent Division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1042988" y="3789363"/>
            <a:ext cx="3024187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Autonomic nervous </a:t>
            </a:r>
          </a:p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system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4787900" y="3789363"/>
            <a:ext cx="3455988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Somatic </a:t>
            </a:r>
          </a:p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system</a:t>
            </a: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2484438" y="4581525"/>
            <a:ext cx="0" cy="1943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ar-SA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2555875" y="5300663"/>
            <a:ext cx="5032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ar-SA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2555875" y="5876925"/>
            <a:ext cx="5032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ar-SA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2555875" y="6524625"/>
            <a:ext cx="5032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ar-SA"/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3059113" y="5084763"/>
            <a:ext cx="316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</a:rPr>
              <a:t>Enteric nervous system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3132138" y="5661025"/>
            <a:ext cx="3983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</a:rPr>
              <a:t>Parasympathetic nervous system</a:t>
            </a: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3132138" y="6237288"/>
            <a:ext cx="34877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</a:rPr>
              <a:t>Sympathetic nervous system</a:t>
            </a:r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2411413" y="2205038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ar-SA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2484438" y="3429000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ar-SA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>
            <a:off x="5219700" y="2349500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ar-SA"/>
          </a:p>
        </p:txBody>
      </p:sp>
      <p:sp>
        <p:nvSpPr>
          <p:cNvPr id="5139" name="Line 20"/>
          <p:cNvSpPr>
            <a:spLocks noChangeShapeType="1"/>
          </p:cNvSpPr>
          <p:nvPr/>
        </p:nvSpPr>
        <p:spPr bwMode="auto">
          <a:xfrm>
            <a:off x="2514600" y="3581400"/>
            <a:ext cx="2819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5140" name="Line 21"/>
          <p:cNvSpPr>
            <a:spLocks noChangeShapeType="1"/>
          </p:cNvSpPr>
          <p:nvPr/>
        </p:nvSpPr>
        <p:spPr bwMode="auto">
          <a:xfrm>
            <a:off x="5334000" y="35814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5141" name="Line 20"/>
          <p:cNvSpPr>
            <a:spLocks noChangeShapeType="1"/>
          </p:cNvSpPr>
          <p:nvPr/>
        </p:nvSpPr>
        <p:spPr bwMode="auto">
          <a:xfrm>
            <a:off x="2411413" y="2349500"/>
            <a:ext cx="2819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ervous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lum bright="-20000" contrast="10000"/>
          </a:blip>
          <a:srcRect/>
          <a:stretch>
            <a:fillRect/>
          </a:stretch>
        </p:blipFill>
        <p:spPr>
          <a:xfrm>
            <a:off x="250825" y="260350"/>
            <a:ext cx="8713788" cy="63373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ar-SA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dirty="0" smtClean="0"/>
              <a:t>Biosynthesis and pathway of Acetylcholine</a:t>
            </a:r>
          </a:p>
          <a:p>
            <a:pPr algn="l" rtl="0" eaLnBrk="1" hangingPunct="1">
              <a:defRPr/>
            </a:pPr>
            <a:r>
              <a:rPr lang="en-US" dirty="0" smtClean="0"/>
              <a:t>(Cholinergic Transmission)</a:t>
            </a:r>
            <a:endParaRPr lang="ar-S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/>
          </p:cNvSpPr>
          <p:nvPr>
            <p:ph type="title"/>
          </p:nvPr>
        </p:nvSpPr>
        <p:spPr>
          <a:xfrm>
            <a:off x="107950" y="115888"/>
            <a:ext cx="5183188" cy="647700"/>
          </a:xfrm>
          <a:solidFill>
            <a:schemeClr val="accent2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Cholinergic transmission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 cstate="print">
            <a:lum bright="-22000" contrast="46000"/>
          </a:blip>
          <a:srcRect/>
          <a:stretch>
            <a:fillRect/>
          </a:stretch>
        </p:blipFill>
        <p:spPr bwMode="auto">
          <a:xfrm>
            <a:off x="152400" y="836613"/>
            <a:ext cx="8740775" cy="5832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76200"/>
          </a:xfrm>
        </p:spPr>
        <p:txBody>
          <a:bodyPr/>
          <a:lstStyle/>
          <a:p>
            <a:pPr rtl="0" eaLnBrk="1" hangingPunct="1">
              <a:defRPr/>
            </a:pPr>
            <a:r>
              <a:rPr lang="ar-SA" sz="4000" smtClean="0"/>
              <a:t>		</a:t>
            </a:r>
            <a:endParaRPr lang="en-US" sz="400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 algn="ctr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00FF"/>
                </a:solidFill>
              </a:rPr>
              <a:t>CHOLINOMIMETIC AGENTS (</a:t>
            </a:r>
            <a:r>
              <a:rPr lang="en-US" sz="2400" b="1" dirty="0" err="1" smtClean="0">
                <a:solidFill>
                  <a:srgbClr val="FF00FF"/>
                </a:solidFill>
              </a:rPr>
              <a:t>Parasympathomimetics</a:t>
            </a:r>
            <a:r>
              <a:rPr lang="en-US" sz="2400" b="1" dirty="0" smtClean="0">
                <a:solidFill>
                  <a:srgbClr val="FF00FF"/>
                </a:solidFill>
              </a:rPr>
              <a:t>)</a:t>
            </a:r>
          </a:p>
          <a:p>
            <a:pPr algn="ctr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b="1" dirty="0" smtClean="0"/>
          </a:p>
          <a:p>
            <a:pPr algn="ctr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b="1" dirty="0" smtClean="0"/>
          </a:p>
          <a:p>
            <a:pPr algn="ctr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			</a:t>
            </a:r>
            <a:r>
              <a:rPr lang="en-US" sz="1800" b="1" dirty="0" smtClean="0">
                <a:solidFill>
                  <a:srgbClr val="FFFF00"/>
                </a:solidFill>
              </a:rPr>
              <a:t>Nerve		Heart		glands and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rgbClr val="FFFF00"/>
                </a:solidFill>
              </a:rPr>
              <a:t>							endothelium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rgbClr val="FFFF00"/>
                </a:solidFill>
              </a:rPr>
              <a:t>Alkaloids							“Reversible”														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rgbClr val="FFFF00"/>
                </a:solidFill>
              </a:rPr>
              <a:t>				       </a:t>
            </a:r>
            <a:r>
              <a:rPr lang="en-US" sz="1800" b="1" dirty="0" err="1" smtClean="0">
                <a:solidFill>
                  <a:srgbClr val="FFFF00"/>
                </a:solidFill>
              </a:rPr>
              <a:t>Muscarinic</a:t>
            </a:r>
            <a:endParaRPr lang="en-US" sz="1800" b="1" dirty="0" smtClean="0">
              <a:solidFill>
                <a:srgbClr val="FFFF00"/>
              </a:solidFill>
            </a:endParaRP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800" b="1" dirty="0" smtClean="0">
              <a:solidFill>
                <a:srgbClr val="FFFF00"/>
              </a:solidFill>
            </a:endParaRP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rgbClr val="FFFF00"/>
                </a:solidFill>
              </a:rPr>
              <a:t>		</a:t>
            </a:r>
            <a:r>
              <a:rPr lang="en-US" sz="1800" b="1" dirty="0" smtClean="0"/>
              <a:t>Direct-acting</a:t>
            </a:r>
            <a:r>
              <a:rPr lang="en-US" sz="1800" b="1" dirty="0" smtClean="0">
                <a:solidFill>
                  <a:srgbClr val="FFFF00"/>
                </a:solidFill>
              </a:rPr>
              <a:t>	       Receptors		 Ach        </a:t>
            </a:r>
            <a:r>
              <a:rPr lang="en-US" sz="1800" b="1" dirty="0" smtClean="0"/>
              <a:t>Indirect acting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rgbClr val="FFFF00"/>
                </a:solidFill>
              </a:rPr>
              <a:t>		    </a:t>
            </a:r>
            <a:r>
              <a:rPr lang="en-US" sz="1800" b="1" dirty="0" smtClean="0"/>
              <a:t>drugs</a:t>
            </a:r>
            <a:r>
              <a:rPr lang="en-US" sz="1800" b="1" dirty="0" smtClean="0">
                <a:solidFill>
                  <a:srgbClr val="FFFF00"/>
                </a:solidFill>
              </a:rPr>
              <a:t>						    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Drugs</a:t>
            </a:r>
            <a:r>
              <a:rPr lang="en-US" sz="1800" b="1" dirty="0" smtClean="0">
                <a:solidFill>
                  <a:srgbClr val="FFFF00"/>
                </a:solidFill>
              </a:rPr>
              <a:t>     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rgbClr val="FFFF00"/>
                </a:solidFill>
              </a:rPr>
              <a:t>				       Nicotinic			       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rgbClr val="FFFF00"/>
                </a:solidFill>
              </a:rPr>
              <a:t>								              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rgbClr val="FFFF00"/>
                </a:solidFill>
              </a:rPr>
              <a:t>									“Irreversible”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800" b="1" dirty="0" err="1" smtClean="0">
                <a:solidFill>
                  <a:srgbClr val="FFFF00"/>
                </a:solidFill>
              </a:rPr>
              <a:t>Choline</a:t>
            </a:r>
            <a:r>
              <a:rPr lang="en-US" sz="1800" b="1" dirty="0" smtClean="0">
                <a:solidFill>
                  <a:srgbClr val="FFFF00"/>
                </a:solidFill>
              </a:rPr>
              <a:t> esters 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rgbClr val="FFFF00"/>
                </a:solidFill>
              </a:rPr>
              <a:t>			Neuromuscular		</a:t>
            </a:r>
            <a:r>
              <a:rPr lang="en-US" sz="1800" b="1" dirty="0" err="1" smtClean="0">
                <a:solidFill>
                  <a:srgbClr val="FFFF00"/>
                </a:solidFill>
              </a:rPr>
              <a:t>Ganglionic</a:t>
            </a:r>
            <a:endParaRPr lang="en-US" sz="1800" b="1" dirty="0" smtClean="0">
              <a:solidFill>
                <a:srgbClr val="FFFF00"/>
              </a:solidFill>
            </a:endParaRPr>
          </a:p>
          <a:p>
            <a:pPr algn="ctr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800" b="1" dirty="0" smtClean="0">
              <a:solidFill>
                <a:srgbClr val="FFFF00"/>
              </a:solidFill>
            </a:endParaRPr>
          </a:p>
          <a:p>
            <a:pPr algn="ctr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800" b="1" dirty="0" smtClean="0">
              <a:solidFill>
                <a:srgbClr val="FFFF00"/>
              </a:solidFill>
            </a:endParaRPr>
          </a:p>
          <a:p>
            <a:pPr algn="ctr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800" b="1" dirty="0" smtClean="0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4343400" y="1219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1981200" y="990600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H="1" flipV="1">
            <a:off x="4191000" y="4572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V="1">
            <a:off x="22098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2209800" y="28956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V="1">
            <a:off x="5486400" y="2209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V="1">
            <a:off x="3851275" y="2060575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 flipH="1">
            <a:off x="1371600" y="990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1371600" y="9906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277" name="Line 14"/>
          <p:cNvSpPr>
            <a:spLocks noChangeShapeType="1"/>
          </p:cNvSpPr>
          <p:nvPr/>
        </p:nvSpPr>
        <p:spPr bwMode="auto">
          <a:xfrm flipV="1">
            <a:off x="4343400" y="3810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278" name="Line 15"/>
          <p:cNvSpPr>
            <a:spLocks noChangeShapeType="1"/>
          </p:cNvSpPr>
          <p:nvPr/>
        </p:nvSpPr>
        <p:spPr bwMode="auto">
          <a:xfrm>
            <a:off x="2590800" y="4191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279" name="Line 16"/>
          <p:cNvSpPr>
            <a:spLocks noChangeShapeType="1"/>
          </p:cNvSpPr>
          <p:nvPr/>
        </p:nvSpPr>
        <p:spPr bwMode="auto">
          <a:xfrm flipV="1">
            <a:off x="2895600" y="3733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280" name="Line 17"/>
          <p:cNvSpPr>
            <a:spLocks noChangeShapeType="1"/>
          </p:cNvSpPr>
          <p:nvPr/>
        </p:nvSpPr>
        <p:spPr bwMode="auto">
          <a:xfrm flipV="1">
            <a:off x="2895600" y="4038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281" name="Line 18"/>
          <p:cNvSpPr>
            <a:spLocks noChangeShapeType="1"/>
          </p:cNvSpPr>
          <p:nvPr/>
        </p:nvSpPr>
        <p:spPr bwMode="auto">
          <a:xfrm>
            <a:off x="2895600" y="3124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1282" name="Line 19"/>
          <p:cNvSpPr>
            <a:spLocks noChangeShapeType="1"/>
          </p:cNvSpPr>
          <p:nvPr/>
        </p:nvSpPr>
        <p:spPr bwMode="auto">
          <a:xfrm flipV="1">
            <a:off x="2895600" y="3124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283" name="Line 20"/>
          <p:cNvSpPr>
            <a:spLocks noChangeShapeType="1"/>
          </p:cNvSpPr>
          <p:nvPr/>
        </p:nvSpPr>
        <p:spPr bwMode="auto">
          <a:xfrm>
            <a:off x="2895600" y="4419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284" name="Line 21"/>
          <p:cNvSpPr>
            <a:spLocks noChangeShapeType="1"/>
          </p:cNvSpPr>
          <p:nvPr/>
        </p:nvSpPr>
        <p:spPr bwMode="auto">
          <a:xfrm>
            <a:off x="2895600" y="4800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1285" name="Line 22"/>
          <p:cNvSpPr>
            <a:spLocks noChangeShapeType="1"/>
          </p:cNvSpPr>
          <p:nvPr/>
        </p:nvSpPr>
        <p:spPr bwMode="auto">
          <a:xfrm>
            <a:off x="4953000" y="32766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286" name="Line 23"/>
          <p:cNvSpPr>
            <a:spLocks noChangeShapeType="1"/>
          </p:cNvSpPr>
          <p:nvPr/>
        </p:nvSpPr>
        <p:spPr bwMode="auto">
          <a:xfrm flipV="1">
            <a:off x="4953000" y="304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287" name="Line 24"/>
          <p:cNvSpPr>
            <a:spLocks noChangeShapeType="1"/>
          </p:cNvSpPr>
          <p:nvPr/>
        </p:nvSpPr>
        <p:spPr bwMode="auto">
          <a:xfrm>
            <a:off x="4953000" y="3124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288" name="Line 25"/>
          <p:cNvSpPr>
            <a:spLocks noChangeShapeType="1"/>
          </p:cNvSpPr>
          <p:nvPr/>
        </p:nvSpPr>
        <p:spPr bwMode="auto">
          <a:xfrm>
            <a:off x="4953000" y="3124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289" name="Line 26"/>
          <p:cNvSpPr>
            <a:spLocks noChangeShapeType="1"/>
          </p:cNvSpPr>
          <p:nvPr/>
        </p:nvSpPr>
        <p:spPr bwMode="auto">
          <a:xfrm flipV="1">
            <a:off x="4953000" y="4495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290" name="Line 27"/>
          <p:cNvSpPr>
            <a:spLocks noChangeShapeType="1"/>
          </p:cNvSpPr>
          <p:nvPr/>
        </p:nvSpPr>
        <p:spPr bwMode="auto">
          <a:xfrm flipH="1">
            <a:off x="4343400" y="4800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1291" name="Line 28"/>
          <p:cNvSpPr>
            <a:spLocks noChangeShapeType="1"/>
          </p:cNvSpPr>
          <p:nvPr/>
        </p:nvSpPr>
        <p:spPr bwMode="auto">
          <a:xfrm flipH="1">
            <a:off x="4419600" y="3124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1292" name="Line 29"/>
          <p:cNvSpPr>
            <a:spLocks noChangeShapeType="1"/>
          </p:cNvSpPr>
          <p:nvPr/>
        </p:nvSpPr>
        <p:spPr bwMode="auto">
          <a:xfrm flipV="1">
            <a:off x="4953000" y="4572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293" name="Line 30"/>
          <p:cNvSpPr>
            <a:spLocks noChangeShapeType="1"/>
          </p:cNvSpPr>
          <p:nvPr/>
        </p:nvSpPr>
        <p:spPr bwMode="auto">
          <a:xfrm flipV="1">
            <a:off x="4953000" y="3124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294" name="Line 31"/>
          <p:cNvSpPr>
            <a:spLocks noChangeShapeType="1"/>
          </p:cNvSpPr>
          <p:nvPr/>
        </p:nvSpPr>
        <p:spPr bwMode="auto">
          <a:xfrm>
            <a:off x="3886200" y="4953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295" name="Line 32"/>
          <p:cNvSpPr>
            <a:spLocks noChangeShapeType="1"/>
          </p:cNvSpPr>
          <p:nvPr/>
        </p:nvSpPr>
        <p:spPr bwMode="auto">
          <a:xfrm>
            <a:off x="2895600" y="52578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296" name="Line 33"/>
          <p:cNvSpPr>
            <a:spLocks noChangeShapeType="1"/>
          </p:cNvSpPr>
          <p:nvPr/>
        </p:nvSpPr>
        <p:spPr bwMode="auto">
          <a:xfrm>
            <a:off x="2895600" y="5334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1297" name="Line 34"/>
          <p:cNvSpPr>
            <a:spLocks noChangeShapeType="1"/>
          </p:cNvSpPr>
          <p:nvPr/>
        </p:nvSpPr>
        <p:spPr bwMode="auto">
          <a:xfrm>
            <a:off x="5105400" y="5257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1298" name="Line 35"/>
          <p:cNvSpPr>
            <a:spLocks noChangeShapeType="1"/>
          </p:cNvSpPr>
          <p:nvPr/>
        </p:nvSpPr>
        <p:spPr bwMode="auto">
          <a:xfrm>
            <a:off x="8458200" y="28194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299" name="Line 36"/>
          <p:cNvSpPr>
            <a:spLocks noChangeShapeType="1"/>
          </p:cNvSpPr>
          <p:nvPr/>
        </p:nvSpPr>
        <p:spPr bwMode="auto">
          <a:xfrm flipH="1">
            <a:off x="8001000" y="3962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300" name="Line 37"/>
          <p:cNvSpPr>
            <a:spLocks noChangeShapeType="1"/>
          </p:cNvSpPr>
          <p:nvPr/>
        </p:nvSpPr>
        <p:spPr bwMode="auto">
          <a:xfrm>
            <a:off x="304800" y="27432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301" name="Line 38"/>
          <p:cNvSpPr>
            <a:spLocks noChangeShapeType="1"/>
          </p:cNvSpPr>
          <p:nvPr/>
        </p:nvSpPr>
        <p:spPr bwMode="auto">
          <a:xfrm>
            <a:off x="304800" y="4191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302" name="Line 39"/>
          <p:cNvSpPr>
            <a:spLocks noChangeShapeType="1"/>
          </p:cNvSpPr>
          <p:nvPr/>
        </p:nvSpPr>
        <p:spPr bwMode="auto">
          <a:xfrm flipV="1">
            <a:off x="7162800" y="14478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303" name="Line 41"/>
          <p:cNvSpPr>
            <a:spLocks noChangeShapeType="1"/>
          </p:cNvSpPr>
          <p:nvPr/>
        </p:nvSpPr>
        <p:spPr bwMode="auto">
          <a:xfrm>
            <a:off x="4343400" y="457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304" name="Line 42"/>
          <p:cNvSpPr>
            <a:spLocks noChangeShapeType="1"/>
          </p:cNvSpPr>
          <p:nvPr/>
        </p:nvSpPr>
        <p:spPr bwMode="auto">
          <a:xfrm flipV="1">
            <a:off x="5508625" y="3716338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1305" name="Line 43"/>
          <p:cNvSpPr>
            <a:spLocks noChangeShapeType="1"/>
          </p:cNvSpPr>
          <p:nvPr/>
        </p:nvSpPr>
        <p:spPr bwMode="auto">
          <a:xfrm>
            <a:off x="4932363" y="4005263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306" name="Line 44"/>
          <p:cNvSpPr>
            <a:spLocks noChangeShapeType="1"/>
          </p:cNvSpPr>
          <p:nvPr/>
        </p:nvSpPr>
        <p:spPr bwMode="auto">
          <a:xfrm>
            <a:off x="6227763" y="39338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307" name="Line 45"/>
          <p:cNvSpPr>
            <a:spLocks noChangeShapeType="1"/>
          </p:cNvSpPr>
          <p:nvPr/>
        </p:nvSpPr>
        <p:spPr bwMode="auto">
          <a:xfrm>
            <a:off x="6156325" y="40052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308" name="Line 46"/>
          <p:cNvSpPr>
            <a:spLocks noChangeShapeType="1"/>
          </p:cNvSpPr>
          <p:nvPr/>
        </p:nvSpPr>
        <p:spPr bwMode="auto">
          <a:xfrm>
            <a:off x="7235825" y="981075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FF"/>
                </a:solidFill>
              </a:rPr>
              <a:t>Subtypes and characteristics of </a:t>
            </a:r>
            <a:r>
              <a:rPr lang="en-US" sz="2800" dirty="0" smtClean="0">
                <a:solidFill>
                  <a:srgbClr val="92D050"/>
                </a:solidFill>
              </a:rPr>
              <a:t>Cholinergic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br>
              <a:rPr lang="en-US" sz="2800" dirty="0" smtClean="0">
                <a:solidFill>
                  <a:srgbClr val="FF00FF"/>
                </a:solidFill>
              </a:rPr>
            </a:br>
            <a:r>
              <a:rPr lang="en-US" sz="2800" dirty="0" smtClean="0">
                <a:solidFill>
                  <a:srgbClr val="FF00FF"/>
                </a:solidFill>
              </a:rPr>
              <a:t>Receptors</a:t>
            </a:r>
          </a:p>
        </p:txBody>
      </p:sp>
      <p:graphicFrame>
        <p:nvGraphicFramePr>
          <p:cNvPr id="24636" name="Group 60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5230368"/>
        </p:xfrm>
        <a:graphic>
          <a:graphicData uri="http://schemas.openxmlformats.org/drawingml/2006/table">
            <a:tbl>
              <a:tblPr rtl="1"/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Postrecptor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mechanism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Structural features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Location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Other 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Receptor 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IP</a:t>
                      </a: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,DAG cascade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 transmembrane segments,G protein linked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Nerves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Inhibition of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cAMP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production, activation of K channels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 transmembrane segment,Gprotein-linked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Heart, nerves, smooth muscle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2a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,cardiac </a:t>
                      </a: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IP</a:t>
                      </a: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,DAG casaded→cytosolic calcium →↑released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 transmembrane segment ,G-protein linked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Glands,smooth muscle,endothelium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2b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glandular M2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Inhibition of cAMP producation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7membrane segment Gprotein linked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? CNS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IP3 ,DAG,cascade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7membrane segment Gprotein linked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? CNS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kumimoji="0" lang="en-US" sz="12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r>
                        <a:rPr kumimoji="0" 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,K</a:t>
                      </a:r>
                      <a:r>
                        <a:rPr kumimoji="0" 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depolarizing ion channel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Pentamer(</a:t>
                      </a: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αβδγ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r>
                        <a:rPr kumimoji="0" 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l-GR" sz="12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Skeletal muscle neuromuscular junction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Muscle type,end plate receptor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r>
                        <a:rPr kumimoji="0" 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,K</a:t>
                      </a:r>
                      <a:r>
                        <a:rPr kumimoji="0" 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depolarizing ion channel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α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and</a:t>
                      </a: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β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subunitss only as </a:t>
                      </a: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α</a:t>
                      </a: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β</a:t>
                      </a: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α</a:t>
                      </a: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β</a:t>
                      </a: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el-GR" sz="12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Postganglionic cell body,dendrites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Neuronal type , ganglion receptor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431</TotalTime>
  <Words>992</Words>
  <Application>Microsoft Office PowerPoint</Application>
  <PresentationFormat>On-screen Show (4:3)</PresentationFormat>
  <Paragraphs>327</Paragraphs>
  <Slides>27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Ripple</vt:lpstr>
      <vt:lpstr>Slide 1</vt:lpstr>
      <vt:lpstr>By the end of this lecture the student should know</vt:lpstr>
      <vt:lpstr>Slide 3</vt:lpstr>
      <vt:lpstr>Slide 4</vt:lpstr>
      <vt:lpstr>Slide 5</vt:lpstr>
      <vt:lpstr>Slide 6</vt:lpstr>
      <vt:lpstr>Cholinergic transmission</vt:lpstr>
      <vt:lpstr>  </vt:lpstr>
      <vt:lpstr>Subtypes and characteristics of Cholinergic  Receptors</vt:lpstr>
      <vt:lpstr>Slide 10</vt:lpstr>
      <vt:lpstr>Slide 11</vt:lpstr>
      <vt:lpstr>Slide 12</vt:lpstr>
      <vt:lpstr>Nicotinic Actions</vt:lpstr>
      <vt:lpstr>Objective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***</dc:creator>
  <cp:lastModifiedBy>ksupy</cp:lastModifiedBy>
  <cp:revision>32</cp:revision>
  <dcterms:created xsi:type="dcterms:W3CDTF">2004-10-06T09:53:05Z</dcterms:created>
  <dcterms:modified xsi:type="dcterms:W3CDTF">2011-12-19T06:57:04Z</dcterms:modified>
</cp:coreProperties>
</file>