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314" r:id="rId4"/>
    <p:sldId id="259" r:id="rId5"/>
    <p:sldId id="307" r:id="rId6"/>
    <p:sldId id="334" r:id="rId7"/>
    <p:sldId id="335" r:id="rId8"/>
    <p:sldId id="288" r:id="rId9"/>
    <p:sldId id="329" r:id="rId10"/>
    <p:sldId id="331" r:id="rId11"/>
    <p:sldId id="333" r:id="rId12"/>
    <p:sldId id="338" r:id="rId13"/>
    <p:sldId id="322" r:id="rId14"/>
    <p:sldId id="350" r:id="rId15"/>
    <p:sldId id="308" r:id="rId16"/>
    <p:sldId id="339" r:id="rId17"/>
    <p:sldId id="340" r:id="rId18"/>
    <p:sldId id="349" r:id="rId19"/>
    <p:sldId id="348" r:id="rId20"/>
    <p:sldId id="352" r:id="rId21"/>
    <p:sldId id="347" r:id="rId22"/>
    <p:sldId id="355" r:id="rId23"/>
    <p:sldId id="354" r:id="rId24"/>
    <p:sldId id="353" r:id="rId25"/>
    <p:sldId id="356" r:id="rId26"/>
    <p:sldId id="357" r:id="rId27"/>
    <p:sldId id="296" r:id="rId28"/>
    <p:sldId id="358" r:id="rId29"/>
    <p:sldId id="363" r:id="rId30"/>
    <p:sldId id="362" r:id="rId31"/>
    <p:sldId id="360" r:id="rId32"/>
    <p:sldId id="368" r:id="rId33"/>
    <p:sldId id="369" r:id="rId34"/>
    <p:sldId id="299" r:id="rId35"/>
    <p:sldId id="311" r:id="rId36"/>
    <p:sldId id="309" r:id="rId37"/>
    <p:sldId id="301" r:id="rId38"/>
    <p:sldId id="302" r:id="rId39"/>
    <p:sldId id="304" r:id="rId40"/>
    <p:sldId id="306" r:id="rId41"/>
    <p:sldId id="312" r:id="rId42"/>
    <p:sldId id="305" r:id="rId43"/>
    <p:sldId id="292" r:id="rId44"/>
    <p:sldId id="310" r:id="rId45"/>
    <p:sldId id="294" r:id="rId46"/>
    <p:sldId id="323" r:id="rId47"/>
    <p:sldId id="325" r:id="rId48"/>
    <p:sldId id="327" r:id="rId49"/>
  </p:sldIdLst>
  <p:sldSz cx="9144000" cy="6858000" type="screen4x3"/>
  <p:notesSz cx="6858000" cy="9144000"/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71" autoAdjust="0"/>
  </p:normalViewPr>
  <p:slideViewPr>
    <p:cSldViewPr>
      <p:cViewPr varScale="1">
        <p:scale>
          <a:sx n="72" d="100"/>
          <a:sy n="72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C2AA-CD16-494C-8537-5777F1D0E1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7BC-F695-44B4-B9E0-47435D00A2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9D4F-1CDF-4409-890A-8DC297A1ED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B4AB-5B7B-404C-9FB7-2EC4C967E4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FD0D-2FE5-4DA5-A61E-4A07E41DECB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50DF-1B1E-4989-86EA-A2978AACA7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E3F8-F73A-4ED9-BD6E-B71AEA7C40D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2E73-2C04-4F82-B506-4BECDE58AA9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0C20-BF90-4639-97D9-491699C15C8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BC82-CFC4-44F7-A167-AC1CF9CE049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D927-837C-458E-B71D-3EEF8BC95B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0D16F10-32BA-4104-BA6B-CA4B9ACC13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22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23" r:id="rId9"/>
    <p:sldLayoutId id="2147483714" r:id="rId10"/>
    <p:sldLayoutId id="21474837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Muscle and nerve physiology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Axon terminal</a:t>
            </a:r>
          </a:p>
          <a:p>
            <a:r>
              <a:rPr lang="en-US" smtClean="0"/>
              <a:t>Synaptic cleft</a:t>
            </a:r>
          </a:p>
          <a:p>
            <a:r>
              <a:rPr lang="en-US" smtClean="0"/>
              <a:t>Synaptic gutter ((motor end plate))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sp>
        <p:nvSpPr>
          <p:cNvPr id="24578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Ach synthesized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locally in the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cytoplasm of the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nerve terminal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stored into vesicles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(10,000 Ach molecule)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989138"/>
            <a:ext cx="5905500" cy="4868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Steps involved: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Nerve impulse reach the nerve terminal</a:t>
            </a:r>
          </a:p>
          <a:p>
            <a:r>
              <a:rPr lang="en-GB" sz="2800" smtClean="0"/>
              <a:t>AP at the synaptic knob -----</a:t>
            </a:r>
            <a:r>
              <a:rPr lang="en-US" sz="2800" smtClean="0"/>
              <a:t>» Ca channels open (increase Ca permeability) </a:t>
            </a:r>
            <a:r>
              <a:rPr lang="en-GB" sz="2800" smtClean="0"/>
              <a:t>-----</a:t>
            </a:r>
            <a:r>
              <a:rPr lang="en-US" sz="2800" smtClean="0"/>
              <a:t>»</a:t>
            </a:r>
          </a:p>
          <a:p>
            <a:r>
              <a:rPr lang="en-US" smtClean="0"/>
              <a:t>Ca diffuses from the ECF into the axon terminal</a:t>
            </a:r>
            <a:endParaRPr lang="en-US" sz="2800" smtClean="0"/>
          </a:p>
          <a:p>
            <a:r>
              <a:rPr lang="en-GB" sz="2800" smtClean="0"/>
              <a:t> release of neurotransmitter (Ach) from synaptic knob to synaptic cleft -----</a:t>
            </a:r>
            <a:r>
              <a:rPr lang="en-US" sz="2800" smtClean="0"/>
              <a:t>» </a:t>
            </a:r>
          </a:p>
          <a:p>
            <a:r>
              <a:rPr lang="en-US" sz="2800" smtClean="0"/>
              <a:t> Ach combines with specific receptors on the other membrane </a:t>
            </a:r>
            <a:r>
              <a:rPr lang="en-GB" sz="2800" smtClean="0"/>
              <a:t>-----</a:t>
            </a:r>
            <a:r>
              <a:rPr lang="en-US" sz="2800" smtClean="0"/>
              <a:t>» end plate potential</a:t>
            </a:r>
            <a:r>
              <a:rPr lang="en-GB" sz="2800" smtClean="0"/>
              <a:t>-----</a:t>
            </a:r>
            <a:r>
              <a:rPr lang="en-US" sz="2800" smtClean="0"/>
              <a:t>» AP will result</a:t>
            </a:r>
            <a:r>
              <a:rPr lang="en-US" sz="2400" smtClean="0"/>
              <a:t> </a:t>
            </a:r>
          </a:p>
          <a:p>
            <a:pPr lvl="2"/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89038" y="0"/>
            <a:ext cx="103330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58775"/>
            <a:ext cx="7793037" cy="1462088"/>
          </a:xfrm>
        </p:spPr>
        <p:txBody>
          <a:bodyPr/>
          <a:lstStyle/>
          <a:p>
            <a:r>
              <a:rPr lang="en-GB" sz="4000" smtClean="0"/>
              <a:t>Neuromuscular transmission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1621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4000" smtClean="0"/>
          </a:p>
        </p:txBody>
      </p:sp>
      <p:pic>
        <p:nvPicPr>
          <p:cNvPr id="27651" name="Picture 5" descr="fig_7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86042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One nerve impulse can release 125 Ach vesicles</a:t>
            </a:r>
          </a:p>
          <a:p>
            <a:r>
              <a:rPr lang="en-US" smtClean="0"/>
              <a:t>The quantity of Ach release by one nerve impulse is more than enough to produce one End-Plate potential</a:t>
            </a:r>
          </a:p>
          <a:p>
            <a:r>
              <a:rPr lang="en-US" smtClean="0"/>
              <a:t>AP spread on the membrane </a:t>
            </a:r>
            <a:r>
              <a:rPr lang="en-GB" smtClean="0"/>
              <a:t>-----</a:t>
            </a:r>
            <a:r>
              <a:rPr lang="en-US" smtClean="0"/>
              <a:t>» muscle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Ach combine with the post-junctional receptors</a:t>
            </a:r>
          </a:p>
          <a:p>
            <a:r>
              <a:rPr lang="en-US" smtClean="0"/>
              <a:t>Na channel open</a:t>
            </a:r>
          </a:p>
          <a:p>
            <a:r>
              <a:rPr lang="en-US" smtClean="0"/>
              <a:t>Local depolarization (EPP) end plate potential</a:t>
            </a:r>
          </a:p>
          <a:p>
            <a:r>
              <a:rPr lang="en-US" smtClean="0"/>
              <a:t>((50-70mV)</a:t>
            </a:r>
          </a:p>
          <a:p>
            <a:r>
              <a:rPr lang="en-US" smtClean="0"/>
              <a:t>Muscle action potential will be triggers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Ach act on receptors</a:t>
            </a:r>
          </a:p>
          <a:p>
            <a:r>
              <a:rPr lang="en-US" smtClean="0"/>
              <a:t>Ach will be hydrolyzed by ((acetychlenstreas  into acetate &amp; Choline</a:t>
            </a:r>
          </a:p>
          <a:p>
            <a:r>
              <a:rPr lang="en-US" smtClean="0"/>
              <a:t>Choline is actively reabsorbed into te nerve terminal to be used again to form Ach</a:t>
            </a:r>
          </a:p>
          <a:p>
            <a:r>
              <a:rPr lang="en-US" smtClean="0"/>
              <a:t>THE WHOLE PROCESS (RELEASE, ACTION &amp; DESTRUCTION0 takes around 5-10ms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MYASTHENIA GRAVIS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Muscle &amp; nerve are called excitable tissues because they respond to chemical, mechanical, or electrical stimuli</a:t>
            </a:r>
          </a:p>
          <a:p>
            <a:pPr>
              <a:buFont typeface="Wingdings" pitchFamily="2" charset="2"/>
              <a:buNone/>
            </a:pPr>
            <a:endParaRPr lang="en-GB" sz="2800" smtClean="0"/>
          </a:p>
          <a:p>
            <a:r>
              <a:rPr lang="en-GB" sz="2800" smtClean="0"/>
              <a:t>A stimulus produces change in membrane permeability which lead to movement of ions across the cell membrane, then action potential well result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0" name="Picture 2" descr="C:\Documents and Settings\Dr.Layla\My Documents\My Pictures\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4" name="Picture 2" descr="C:\Documents and Settings\Dr.Layla\My Documents\My Pictures\Ptosis-myasthenia-grav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Auto-immune disease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Antibodies against Ach receptors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Receptors destruction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Decrease in EEP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Weakness or paralysis of muscles (depending on the severity of the disease)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Death can result due to paralysis of respiratory muscles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Anti-</a:t>
            </a:r>
            <a:r>
              <a:rPr lang="en-US" dirty="0" err="1" smtClean="0"/>
              <a:t>cholinstrease</a:t>
            </a:r>
            <a:r>
              <a:rPr lang="en-US" dirty="0" smtClean="0"/>
              <a:t> drugs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Inactivation of the </a:t>
            </a:r>
            <a:r>
              <a:rPr lang="en-US" dirty="0" err="1" smtClean="0"/>
              <a:t>chalinstrease</a:t>
            </a:r>
            <a:r>
              <a:rPr lang="en-US" dirty="0" smtClean="0"/>
              <a:t> enzyme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Physiology of Skeletal Muscle &amp; Muscle contraction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0" name="Picture 2" descr="C:\Documents and Settings\Dr.Layla\My Documents\My Pictures\muscan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4" name="Picture 2" descr="C:\Documents and Settings\Dr.Layla\My Documents\My Pictures\muscl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6988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Molecular basis of muscle contraction</a:t>
            </a:r>
            <a:r>
              <a:rPr lang="en-GB" sz="2000" dirty="0"/>
              <a:t>  ***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Anatomical consideration:</a:t>
            </a:r>
          </a:p>
          <a:p>
            <a:pPr lvl="1"/>
            <a:r>
              <a:rPr lang="en-GB" smtClean="0"/>
              <a:t>Muscle fibre</a:t>
            </a:r>
          </a:p>
          <a:p>
            <a:pPr lvl="1"/>
            <a:r>
              <a:rPr lang="en-GB" smtClean="0"/>
              <a:t>Sarcomere</a:t>
            </a:r>
          </a:p>
          <a:p>
            <a:pPr lvl="1"/>
            <a:r>
              <a:rPr lang="en-GB" smtClean="0"/>
              <a:t>Myosin (thick filament):</a:t>
            </a:r>
          </a:p>
          <a:p>
            <a:pPr lvl="4"/>
            <a:r>
              <a:rPr lang="en-GB" smtClean="0"/>
              <a:t>Cross-bridge</a:t>
            </a:r>
          </a:p>
          <a:p>
            <a:pPr lvl="1"/>
            <a:r>
              <a:rPr lang="en-GB" smtClean="0"/>
              <a:t>Actin (thin filament)</a:t>
            </a:r>
          </a:p>
          <a:p>
            <a:pPr lvl="3"/>
            <a:r>
              <a:rPr lang="en-GB" smtClean="0"/>
              <a:t>Regulatory protein: (Troponin,Tropomyosin)</a:t>
            </a:r>
          </a:p>
          <a:p>
            <a:pPr lvl="3"/>
            <a:r>
              <a:rPr lang="en-GB" smtClean="0"/>
              <a:t>Actin </a:t>
            </a:r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 important muscle protiens:</a:t>
            </a:r>
          </a:p>
          <a:p>
            <a:r>
              <a:rPr lang="en-US" smtClean="0"/>
              <a:t>Two contractile protiens (slidon each other during comtraction)</a:t>
            </a:r>
          </a:p>
          <a:p>
            <a:r>
              <a:rPr lang="en-US" smtClean="0"/>
              <a:t>Actin</a:t>
            </a:r>
          </a:p>
          <a:p>
            <a:r>
              <a:rPr lang="en-US" smtClean="0"/>
              <a:t>Myosin</a:t>
            </a:r>
          </a:p>
          <a:p>
            <a:r>
              <a:rPr lang="en-US" smtClean="0"/>
              <a:t>--------------------------------------------------------------</a:t>
            </a:r>
          </a:p>
          <a:p>
            <a:r>
              <a:rPr lang="en-US" smtClean="0"/>
              <a:t>Two regulatory proteins:</a:t>
            </a:r>
          </a:p>
          <a:p>
            <a:r>
              <a:rPr lang="en-US" smtClean="0"/>
              <a:t>Troponin (excitatory to contraction)</a:t>
            </a:r>
          </a:p>
          <a:p>
            <a:r>
              <a:rPr lang="en-US" smtClean="0"/>
              <a:t>Tropomyosin (Inhibitory to muscle contraction)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Morphology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Neurones: </a:t>
            </a:r>
          </a:p>
          <a:p>
            <a:pPr lvl="3"/>
            <a:r>
              <a:rPr lang="en-GB" sz="2400" smtClean="0"/>
              <a:t>Cell body </a:t>
            </a:r>
          </a:p>
          <a:p>
            <a:pPr lvl="3"/>
            <a:r>
              <a:rPr lang="en-GB" sz="2400" smtClean="0"/>
              <a:t>Dendrites</a:t>
            </a:r>
          </a:p>
          <a:p>
            <a:pPr lvl="3"/>
            <a:r>
              <a:rPr lang="en-GB" sz="2400" smtClean="0"/>
              <a:t>Axon</a:t>
            </a:r>
          </a:p>
          <a:p>
            <a:pPr lvl="3"/>
            <a:r>
              <a:rPr lang="en-GB" sz="2400" smtClean="0"/>
              <a:t>Myelin</a:t>
            </a:r>
          </a:p>
          <a:p>
            <a:pPr lvl="3"/>
            <a:r>
              <a:rPr lang="en-GB" sz="2400" smtClean="0"/>
              <a:t>Node of Ranvier</a:t>
            </a:r>
          </a:p>
          <a:p>
            <a:pPr lvl="3"/>
            <a:r>
              <a:rPr lang="en-GB" sz="2400" smtClean="0"/>
              <a:t>Schwan cell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MUSCLE RMP = -90 Mv (same as in the nerve)</a:t>
            </a:r>
          </a:p>
          <a:p>
            <a:r>
              <a:rPr lang="en-US" smtClean="0"/>
              <a:t>Duration of AP = 1-5 ms (longer than nerve)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Actin filament : consist of Globular G-protein molecules (attached together to form the chain)</a:t>
            </a:r>
          </a:p>
          <a:p>
            <a:r>
              <a:rPr lang="en-US" smtClean="0"/>
              <a:t>Similar to double helix (each 2 chains wind together)</a:t>
            </a:r>
          </a:p>
          <a:p>
            <a:r>
              <a:rPr lang="en-US" smtClean="0"/>
              <a:t>Actine protein has binding site for myosin head (actin active sites)</a:t>
            </a:r>
          </a:p>
          <a:p>
            <a:r>
              <a:rPr lang="en-US" smtClean="0"/>
              <a:t>Which is covered by tropoysine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8" name="Picture 5" descr="Copy of fig_8-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Events of muscle contraction:  ***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Acetylcholine released by motor nerve </a:t>
            </a:r>
            <a:r>
              <a:rPr lang="en-US" sz="2000" smtClean="0"/>
              <a:t>»»»»» EPP »»»»» depolarization of CM (muscle AP) »»»»» </a:t>
            </a:r>
          </a:p>
          <a:p>
            <a:r>
              <a:rPr lang="en-US" sz="2000" smtClean="0"/>
              <a:t>Spread of AP into sarcoplasmic reticulum »»»»»release of Ca into the cytoplasm </a:t>
            </a:r>
          </a:p>
          <a:p>
            <a:r>
              <a:rPr lang="en-US" sz="2000" smtClean="0"/>
              <a:t>»»»»» Ca combines with troponin »»»»» troponin pull tropomyosin sideway »»»»» exposing the active site on actin »»»»» myosin heads with ATP on them, attached to actin active site </a:t>
            </a:r>
          </a:p>
          <a:p>
            <a:r>
              <a:rPr lang="en-US" sz="2000" smtClean="0"/>
              <a:t>»»»»» Resulting in formation of high energy actin-myosin complex »»»»» activation of ATP ase (on myosin heads) »»»»» energy released, which is used for sliding of actin &amp; myosin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5" descr="fig_8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260350"/>
            <a:ext cx="88725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5" name="Picture 5" descr="Copy of fig_8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17688"/>
            <a:ext cx="878522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Events of muscle contraction: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When a new ATP occupies the vacant site on the myosin head, this triggers detachment of myosin from actin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  <a:p>
            <a:r>
              <a:rPr lang="en-GB" sz="2400" smtClean="0"/>
              <a:t>The free myosin swings back to its original position, &amp; attached to another actin, &amp; the cycle repeat its self</a:t>
            </a: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Events of muscle contraction: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When ca is pumped back into sarcoplasmic reticulum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  <a:p>
            <a:r>
              <a:rPr lang="en-GB" sz="2400" smtClean="0"/>
              <a:t> </a:t>
            </a:r>
            <a:r>
              <a:rPr lang="en-US" sz="2400" smtClean="0"/>
              <a:t>»»»»»</a:t>
            </a:r>
            <a:r>
              <a:rPr lang="en-GB" sz="2400" smtClean="0"/>
              <a:t> ca detached from troponin </a:t>
            </a:r>
            <a:r>
              <a:rPr lang="en-US" sz="2400" smtClean="0"/>
              <a:t>»»»»»</a:t>
            </a:r>
            <a:r>
              <a:rPr lang="en-GB" sz="2400" smtClean="0"/>
              <a:t>  tropomyosin return to its original position 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  <a:p>
            <a:r>
              <a:rPr lang="en-US" sz="2400" smtClean="0"/>
              <a:t>»»»»»</a:t>
            </a:r>
            <a:r>
              <a:rPr lang="en-GB" sz="2400" smtClean="0"/>
              <a:t> covering active sit on actin </a:t>
            </a:r>
            <a:r>
              <a:rPr lang="en-US" sz="2400" smtClean="0"/>
              <a:t>»»»»»</a:t>
            </a:r>
            <a:r>
              <a:rPr lang="en-GB" sz="2400" smtClean="0"/>
              <a:t> prevent formation of cross bridge </a:t>
            </a:r>
            <a:r>
              <a:rPr lang="en-US" sz="2400" smtClean="0"/>
              <a:t>»»»»»</a:t>
            </a:r>
            <a:r>
              <a:rPr lang="en-GB" sz="2400" smtClean="0"/>
              <a:t> relaxation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6" name="Picture 5" descr="fig_7_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497887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Main mechanisms of :</a:t>
            </a:r>
          </a:p>
          <a:p>
            <a:r>
              <a:rPr lang="en-GB" smtClean="0"/>
              <a:t>Resting membrane potentials (RMP)</a:t>
            </a:r>
          </a:p>
          <a:p>
            <a:r>
              <a:rPr lang="en-GB" smtClean="0"/>
              <a:t>Action potential (AP)</a:t>
            </a:r>
          </a:p>
          <a:p>
            <a:r>
              <a:rPr lang="en-GB" smtClean="0"/>
              <a:t>Neuromuscular transmission </a:t>
            </a:r>
          </a:p>
          <a:p>
            <a:r>
              <a:rPr lang="en-GB" smtClean="0"/>
              <a:t>Muscle contraction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0" name="Picture 5" descr="fig_8-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064500" cy="630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4" name="Picture 5" descr="Copy of fig_8-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8424863" cy="619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298" name="Picture 9" descr="fig_8-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351837" cy="6381750"/>
          </a:xfrm>
        </p:spPr>
      </p:pic>
      <p:sp>
        <p:nvSpPr>
          <p:cNvPr id="55299" name="AutoShape 5" descr="fig_8-12"/>
          <p:cNvSpPr>
            <a:spLocks noChangeAspect="1" noChangeArrowheads="1"/>
          </p:cNvSpPr>
          <p:nvPr/>
        </p:nvSpPr>
        <p:spPr bwMode="auto">
          <a:xfrm>
            <a:off x="2476500" y="1543050"/>
            <a:ext cx="4191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endParaRPr lang="en-US"/>
          </a:p>
        </p:txBody>
      </p:sp>
      <p:sp>
        <p:nvSpPr>
          <p:cNvPr id="55300" name="AutoShape 7" descr="fig_8-12"/>
          <p:cNvSpPr>
            <a:spLocks noChangeAspect="1" noChangeArrowheads="1"/>
          </p:cNvSpPr>
          <p:nvPr/>
        </p:nvSpPr>
        <p:spPr bwMode="auto">
          <a:xfrm>
            <a:off x="155575" y="46038"/>
            <a:ext cx="4191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Muscle contraction  ****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smtClean="0"/>
              <a:t>1-  simple muscle twitch: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The mechanical response (contraction) to single AP (single stimulus)</a:t>
            </a:r>
            <a:r>
              <a:rPr lang="en-GB" sz="1600" smtClean="0"/>
              <a:t>  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2- Summation of contraction:</a:t>
            </a:r>
            <a:r>
              <a:rPr lang="en-GB" sz="1600" smtClean="0"/>
              <a:t> 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GB" b="1" smtClean="0"/>
              <a:t>Spatial summation:</a:t>
            </a:r>
            <a:r>
              <a:rPr lang="en-GB" smtClean="0"/>
              <a:t> 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the response of single motor unites are added together  to produce a strong muscle contraction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GB" sz="1000" smtClean="0"/>
              <a:t> 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GB" b="1" smtClean="0"/>
              <a:t>Temporal summation: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when frequency of stimulation increased (on the same motor unite), the degree of summation increased, producing stronger contraction </a:t>
            </a:r>
            <a:r>
              <a:rPr lang="en-GB" sz="100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7" name="Picture 7" descr="fig_8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4663"/>
            <a:ext cx="889317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muscle contraction: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smtClean="0"/>
              <a:t>1-  Isometric contraction:</a:t>
            </a:r>
          </a:p>
          <a:p>
            <a:pPr lvl="2"/>
            <a:r>
              <a:rPr lang="en-GB" sz="2000" smtClean="0"/>
              <a:t>No change in muscle length, but increase in muscle tension (e.g. standing)</a:t>
            </a:r>
          </a:p>
          <a:p>
            <a:pPr lvl="2">
              <a:buFont typeface="Wingdings" pitchFamily="2" charset="2"/>
              <a:buNone/>
            </a:pPr>
            <a:r>
              <a:rPr lang="en-GB" sz="2000" smtClean="0"/>
              <a:t> </a:t>
            </a:r>
          </a:p>
          <a:p>
            <a:r>
              <a:rPr lang="en-GB" sz="2400" b="1" smtClean="0"/>
              <a:t>2-  Isotonic contraction:</a:t>
            </a:r>
          </a:p>
          <a:p>
            <a:pPr lvl="2"/>
            <a:r>
              <a:rPr lang="en-GB" sz="2000" smtClean="0"/>
              <a:t>Constant tension, with change in muscle length (e.g. lifting a loud)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Duchenne Muscular Dystrophy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Inherited (mutation in Xp21 region of the X chromosome)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Affect boys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Girls are carriers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By 5 years old great weakness (Gowes sign)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No cure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Severly Disabled by 10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Death at teens (usaully due to involvement of the respiratory and heart muscles)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Muscle: absence of dystrophin (protien)</a:t>
            </a:r>
          </a:p>
          <a:p>
            <a:r>
              <a:rPr lang="en-GB" smtClean="0"/>
              <a:t>Muscle biobsy: hypertrophic, atrophic muscle fibers</a:t>
            </a:r>
          </a:p>
          <a:p>
            <a:r>
              <a:rPr lang="en-GB" smtClean="0"/>
              <a:t>Fiber nicrosis</a:t>
            </a:r>
          </a:p>
          <a:p>
            <a:r>
              <a:rPr lang="en-GB" smtClean="0"/>
              <a:t>Fat and connective tissue deposition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mtClean="0"/>
              <a:t>Neuromuscular transmission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5" descr="fig_7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856932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Motor Unit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Motor neuron (anterior Horn cell) &amp; all muscle fiber supplied by it</a:t>
            </a:r>
          </a:p>
        </p:txBody>
      </p:sp>
      <p:pic>
        <p:nvPicPr>
          <p:cNvPr id="18435" name="Picture 2" descr="http://t2.gstatic.com/images?q=tbn:ANd9GcR2PggPTDgn-MqsIJQ9VoEDWp9BKEwXPSKxOtZMhiYar1PWv9Zd0aUeaSl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8642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Synaptic transmission ***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Synapse is the junction between two neurones where electrical activity of one neurone is transmitted to the other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pic>
        <p:nvPicPr>
          <p:cNvPr id="21506" name="Picture 5" descr="fig_7_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1309</TotalTime>
  <Words>729</Words>
  <Application>Microsoft Office PowerPoint</Application>
  <PresentationFormat>On-screen Show (4:3)</PresentationFormat>
  <Paragraphs>128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Constantia</vt:lpstr>
      <vt:lpstr>Wingdings 2</vt:lpstr>
      <vt:lpstr>Wingdings</vt:lpstr>
      <vt:lpstr>Flow</vt:lpstr>
      <vt:lpstr>Flow</vt:lpstr>
      <vt:lpstr>Flow</vt:lpstr>
      <vt:lpstr>Flow</vt:lpstr>
      <vt:lpstr>Slide 1</vt:lpstr>
      <vt:lpstr>Introduction </vt:lpstr>
      <vt:lpstr>Morphology </vt:lpstr>
      <vt:lpstr>Introduction (Cont.)</vt:lpstr>
      <vt:lpstr>Neuromuscular transmission</vt:lpstr>
      <vt:lpstr>Motor Unit</vt:lpstr>
      <vt:lpstr>Slide 7</vt:lpstr>
      <vt:lpstr>Synaptic transmission ***</vt:lpstr>
      <vt:lpstr>Neuromuscular Junction</vt:lpstr>
      <vt:lpstr>Slide 10</vt:lpstr>
      <vt:lpstr>Slide 11</vt:lpstr>
      <vt:lpstr>Neuromuscular Junction</vt:lpstr>
      <vt:lpstr>Steps involved:</vt:lpstr>
      <vt:lpstr>Slide 14</vt:lpstr>
      <vt:lpstr>Neuromuscular transmission</vt:lpstr>
      <vt:lpstr>Slide 16</vt:lpstr>
      <vt:lpstr>Slide 17</vt:lpstr>
      <vt:lpstr>Slide 18</vt:lpstr>
      <vt:lpstr>MYASTHENIA GRAVIS</vt:lpstr>
      <vt:lpstr>Slide 20</vt:lpstr>
      <vt:lpstr>Slide 21</vt:lpstr>
      <vt:lpstr>Slide 22</vt:lpstr>
      <vt:lpstr>Slide 23</vt:lpstr>
      <vt:lpstr>Physiology of Skeletal Muscle &amp; Muscle contraction</vt:lpstr>
      <vt:lpstr>Slide 25</vt:lpstr>
      <vt:lpstr>Slide 26</vt:lpstr>
      <vt:lpstr>Molecular basis of muscle contraction  ***</vt:lpstr>
      <vt:lpstr>Slide 28</vt:lpstr>
      <vt:lpstr>Slide 29</vt:lpstr>
      <vt:lpstr>Slide 30</vt:lpstr>
      <vt:lpstr>Slide 31</vt:lpstr>
      <vt:lpstr>Slide 32</vt:lpstr>
      <vt:lpstr>Slide 33</vt:lpstr>
      <vt:lpstr>Events of muscle contraction:  ***</vt:lpstr>
      <vt:lpstr>Slide 35</vt:lpstr>
      <vt:lpstr>Slide 36</vt:lpstr>
      <vt:lpstr>Events of muscle contraction:</vt:lpstr>
      <vt:lpstr>Events of muscle contraction:</vt:lpstr>
      <vt:lpstr>Slide 39</vt:lpstr>
      <vt:lpstr>Slide 40</vt:lpstr>
      <vt:lpstr>Slide 41</vt:lpstr>
      <vt:lpstr>Slide 42</vt:lpstr>
      <vt:lpstr>Muscle contraction  ****</vt:lpstr>
      <vt:lpstr>Slide 44</vt:lpstr>
      <vt:lpstr>Types of muscle contraction:</vt:lpstr>
      <vt:lpstr>Duchenne Muscular Dystrophy</vt:lpstr>
      <vt:lpstr>Slide 47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and nerve physiology</dc:title>
  <dc:creator>creative</dc:creator>
  <cp:lastModifiedBy>ali</cp:lastModifiedBy>
  <cp:revision>62</cp:revision>
  <dcterms:created xsi:type="dcterms:W3CDTF">2002-09-19T08:16:48Z</dcterms:created>
  <dcterms:modified xsi:type="dcterms:W3CDTF">2011-12-17T19:17:14Z</dcterms:modified>
</cp:coreProperties>
</file>