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62" r:id="rId2"/>
    <p:sldId id="328" r:id="rId3"/>
    <p:sldId id="263" r:id="rId4"/>
    <p:sldId id="264" r:id="rId5"/>
    <p:sldId id="273" r:id="rId6"/>
    <p:sldId id="265" r:id="rId7"/>
    <p:sldId id="305" r:id="rId8"/>
    <p:sldId id="334" r:id="rId9"/>
    <p:sldId id="269" r:id="rId10"/>
    <p:sldId id="306" r:id="rId11"/>
    <p:sldId id="330" r:id="rId12"/>
    <p:sldId id="331" r:id="rId13"/>
    <p:sldId id="332" r:id="rId14"/>
    <p:sldId id="309" r:id="rId15"/>
    <p:sldId id="333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CC"/>
    <a:srgbClr val="FFFF99"/>
    <a:srgbClr val="FF0066"/>
    <a:srgbClr val="000000"/>
    <a:srgbClr val="FF3300"/>
    <a:srgbClr val="FFFF00"/>
    <a:srgbClr val="FFCC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B39F0-8711-463B-ACD2-A1CB1F0EB087}" type="datetimeFigureOut">
              <a:rPr lang="en-US"/>
              <a:pPr>
                <a:defRPr/>
              </a:pPr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A25B1D-BD26-4892-AF5A-84908BE8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9907D7-DB51-40BA-8398-F33CCC0313F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5A16-6F50-4005-A31F-27BE57AB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9E10-79A4-4C44-B2AA-C61A3972C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2A01-7EF4-4D59-ABA8-B2468BD5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6C5-4F18-40AD-A308-2983D605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53F1-ACEA-4D82-8812-1F1F51EB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1229-EA99-49DC-AD3A-F2A3591AE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1212-3323-4B2D-A7EF-FC5D41AA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B333-1BA3-47E2-A67F-7BA2CE60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738A-713B-4AF9-975B-20B511BF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9F5C-DF07-4600-9F6D-3B2805BE7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4864-3F8A-4AE2-944C-485A97583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D547-2FBC-4EA5-915F-82F3E74D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922968-0E6D-47F6-8D74-C6F2C2C80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28800"/>
            <a:ext cx="9144000" cy="1905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Nose, Nasal cavity, </a:t>
            </a:r>
            <a:b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</a:br>
            <a:r>
              <a:rPr lang="en-US" sz="4800" dirty="0" err="1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Paranasal</a:t>
            </a:r>
            <a: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 Sinuses &amp; Pharynx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800600"/>
            <a:ext cx="682270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Dr.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Zeenat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Zaidi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   Dr.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Essam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Eldin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Salama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uhaus 93" pitchFamily="82" charset="0"/>
            </a:endParaRPr>
          </a:p>
          <a:p>
            <a:pPr algn="ctr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Anatomy Department 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4" name="Picture 4" descr="Bismillah_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1447800" cy="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Pharynx</a:t>
            </a:r>
          </a:p>
        </p:txBody>
      </p:sp>
      <p:sp>
        <p:nvSpPr>
          <p:cNvPr id="409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762000"/>
            <a:ext cx="85344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Muscular tube lying behind the </a:t>
            </a:r>
            <a:r>
              <a:rPr lang="en-US" sz="2000" dirty="0" smtClean="0">
                <a:solidFill>
                  <a:srgbClr val="FF0066"/>
                </a:solidFill>
              </a:rPr>
              <a:t>nasal cavity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66"/>
                </a:solidFill>
              </a:rPr>
              <a:t>oral cavity </a:t>
            </a:r>
            <a:r>
              <a:rPr lang="en-US" sz="2000" dirty="0" smtClean="0"/>
              <a:t>&amp; </a:t>
            </a:r>
            <a:r>
              <a:rPr lang="en-US" sz="2000" dirty="0" smtClean="0">
                <a:solidFill>
                  <a:srgbClr val="FF0066"/>
                </a:solidFill>
              </a:rPr>
              <a:t>larynx.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Extends </a:t>
            </a:r>
            <a:r>
              <a:rPr lang="en-US" sz="2000" dirty="0" smtClean="0">
                <a:solidFill>
                  <a:srgbClr val="FF0066"/>
                </a:solidFill>
              </a:rPr>
              <a:t>from the base of the skull to level of the 6</a:t>
            </a:r>
            <a:r>
              <a:rPr lang="en-US" sz="2000" baseline="30000" dirty="0" smtClean="0">
                <a:solidFill>
                  <a:srgbClr val="FF0066"/>
                </a:solidFill>
              </a:rPr>
              <a:t>th</a:t>
            </a:r>
            <a:r>
              <a:rPr lang="en-US" sz="2000" dirty="0" smtClean="0">
                <a:solidFill>
                  <a:srgbClr val="FF0066"/>
                </a:solidFill>
              </a:rPr>
              <a:t> cervical vertebra</a:t>
            </a:r>
            <a:r>
              <a:rPr lang="en-US" sz="2000" dirty="0" smtClean="0"/>
              <a:t>, where it is continuous with the esophagus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6388" name="Picture 5" descr="C:\Documents and Settings\user\My Documents\My Pictures\pharynx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127" t="1723" r="7413" b="28500"/>
          <a:stretch>
            <a:fillRect/>
          </a:stretch>
        </p:blipFill>
        <p:spPr>
          <a:xfrm>
            <a:off x="5105400" y="1981200"/>
            <a:ext cx="3812510" cy="4038600"/>
          </a:xfrm>
          <a:noFill/>
        </p:spPr>
      </p:pic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5715000" y="28956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Nasal cavity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6392" name="Straight Arrow Connector 12"/>
          <p:cNvCxnSpPr>
            <a:cxnSpLocks noChangeShapeType="1"/>
          </p:cNvCxnSpPr>
          <p:nvPr/>
        </p:nvCxnSpPr>
        <p:spPr bwMode="auto">
          <a:xfrm>
            <a:off x="7467600" y="3200400"/>
            <a:ext cx="152400" cy="190500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6393" name="TextBox 12"/>
          <p:cNvSpPr txBox="1">
            <a:spLocks noChangeArrowheads="1"/>
          </p:cNvSpPr>
          <p:nvPr/>
        </p:nvSpPr>
        <p:spPr bwMode="auto">
          <a:xfrm rot="5400000">
            <a:off x="6935688" y="5180112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larynx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9250" y="3048000"/>
            <a:ext cx="8803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3886200"/>
            <a:ext cx="8803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4572000"/>
            <a:ext cx="94929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Laryngo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5638800"/>
            <a:ext cx="114807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Esophagus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 flipV="1">
            <a:off x="7467692" y="3428999"/>
            <a:ext cx="533308" cy="154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467600" y="4191000"/>
            <a:ext cx="533400" cy="1494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543800" y="4876800"/>
            <a:ext cx="381000" cy="71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629400" y="5562600"/>
            <a:ext cx="11430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5867400" y="39624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Oral cavity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Rectangle 5"/>
          <p:cNvSpPr txBox="1">
            <a:spLocks noRot="1" noChangeArrowheads="1"/>
          </p:cNvSpPr>
          <p:nvPr/>
        </p:nvSpPr>
        <p:spPr bwMode="auto">
          <a:xfrm>
            <a:off x="304800" y="1828800"/>
            <a:ext cx="4724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Divided into three 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Nasopharynx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Superior part, communicates with the nasal cavity through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posterior nasal apertures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Oropharynx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Middle part, communicates with the oral cavity through 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oro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-pharyngeal isthmus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Laryngopharynx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Inferior part, communicates with the larynx  through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laryngeal inlet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803775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Nasopharynx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331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4343400" cy="5638800"/>
          </a:xfrm>
          <a:ln>
            <a:solidFill>
              <a:srgbClr val="000000"/>
            </a:solidFill>
          </a:ln>
        </p:spPr>
        <p:txBody>
          <a:bodyPr/>
          <a:lstStyle/>
          <a:p>
            <a:pPr marL="342900" lvl="2" indent="-342900" eaLnBrk="1" hangingPunct="1">
              <a:defRPr/>
            </a:pPr>
            <a:r>
              <a:rPr lang="en-US" dirty="0" smtClean="0"/>
              <a:t>Extends from the base of skull to the soft palate.</a:t>
            </a:r>
          </a:p>
          <a:p>
            <a:pPr eaLnBrk="1" hangingPunct="1">
              <a:defRPr/>
            </a:pPr>
            <a:r>
              <a:rPr lang="en-US" sz="2400" dirty="0" smtClean="0"/>
              <a:t>Contains </a:t>
            </a:r>
            <a:r>
              <a:rPr lang="en-US" sz="2400" dirty="0" smtClean="0">
                <a:solidFill>
                  <a:srgbClr val="FF0000"/>
                </a:solidFill>
              </a:rPr>
              <a:t>Pharyngeal tonsils </a:t>
            </a:r>
            <a:r>
              <a:rPr lang="en-US" sz="2400" dirty="0" smtClean="0"/>
              <a:t>(</a:t>
            </a:r>
            <a:r>
              <a:rPr lang="en-US" sz="2400" dirty="0" err="1" smtClean="0"/>
              <a:t>adenoides</a:t>
            </a:r>
            <a:r>
              <a:rPr lang="en-US" sz="2400" dirty="0" smtClean="0"/>
              <a:t>) in its roof.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Opening of </a:t>
            </a:r>
            <a:r>
              <a:rPr lang="en-US" sz="2400" dirty="0" smtClean="0">
                <a:solidFill>
                  <a:srgbClr val="FF0000"/>
                </a:solidFill>
              </a:rPr>
              <a:t>auditory tube.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Tubal elevation </a:t>
            </a:r>
            <a:r>
              <a:rPr lang="en-US" sz="2400" dirty="0" smtClean="0"/>
              <a:t>(produced by posterior margin of the auditory tube).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Tubal tonsil.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Salpingopharyngeal</a:t>
            </a:r>
            <a:r>
              <a:rPr lang="en-US" sz="2400" dirty="0" smtClean="0">
                <a:solidFill>
                  <a:srgbClr val="FF0000"/>
                </a:solidFill>
              </a:rPr>
              <a:t> fold </a:t>
            </a:r>
            <a:r>
              <a:rPr lang="en-US" sz="2400" dirty="0" smtClean="0"/>
              <a:t>(raised by </a:t>
            </a:r>
            <a:r>
              <a:rPr lang="en-US" sz="2400" dirty="0" err="1" smtClean="0"/>
              <a:t>salpingo-pharyngeus</a:t>
            </a:r>
            <a:r>
              <a:rPr lang="en-US" sz="2400" dirty="0" smtClean="0"/>
              <a:t> muscle).</a:t>
            </a:r>
          </a:p>
        </p:txBody>
      </p:sp>
      <p:pic>
        <p:nvPicPr>
          <p:cNvPr id="9" name="Picture 5" descr="C:\Documents and Settings\user\My Documents\My Pictures\pharynx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127" t="1723" r="7413" b="28500"/>
          <a:stretch>
            <a:fillRect/>
          </a:stretch>
        </p:blipFill>
        <p:spPr bwMode="auto">
          <a:xfrm>
            <a:off x="4648200" y="990600"/>
            <a:ext cx="42985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7" idx="2"/>
          </p:cNvCxnSpPr>
          <p:nvPr/>
        </p:nvCxnSpPr>
        <p:spPr bwMode="auto">
          <a:xfrm rot="16200000" flipH="1">
            <a:off x="6482150" y="1681550"/>
            <a:ext cx="11708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20" idx="1"/>
          </p:cNvCxnSpPr>
          <p:nvPr/>
        </p:nvCxnSpPr>
        <p:spPr bwMode="auto">
          <a:xfrm rot="10800000" flipV="1">
            <a:off x="7162800" y="2500700"/>
            <a:ext cx="609600" cy="90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19800" y="10668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Pharyngeal tonsil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2362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Tubal tonsil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048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Tubal elevation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4724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2"/>
                </a:solidFill>
              </a:rPr>
              <a:t>Salpingo</a:t>
            </a:r>
            <a:r>
              <a:rPr lang="en-US" sz="1200" b="1" dirty="0" smtClean="0">
                <a:solidFill>
                  <a:schemeClr val="bg2"/>
                </a:solidFill>
              </a:rPr>
              <a:t>-pharyngeal</a:t>
            </a:r>
          </a:p>
          <a:p>
            <a:r>
              <a:rPr lang="en-US" sz="1200" b="1" dirty="0" smtClean="0">
                <a:solidFill>
                  <a:schemeClr val="bg2"/>
                </a:solidFill>
              </a:rPr>
              <a:t>             fold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2667000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>
            <a:off x="7239000" y="2757100"/>
            <a:ext cx="1143000" cy="519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5638800" y="3200400"/>
            <a:ext cx="17526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4270375" cy="6096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Oropharynx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536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295400"/>
            <a:ext cx="3581400" cy="4419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Extends from </a:t>
            </a:r>
            <a:r>
              <a:rPr lang="en-US" sz="2400" dirty="0" smtClean="0">
                <a:solidFill>
                  <a:srgbClr val="FFC000"/>
                </a:solidFill>
              </a:rPr>
              <a:t>soft palate </a:t>
            </a:r>
            <a:r>
              <a:rPr lang="en-US" sz="2400" dirty="0" smtClean="0"/>
              <a:t>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upper border of epiglottis.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Lateral wall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Palatoglossal</a:t>
            </a:r>
            <a:r>
              <a:rPr lang="en-US" sz="2400" dirty="0" smtClean="0">
                <a:solidFill>
                  <a:srgbClr val="FF0000"/>
                </a:solidFill>
              </a:rPr>
              <a:t> fold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Palatopharyngeal</a:t>
            </a:r>
            <a:r>
              <a:rPr lang="en-US" sz="2400" dirty="0" smtClean="0">
                <a:solidFill>
                  <a:srgbClr val="FF0000"/>
                </a:solidFill>
              </a:rPr>
              <a:t> fold.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Palatine tonsil </a:t>
            </a:r>
            <a:r>
              <a:rPr lang="en-US" sz="2400" dirty="0" smtClean="0"/>
              <a:t>located in </a:t>
            </a:r>
            <a:r>
              <a:rPr lang="en-US" sz="2400" dirty="0" smtClean="0">
                <a:solidFill>
                  <a:srgbClr val="FF66FF"/>
                </a:solidFill>
              </a:rPr>
              <a:t>‘</a:t>
            </a:r>
            <a:r>
              <a:rPr lang="en-US" sz="2400" dirty="0" err="1" smtClean="0">
                <a:solidFill>
                  <a:srgbClr val="FF66FF"/>
                </a:solidFill>
              </a:rPr>
              <a:t>tonsillar</a:t>
            </a:r>
            <a:r>
              <a:rPr lang="en-US" sz="2400" dirty="0" smtClean="0">
                <a:solidFill>
                  <a:srgbClr val="FF66FF"/>
                </a:solidFill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</a:rPr>
              <a:t>fossa</a:t>
            </a:r>
            <a:r>
              <a:rPr lang="en-US" sz="2400" dirty="0" smtClean="0">
                <a:solidFill>
                  <a:srgbClr val="FF66FF"/>
                </a:solidFill>
              </a:rPr>
              <a:t>’, </a:t>
            </a:r>
            <a:r>
              <a:rPr lang="en-US" sz="2400" dirty="0" smtClean="0"/>
              <a:t>a depression between the two folds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21508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4343400" y="1295400"/>
            <a:ext cx="4546600" cy="4419600"/>
          </a:xfrm>
          <a:noFill/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7086600" y="5791200"/>
            <a:ext cx="2057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Palatoglossal</a:t>
            </a:r>
            <a:r>
              <a:rPr lang="en-US" dirty="0"/>
              <a:t> fold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124200" y="5867400"/>
            <a:ext cx="19050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Palato-pharyngeal  fold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105400" y="6019800"/>
            <a:ext cx="1905000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Palatine tonsil in </a:t>
            </a:r>
            <a:r>
              <a:rPr lang="en-US" dirty="0" err="1" smtClean="0"/>
              <a:t>tonsillar</a:t>
            </a:r>
            <a:r>
              <a:rPr lang="en-US" dirty="0" smtClean="0"/>
              <a:t> </a:t>
            </a:r>
            <a:r>
              <a:rPr lang="en-US" dirty="0" err="1"/>
              <a:t>fossa</a:t>
            </a:r>
            <a:endParaRPr lang="en-US" dirty="0"/>
          </a:p>
        </p:txBody>
      </p:sp>
      <p:cxnSp>
        <p:nvCxnSpPr>
          <p:cNvPr id="21512" name="Straight Arrow Connector 9"/>
          <p:cNvCxnSpPr>
            <a:cxnSpLocks noChangeShapeType="1"/>
          </p:cNvCxnSpPr>
          <p:nvPr/>
        </p:nvCxnSpPr>
        <p:spPr bwMode="auto">
          <a:xfrm rot="16200000" flipV="1">
            <a:off x="5905500" y="3924300"/>
            <a:ext cx="2286000" cy="1447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51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381500" y="4229100"/>
            <a:ext cx="2133600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514" name="Straight Arrow Connector 12"/>
          <p:cNvCxnSpPr>
            <a:cxnSpLocks noChangeShapeType="1"/>
            <a:stCxn id="21511" idx="0"/>
          </p:cNvCxnSpPr>
          <p:nvPr/>
        </p:nvCxnSpPr>
        <p:spPr bwMode="auto">
          <a:xfrm rot="5400000" flipH="1" flipV="1">
            <a:off x="4933950" y="4781550"/>
            <a:ext cx="2362200" cy="114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4498975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Laryngopharynx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066800"/>
            <a:ext cx="4495800" cy="1371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Extends from </a:t>
            </a:r>
            <a:r>
              <a:rPr lang="en-US" sz="2400" dirty="0" smtClean="0">
                <a:solidFill>
                  <a:srgbClr val="FFC000"/>
                </a:solidFill>
              </a:rPr>
              <a:t>upper border of epiglottis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lower border of </a:t>
            </a:r>
            <a:r>
              <a:rPr lang="en-US" sz="2400" dirty="0" err="1" smtClean="0">
                <a:solidFill>
                  <a:srgbClr val="FFC000"/>
                </a:solidFill>
              </a:rPr>
              <a:t>cricoid</a:t>
            </a:r>
            <a:r>
              <a:rPr lang="en-US" sz="2400" dirty="0" smtClean="0">
                <a:solidFill>
                  <a:srgbClr val="FFC000"/>
                </a:solidFill>
              </a:rPr>
              <a:t> cartilage.</a:t>
            </a:r>
          </a:p>
        </p:txBody>
      </p:sp>
      <p:pic>
        <p:nvPicPr>
          <p:cNvPr id="22532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5410200" y="228600"/>
            <a:ext cx="2971800" cy="2888087"/>
          </a:xfrm>
          <a:noFill/>
        </p:spPr>
      </p:pic>
      <p:pic>
        <p:nvPicPr>
          <p:cNvPr id="22533" name="Picture 6" descr="C:\Documents and Settings\user\My Documents\My Pictures\v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429000" cy="344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838200" y="2895600"/>
            <a:ext cx="3962400" cy="3505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Piriform</a:t>
            </a: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fossa</a:t>
            </a: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small depression situated on either side of the laryngeal inlet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common site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the lodging of foreign bodies.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Branches of internal laryngeal &amp; recurrent laryngeal nerves lie deep to the mucous membrane of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fossa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are vulnerable to injury during removal of a foreign body.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hn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4109" t="6850" r="4109" b="2740"/>
          <a:stretch>
            <a:fillRect/>
          </a:stretch>
        </p:blipFill>
        <p:spPr>
          <a:xfrm>
            <a:off x="5326616" y="838200"/>
            <a:ext cx="2968072" cy="2667000"/>
          </a:xfrm>
          <a:noFill/>
        </p:spPr>
      </p:pic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3999" cy="45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FF"/>
                </a:solidFill>
                <a:latin typeface="Arial Rounded MT Bold" pitchFamily="34" charset="0"/>
              </a:rPr>
              <a:t>Muscles of Pharynx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6781800" y="20574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781800" y="1600200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705600" y="2514600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685800" y="838200"/>
            <a:ext cx="42672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The muscles </a:t>
            </a:r>
            <a:r>
              <a:rPr lang="en-US" sz="2000" dirty="0" smtClean="0"/>
              <a:t>of the pharynx are arranged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FFFF00"/>
                </a:solidFill>
              </a:rPr>
              <a:t>circular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FF00"/>
                </a:solidFill>
              </a:rPr>
              <a:t>longitudinal </a:t>
            </a:r>
            <a:r>
              <a:rPr lang="en-US" sz="2000" b="1" dirty="0" smtClean="0">
                <a:solidFill>
                  <a:srgbClr val="FFFF00"/>
                </a:solidFill>
              </a:rPr>
              <a:t>layers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dirty="0">
                <a:solidFill>
                  <a:srgbClr val="FF99FF"/>
                </a:solidFill>
                <a:latin typeface="Arial Rounded MT Bold" pitchFamily="34" charset="0"/>
              </a:rPr>
              <a:t>Circular (Constrictor)</a:t>
            </a:r>
            <a:endParaRPr lang="en-US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Three muscles, overlap each other: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Superior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Middle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&amp;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Inferior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</a:rPr>
              <a:t>Propel the bolus of food down into the </a:t>
            </a:r>
            <a:r>
              <a:rPr lang="en-US" sz="2000" dirty="0" smtClean="0">
                <a:solidFill>
                  <a:schemeClr val="tx2"/>
                </a:solidFill>
              </a:rPr>
              <a:t>esophagus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dirty="0" smtClean="0">
                <a:solidFill>
                  <a:srgbClr val="FF99FF"/>
                </a:solidFill>
                <a:latin typeface="Arial Rounded MT Bold" pitchFamily="34" charset="0"/>
              </a:rPr>
              <a:t>Longitudinal Muscles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muscles: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Salpingopharyngeus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Palatpharyngeous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Elevate </a:t>
            </a:r>
            <a:r>
              <a:rPr lang="en-US" sz="2000" dirty="0">
                <a:solidFill>
                  <a:schemeClr val="tx2"/>
                </a:solidFill>
              </a:rPr>
              <a:t>the larynx &amp; pharynx during swallowing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FF00"/>
              </a:buClr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" name="Picture 5" descr="C:\Documents and Settings\user\My Documents\My Pictures\long.png"/>
          <p:cNvPicPr>
            <a:picLocks noChangeAspect="1" noChangeArrowheads="1"/>
          </p:cNvPicPr>
          <p:nvPr/>
        </p:nvPicPr>
        <p:blipFill>
          <a:blip r:embed="rId3" cstate="print"/>
          <a:srcRect l="21428" t="20255"/>
          <a:stretch>
            <a:fillRect/>
          </a:stretch>
        </p:blipFill>
        <p:spPr bwMode="auto">
          <a:xfrm>
            <a:off x="5334000" y="3581400"/>
            <a:ext cx="2971800" cy="28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533400" y="304800"/>
            <a:ext cx="3810000" cy="6248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FF"/>
                </a:solidFill>
                <a:latin typeface="Arial Rounded MT Bold" pitchFamily="34" charset="0"/>
              </a:rPr>
              <a:t>Nerve Supply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Sensory: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99FF"/>
                </a:solidFill>
              </a:rPr>
              <a:t>Nasopharynx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rgbClr val="FFFF00"/>
                </a:solidFill>
              </a:rPr>
              <a:t>Maxillary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99FF"/>
                </a:solidFill>
              </a:rPr>
              <a:t>Oropharynx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Glossopharyngeal</a:t>
            </a:r>
            <a:r>
              <a:rPr lang="en-US" sz="2000" dirty="0" smtClean="0">
                <a:solidFill>
                  <a:srgbClr val="FFFF00"/>
                </a:solidFill>
              </a:rPr>
              <a:t>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99FF"/>
                </a:solidFill>
              </a:rPr>
              <a:t>Laryngopharynx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Vagus</a:t>
            </a:r>
            <a:r>
              <a:rPr lang="en-US" sz="2000" dirty="0" smtClean="0">
                <a:solidFill>
                  <a:srgbClr val="FFFF00"/>
                </a:solidFill>
              </a:rPr>
              <a:t> nerve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Motor: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All the muscles of pharynx, except the </a:t>
            </a: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r>
              <a:rPr lang="en-US" sz="2000" dirty="0" smtClean="0">
                <a:solidFill>
                  <a:srgbClr val="FFFF00"/>
                </a:solidFill>
              </a:rPr>
              <a:t>, supplied by the </a:t>
            </a:r>
            <a:r>
              <a:rPr lang="en-US" sz="2000" dirty="0" smtClean="0">
                <a:solidFill>
                  <a:srgbClr val="FF0000"/>
                </a:solidFill>
              </a:rPr>
              <a:t>pharyngeal plexus.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r>
              <a:rPr lang="en-US" sz="2000" dirty="0" smtClean="0">
                <a:solidFill>
                  <a:srgbClr val="FFFF00"/>
                </a:solidFill>
              </a:rPr>
              <a:t> is supplied by the </a:t>
            </a:r>
            <a:r>
              <a:rPr lang="en-US" sz="2000" dirty="0" err="1" smtClean="0">
                <a:solidFill>
                  <a:srgbClr val="FF0000"/>
                </a:solidFill>
              </a:rPr>
              <a:t>glossopharyngeal</a:t>
            </a:r>
            <a:r>
              <a:rPr lang="en-US" sz="2000" dirty="0" smtClean="0">
                <a:solidFill>
                  <a:srgbClr val="FF0000"/>
                </a:solidFill>
              </a:rPr>
              <a:t> nerve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533400"/>
            <a:ext cx="4114800" cy="2209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FF"/>
                </a:solidFill>
                <a:latin typeface="Arial Rounded MT Bold" pitchFamily="34" charset="0"/>
              </a:rPr>
              <a:t>Arterial supply</a:t>
            </a:r>
            <a:r>
              <a:rPr lang="en-US" b="1" dirty="0" smtClean="0">
                <a:solidFill>
                  <a:srgbClr val="FF66FF"/>
                </a:solidFill>
              </a:rPr>
              <a:t>: </a:t>
            </a:r>
            <a:r>
              <a:rPr lang="en-US" sz="2000" dirty="0" smtClean="0"/>
              <a:t>From branches of: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Ascending pharyngeal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Ascending palatine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Facial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Maxillary 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Lingual artery</a:t>
            </a:r>
            <a:endParaRPr lang="en-US" sz="2000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495800" y="2895600"/>
            <a:ext cx="41148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en-US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Veins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drain into pharyngeal venous plexus, which drains into the 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internal jugular vein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495800" y="4419600"/>
            <a:ext cx="4114800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lymphatics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drain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into the: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deep cervical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Rretropharyngeal</a:t>
            </a: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,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Paratracheal</a:t>
            </a: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lymph nodes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ill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1910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81200" y="22098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Script MT Bold" pitchFamily="66" charset="0"/>
              </a:rPr>
              <a:t>Thank You &amp; 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At the end of the lecture, the students should be able to: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Describe the boundaries of the nasal cavity.</a:t>
            </a:r>
          </a:p>
          <a:p>
            <a:pPr>
              <a:defRPr/>
            </a:pPr>
            <a:r>
              <a:rPr lang="en-US" sz="2800" dirty="0" smtClean="0"/>
              <a:t>Describe the nasal </a:t>
            </a:r>
            <a:r>
              <a:rPr lang="en-US" sz="2800" dirty="0" err="1" smtClean="0"/>
              <a:t>conchae</a:t>
            </a:r>
            <a:r>
              <a:rPr lang="en-US" sz="2800" dirty="0" smtClean="0"/>
              <a:t> and </a:t>
            </a:r>
            <a:r>
              <a:rPr lang="en-US" sz="2800" dirty="0" err="1" smtClean="0"/>
              <a:t>meati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Demonstrate the openings in each </a:t>
            </a:r>
            <a:r>
              <a:rPr lang="en-US" sz="2800" dirty="0" err="1" smtClean="0"/>
              <a:t>meatus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Describe the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 and their functions</a:t>
            </a:r>
          </a:p>
          <a:p>
            <a:pPr>
              <a:defRPr/>
            </a:pPr>
            <a:r>
              <a:rPr lang="en-US" sz="2800" dirty="0" smtClean="0"/>
              <a:t>Describe the pharynx and its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3999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Nose</a:t>
            </a:r>
          </a:p>
        </p:txBody>
      </p:sp>
      <p:pic>
        <p:nvPicPr>
          <p:cNvPr id="5123" name="Picture 4" descr="cathn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914400"/>
            <a:ext cx="2682875" cy="2614613"/>
          </a:xfrm>
          <a:noFill/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696200" y="9906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root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6553200" y="21336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tip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315200" y="2895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external </a:t>
            </a:r>
            <a:r>
              <a:rPr lang="en-US" sz="1400" b="1" dirty="0" err="1"/>
              <a:t>nares</a:t>
            </a:r>
            <a:endParaRPr lang="en-US" sz="1400" b="1" dirty="0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6705600" y="274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septum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7543800" y="2362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ala</a:t>
            </a:r>
          </a:p>
        </p:txBody>
      </p:sp>
      <p:cxnSp>
        <p:nvCxnSpPr>
          <p:cNvPr id="5129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7505700" y="2781300"/>
            <a:ext cx="228600" cy="152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130" name="Picture 7" descr="C:\Documents and Settings\user\My Documents\My Pictures\nasalcartil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81400"/>
            <a:ext cx="1752600" cy="30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0" y="35814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152400" y="914400"/>
            <a:ext cx="59436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Nose</a:t>
            </a:r>
            <a:r>
              <a:rPr lang="en-US" sz="2400" b="1" dirty="0"/>
              <a:t>,</a:t>
            </a:r>
            <a:r>
              <a:rPr lang="en-US" sz="2400" dirty="0"/>
              <a:t> </a:t>
            </a:r>
            <a:r>
              <a:rPr lang="en-US" sz="2400" dirty="0" smtClean="0"/>
              <a:t>is the only visible part of the </a:t>
            </a:r>
            <a:r>
              <a:rPr lang="en-US" sz="2400" dirty="0"/>
              <a:t>respiratory </a:t>
            </a:r>
            <a:r>
              <a:rPr lang="en-US" sz="2400" dirty="0" smtClean="0"/>
              <a:t>system and </a:t>
            </a:r>
            <a:r>
              <a:rPr lang="en-US" sz="2400" dirty="0"/>
              <a:t>serves as the entrance to </a:t>
            </a:r>
            <a:r>
              <a:rPr lang="en-US" sz="2400" dirty="0" smtClean="0"/>
              <a:t>the respiratory tract 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The nose has </a:t>
            </a:r>
            <a:r>
              <a:rPr lang="en-US" sz="2400" dirty="0">
                <a:solidFill>
                  <a:srgbClr val="FFFF00"/>
                </a:solidFill>
              </a:rPr>
              <a:t>two </a:t>
            </a:r>
            <a:r>
              <a:rPr lang="en-US" sz="2400" dirty="0" smtClean="0">
                <a:solidFill>
                  <a:srgbClr val="FFFF00"/>
                </a:solidFill>
              </a:rPr>
              <a:t>nasal cavities</a:t>
            </a:r>
            <a:r>
              <a:rPr lang="en-US" sz="2400" dirty="0"/>
              <a:t>, separated from one another by a wall </a:t>
            </a:r>
            <a:r>
              <a:rPr lang="en-US" sz="2400" dirty="0" smtClean="0"/>
              <a:t>called </a:t>
            </a:r>
            <a:r>
              <a:rPr lang="en-US" sz="2400" dirty="0"/>
              <a:t>the septum</a:t>
            </a:r>
            <a:r>
              <a:rPr lang="en-US" sz="2400" dirty="0" smtClean="0"/>
              <a:t>.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external </a:t>
            </a:r>
            <a:r>
              <a:rPr lang="en-US" sz="2400" dirty="0" smtClean="0"/>
              <a:t>openings, known </a:t>
            </a:r>
            <a:r>
              <a:rPr lang="en-US" sz="2400" dirty="0"/>
              <a:t>as 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external 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anterior) 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nares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or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nostrils,</a:t>
            </a:r>
            <a:r>
              <a:rPr lang="en-US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lead to the 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nasal </a:t>
            </a:r>
            <a:r>
              <a:rPr lang="en-US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cavities.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9800" y="4648200"/>
            <a:ext cx="4495800" cy="17173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Formed: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above</a:t>
            </a:r>
            <a:r>
              <a:rPr lang="en-US" sz="2400" dirty="0" smtClean="0"/>
              <a:t> </a:t>
            </a:r>
            <a:r>
              <a:rPr lang="en-US" sz="2400" dirty="0"/>
              <a:t>by bony skeleton </a:t>
            </a:r>
            <a:r>
              <a:rPr lang="en-US" sz="2400" dirty="0" smtClean="0"/>
              <a:t>&amp;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below</a:t>
            </a:r>
            <a:r>
              <a:rPr lang="en-US" sz="2400" dirty="0" smtClean="0"/>
              <a:t> </a:t>
            </a:r>
            <a:r>
              <a:rPr lang="en-US" sz="2400" dirty="0"/>
              <a:t>by plates of hyaline cartilage.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Nasal Cavity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143000"/>
            <a:ext cx="34290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Extends from the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external (anterior) nares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to the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posterior nares (choanae).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Divided into right &amp; left halves by the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Each half has a: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Roof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Lateral wall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Medial wall (septum)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Floor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6" descr="b8"/>
          <p:cNvPicPr>
            <a:picLocks noChangeAspect="1" noChangeArrowheads="1"/>
          </p:cNvPicPr>
          <p:nvPr/>
        </p:nvPicPr>
        <p:blipFill>
          <a:blip r:embed="rId2" cstate="print"/>
          <a:srcRect l="3156" r="1450" b="15958"/>
          <a:stretch>
            <a:fillRect/>
          </a:stretch>
        </p:blipFill>
        <p:spPr bwMode="auto">
          <a:xfrm>
            <a:off x="4343400" y="3581400"/>
            <a:ext cx="4545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Documents and Settings\user\My Documents\My Pictures\xx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762000"/>
            <a:ext cx="3810000" cy="2762250"/>
          </a:xfrm>
          <a:noFill/>
        </p:spPr>
      </p:pic>
      <p:cxnSp>
        <p:nvCxnSpPr>
          <p:cNvPr id="6150" name="Straight Connector 6"/>
          <p:cNvCxnSpPr>
            <a:cxnSpLocks noChangeShapeType="1"/>
          </p:cNvCxnSpPr>
          <p:nvPr/>
        </p:nvCxnSpPr>
        <p:spPr bwMode="auto">
          <a:xfrm rot="5400000">
            <a:off x="5943600" y="5257800"/>
            <a:ext cx="1447800" cy="76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Connector 9"/>
          <p:cNvCxnSpPr>
            <a:cxnSpLocks noChangeShapeType="1"/>
          </p:cNvCxnSpPr>
          <p:nvPr/>
        </p:nvCxnSpPr>
        <p:spPr bwMode="auto">
          <a:xfrm>
            <a:off x="6629400" y="6019800"/>
            <a:ext cx="5334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Connector 11"/>
          <p:cNvCxnSpPr>
            <a:cxnSpLocks noChangeShapeType="1"/>
          </p:cNvCxnSpPr>
          <p:nvPr/>
        </p:nvCxnSpPr>
        <p:spPr bwMode="auto">
          <a:xfrm rot="16200000" flipH="1">
            <a:off x="6248400" y="5105400"/>
            <a:ext cx="1447800" cy="381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Connector 14"/>
          <p:cNvCxnSpPr>
            <a:cxnSpLocks noChangeShapeType="1"/>
          </p:cNvCxnSpPr>
          <p:nvPr/>
        </p:nvCxnSpPr>
        <p:spPr bwMode="auto">
          <a:xfrm>
            <a:off x="6705600" y="4572000"/>
            <a:ext cx="76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04800" y="685800"/>
            <a:ext cx="2590800" cy="4724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FF"/>
                </a:solidFill>
                <a:latin typeface="Arial Rounded MT Bold" pitchFamily="34" charset="0"/>
              </a:rPr>
              <a:t>Roof</a:t>
            </a:r>
          </a:p>
          <a:p>
            <a:pPr eaLnBrk="1" hangingPunct="1"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Narrow &amp; formed (from behind forward) by the: 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Body of sphenoid.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Cribriform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plate of </a:t>
            </a:r>
            <a:r>
              <a:rPr lang="en-US" sz="20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Frontal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bone &amp; cartilage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7171" name="Picture 5" descr="C:\Documents and Settings\user\My Documents\My Pictures\f041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2971800" y="3733800"/>
            <a:ext cx="34290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Floor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Formed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by the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hard (bony) palate</a:t>
            </a: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Separates it from the oral cavity.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447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1143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12192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752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7177" name="Straight Arrow Connector 9"/>
          <p:cNvCxnSpPr>
            <a:cxnSpLocks noChangeShapeType="1"/>
            <a:stCxn id="4" idx="0"/>
          </p:cNvCxnSpPr>
          <p:nvPr/>
        </p:nvCxnSpPr>
        <p:spPr bwMode="auto">
          <a:xfrm flipV="1">
            <a:off x="4686300" y="2819400"/>
            <a:ext cx="3810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11" name="Rectangle 4"/>
          <p:cNvSpPr txBox="1">
            <a:spLocks noRot="1" noChangeArrowheads="1"/>
          </p:cNvSpPr>
          <p:nvPr/>
        </p:nvSpPr>
        <p:spPr>
          <a:xfrm>
            <a:off x="6477000" y="685800"/>
            <a:ext cx="2362200" cy="4724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Tahoma" pitchFamily="34" charset="0"/>
              </a:rPr>
              <a:t>Medial Wall (Nasal Septum)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Osteo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-cartilaginous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partition.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Formed by: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Perpendicular plate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ethmoid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bone.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Vomer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Septal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cartilage.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48000" y="1066800"/>
            <a:ext cx="533400" cy="304800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971800" y="1600200"/>
            <a:ext cx="304800" cy="304800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43400" y="3200400"/>
            <a:ext cx="304800" cy="304800"/>
          </a:xfrm>
          <a:prstGeom prst="roundRect">
            <a:avLst/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H="1">
            <a:off x="4648200" y="1905000"/>
            <a:ext cx="76201" cy="762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flipH="1">
            <a:off x="4038600" y="2133600"/>
            <a:ext cx="76201" cy="762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flipH="1">
            <a:off x="4800600" y="2438400"/>
            <a:ext cx="76201" cy="762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609600"/>
            <a:ext cx="3048000" cy="5486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66FF"/>
                </a:solidFill>
                <a:latin typeface="Arial Rounded MT Bold" pitchFamily="34" charset="0"/>
                <a:cs typeface="Tahoma" pitchFamily="34" charset="0"/>
              </a:rPr>
              <a:t>Lateral Wall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Shows three horizontal bony projections, the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&amp;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conchae</a:t>
            </a:r>
            <a:r>
              <a:rPr lang="en-US" sz="20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cavity below each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concha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is called a </a:t>
            </a:r>
            <a:r>
              <a:rPr lang="en-US" sz="2000" dirty="0" err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meatus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and are named as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corresponding to the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conchae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small space above the superior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concha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is the </a:t>
            </a:r>
            <a:r>
              <a:rPr lang="en-US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sphenoethmoidal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recess.</a:t>
            </a:r>
            <a:endParaRPr lang="en-US" sz="2000" dirty="0" smtClean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9219" name="Picture 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09600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19600" y="4572000"/>
            <a:ext cx="3810000" cy="1323439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covered by respiratory epithelium and thus increase the surface area of the nasal cavity.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57200" y="1143000"/>
            <a:ext cx="2438400" cy="35052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FF66FF"/>
                </a:solidFill>
              </a:rPr>
              <a:t> recess</a:t>
            </a:r>
            <a:r>
              <a:rPr lang="en-US" sz="2400" dirty="0" smtClean="0"/>
              <a:t> &amp; </a:t>
            </a:r>
            <a:r>
              <a:rPr lang="en-US" sz="2400" dirty="0" err="1" smtClean="0">
                <a:solidFill>
                  <a:srgbClr val="FF66FF"/>
                </a:solidFill>
              </a:rPr>
              <a:t>meati</a:t>
            </a:r>
            <a:r>
              <a:rPr lang="en-US" sz="2400" dirty="0" smtClean="0"/>
              <a:t> receive the openings of the: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Paranasal</a:t>
            </a:r>
            <a:r>
              <a:rPr lang="en-US" sz="2400" dirty="0" smtClean="0">
                <a:solidFill>
                  <a:srgbClr val="92D050"/>
                </a:solidFill>
              </a:rPr>
              <a:t> sinuses.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92D050"/>
                </a:solidFill>
              </a:rPr>
              <a:t>Naso-lacrimal</a:t>
            </a:r>
            <a:r>
              <a:rPr lang="en-US" sz="2400" dirty="0" smtClean="0">
                <a:solidFill>
                  <a:srgbClr val="92D050"/>
                </a:solidFill>
              </a:rPr>
              <a:t> duct.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457200"/>
          <a:ext cx="5334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08"/>
                <a:gridCol w="3856892"/>
              </a:tblGrid>
              <a:tr h="1431634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recess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6728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Superior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posterior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6459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, maxillary, frontal &amp; the anterior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sinuses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60504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Inferior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nasolacrimal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duct.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F66122-008-f2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28600"/>
            <a:ext cx="3386138" cy="2286000"/>
          </a:xfrm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228600" y="228600"/>
            <a:ext cx="2438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Nerve Supply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Olfactory mucosa</a:t>
            </a:r>
            <a:r>
              <a:rPr lang="en-US" sz="20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supplied by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olfactory nerves.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Nerves of general sensation are derived from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ophthalmic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maxillary nerves.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Autonomic fibers.</a:t>
            </a:r>
          </a:p>
        </p:txBody>
      </p:sp>
      <p:pic>
        <p:nvPicPr>
          <p:cNvPr id="12292" name="Picture 6" descr="F66122-008-f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0"/>
            <a:ext cx="3228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6400800" y="533400"/>
            <a:ext cx="2514600" cy="381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Arterial Supply: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Branches of the maxillary, facial &amp; ophthalmic arteries.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arteries make a rich </a:t>
            </a:r>
            <a:r>
              <a:rPr lang="en-US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anastomosis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in the region of the vestibule, and anterior portion of the septum.</a:t>
            </a:r>
            <a:endParaRPr lang="en-US" sz="2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953000" y="5105400"/>
            <a:ext cx="3505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Venous Drainage</a:t>
            </a:r>
            <a:r>
              <a:rPr lang="en-US" sz="20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By the: </a:t>
            </a:r>
            <a:endParaRPr lang="en-US" sz="20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facial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ophthalmic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and 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spheno</a:t>
            </a: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-palatine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veins.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5105400"/>
            <a:ext cx="3962400" cy="152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Tahoma" pitchFamily="34" charset="0"/>
              </a:rPr>
              <a:t>Lymphatic</a:t>
            </a: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Drainage</a:t>
            </a:r>
            <a:r>
              <a:rPr lang="en-US" sz="20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To the </a:t>
            </a:r>
            <a:r>
              <a:rPr lang="en-US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submandibular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and the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upper deep cervical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lymph nodes.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CC"/>
                </a:solidFill>
                <a:latin typeface="Arial Rounded MT Bold" pitchFamily="34" charset="0"/>
              </a:rPr>
              <a:t>Paranasal</a:t>
            </a: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 Sinuses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219200"/>
            <a:ext cx="3810000" cy="2743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Air filled cavities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located in the bones around the nasal cavity: </a:t>
            </a:r>
            <a:r>
              <a:rPr lang="en-US" sz="2000" dirty="0" err="1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000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, sphenoid, frontal bones &amp; maxillae.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Lined by respiratory mucosa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which is continuous with the mucosa of the nasal cavity.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Drain into the nasal cavity.</a:t>
            </a: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4" name="ClipArt Placeholder 6" descr="p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455" t="12704" r="2000" b="3380"/>
          <a:stretch>
            <a:fillRect/>
          </a:stretch>
        </p:blipFill>
        <p:spPr>
          <a:xfrm>
            <a:off x="4648200" y="1066800"/>
            <a:ext cx="3962400" cy="3048000"/>
          </a:xfrm>
          <a:noFill/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762000" y="4191000"/>
            <a:ext cx="7467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Lighten the skull.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Act as resonant chambers for speech.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Air conditioning: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The respiratory mucosal lining helps in warming, cleaning and moistening the incoming air.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2002</TotalTime>
  <Words>899</Words>
  <Application>Microsoft Office PowerPoint</Application>
  <PresentationFormat>On-screen Show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Clouds</vt:lpstr>
      <vt:lpstr>Nose, Nasal cavity,  Paranasal Sinuses &amp; Pharynx</vt:lpstr>
      <vt:lpstr>Objectives</vt:lpstr>
      <vt:lpstr>Nose</vt:lpstr>
      <vt:lpstr>Nasal Cavity</vt:lpstr>
      <vt:lpstr>Slide 5</vt:lpstr>
      <vt:lpstr>Slide 6</vt:lpstr>
      <vt:lpstr>Slide 7</vt:lpstr>
      <vt:lpstr>Slide 8</vt:lpstr>
      <vt:lpstr>Paranasal Sinuses</vt:lpstr>
      <vt:lpstr>Pharynx</vt:lpstr>
      <vt:lpstr>Nasopharynx</vt:lpstr>
      <vt:lpstr>Oropharynx</vt:lpstr>
      <vt:lpstr>Laryngopharynx</vt:lpstr>
      <vt:lpstr>Muscles of Pharynx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Nose, Nasal cavity &amp; Paranasal sinuses &amp; Pharynx</dc:title>
  <dc:creator>Dr. Zeenat Zaidi</dc:creator>
  <cp:lastModifiedBy>zeenat</cp:lastModifiedBy>
  <cp:revision>179</cp:revision>
  <dcterms:created xsi:type="dcterms:W3CDTF">2006-04-06T22:08:28Z</dcterms:created>
  <dcterms:modified xsi:type="dcterms:W3CDTF">2012-01-26T07:13:06Z</dcterms:modified>
</cp:coreProperties>
</file>