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59" r:id="rId4"/>
    <p:sldId id="260" r:id="rId5"/>
    <p:sldId id="268" r:id="rId6"/>
    <p:sldId id="269" r:id="rId7"/>
    <p:sldId id="264" r:id="rId8"/>
    <p:sldId id="267" r:id="rId9"/>
    <p:sldId id="281" r:id="rId10"/>
    <p:sldId id="271" r:id="rId11"/>
    <p:sldId id="272" r:id="rId12"/>
    <p:sldId id="283" r:id="rId13"/>
    <p:sldId id="274" r:id="rId14"/>
    <p:sldId id="275" r:id="rId15"/>
    <p:sldId id="282" r:id="rId16"/>
    <p:sldId id="276" r:id="rId17"/>
    <p:sldId id="277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98" d="100"/>
          <a:sy n="98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80C1-8AD4-4E04-B050-6786D91F82F8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2DF9-43DD-415F-A63A-993CAF2BB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DF9-43DD-415F-A63A-993CAF2BB9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2DF9-43DD-415F-A63A-993CAF2BB9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295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Ibrahim</a:t>
            </a:r>
          </a:p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Zeenat Zaidi</a:t>
            </a:r>
          </a:p>
          <a:p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4" descr="Bismillah_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0"/>
            <a:ext cx="1600200" cy="28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3104147" cy="2895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b="42427"/>
          <a:stretch>
            <a:fillRect/>
          </a:stretch>
        </p:blipFill>
        <p:spPr>
          <a:xfrm>
            <a:off x="4267200" y="4114800"/>
            <a:ext cx="3398837" cy="2438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762000" y="1066800"/>
            <a:ext cx="3352800" cy="5257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Attachments: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lower border of rib above to upper border of rib below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Direction of fibers: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downward &amp; medially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Nerve supply: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intercostal nerves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Action: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rib elevators (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inspiratory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Free User\My Documents\My Pictures\w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04" t="2604" r="3775" b="2360"/>
          <a:stretch>
            <a:fillRect/>
          </a:stretch>
        </p:blipFill>
        <p:spPr bwMode="auto">
          <a:xfrm>
            <a:off x="4876800" y="533400"/>
            <a:ext cx="3733800" cy="592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44958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271858">
            <a:off x="6353753" y="4424275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135802">
            <a:off x="6660404" y="503043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447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40356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3657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962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ontent Placeholder 5"/>
          <p:cNvSpPr txBox="1">
            <a:spLocks/>
          </p:cNvSpPr>
          <p:nvPr/>
        </p:nvSpPr>
        <p:spPr>
          <a:xfrm>
            <a:off x="457200" y="1524000"/>
            <a:ext cx="4038600" cy="3733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Three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Origin: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cervical vertebrae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Insertion: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elevate 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ribs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inspiratory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81400" cy="37338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10" descr="F66122-003-f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936634" cy="37338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4564458" cy="4191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066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5909" r="18182"/>
          <a:stretch>
            <a:fillRect/>
          </a:stretch>
        </p:blipFill>
        <p:spPr>
          <a:xfrm>
            <a:off x="5715000" y="2362200"/>
            <a:ext cx="2209800" cy="4191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0" y="3810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886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3429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334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2578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Is formed of 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The 3 muscles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tendinous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sheath in which a fourth muscles lies (rectus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The </a:t>
            </a:r>
            <a:r>
              <a:rPr lang="en-US" sz="2400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dirty="0" smtClean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dirty="0" smtClean="0">
                <a:solidFill>
                  <a:srgbClr val="FF0000"/>
                </a:solidFill>
              </a:rPr>
              <a:t>lower </a:t>
            </a:r>
            <a:r>
              <a:rPr lang="en-US" sz="2400" dirty="0" err="1" smtClean="0">
                <a:solidFill>
                  <a:srgbClr val="FF0000"/>
                </a:solidFill>
              </a:rPr>
              <a:t>intercostal</a:t>
            </a:r>
            <a:r>
              <a:rPr lang="en-US" sz="2400" dirty="0" smtClean="0">
                <a:solidFill>
                  <a:srgbClr val="FF0000"/>
                </a:solidFill>
              </a:rPr>
              <a:t> nerves </a:t>
            </a:r>
            <a:r>
              <a:rPr lang="en-US" sz="2400" dirty="0" smtClean="0">
                <a:solidFill>
                  <a:srgbClr val="0070C0"/>
                </a:solidFill>
              </a:rPr>
              <a:t>(T7 – T11), </a:t>
            </a:r>
            <a:r>
              <a:rPr lang="en-US" sz="2400" dirty="0" err="1" smtClean="0">
                <a:solidFill>
                  <a:srgbClr val="FF0000"/>
                </a:solidFill>
              </a:rPr>
              <a:t>subcostal</a:t>
            </a:r>
            <a:r>
              <a:rPr lang="en-US" sz="2400" dirty="0" smtClean="0">
                <a:solidFill>
                  <a:srgbClr val="FF0000"/>
                </a:solidFill>
              </a:rPr>
              <a:t> nerve</a:t>
            </a:r>
            <a:r>
              <a:rPr lang="en-US" sz="2400" dirty="0" smtClean="0">
                <a:solidFill>
                  <a:srgbClr val="0070C0"/>
                </a:solidFill>
              </a:rPr>
              <a:t> (T12) and </a:t>
            </a:r>
            <a:r>
              <a:rPr lang="en-US" sz="2400" dirty="0" smtClean="0">
                <a:solidFill>
                  <a:srgbClr val="FF0000"/>
                </a:solidFill>
              </a:rPr>
              <a:t>first lumbar nerve.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3962400" cy="8032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3886200" cy="41798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3352800" cy="41798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36576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3048000" y="39624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477000" y="39624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28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818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 txBox="1">
            <a:spLocks/>
          </p:cNvSpPr>
          <p:nvPr/>
        </p:nvSpPr>
        <p:spPr>
          <a:xfrm>
            <a:off x="4343400" y="990600"/>
            <a:ext cx="4191000" cy="8032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Internal oblique (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layer)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Direction: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upward &amp; medially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638300" y="40767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3962400" cy="12191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609600"/>
            <a:ext cx="2514600" cy="838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3962400" cy="3962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10691"/>
          <a:stretch>
            <a:fillRect/>
          </a:stretch>
        </p:blipFill>
        <p:spPr>
          <a:xfrm>
            <a:off x="5181600" y="1524000"/>
            <a:ext cx="2514600" cy="4114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Oval 20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5599906" y="3544094"/>
            <a:ext cx="915194" cy="754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05000" y="44196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37338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4038600" cy="54864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in shape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Formed of: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i="1" dirty="0" err="1" smtClean="0">
                <a:solidFill>
                  <a:srgbClr val="0070C0"/>
                </a:solidFill>
              </a:rPr>
              <a:t>anteriorly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sz="2400" i="1" dirty="0" smtClean="0">
                <a:solidFill>
                  <a:srgbClr val="0070C0"/>
                </a:solidFill>
              </a:rPr>
              <a:t>laterally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sz="2400" i="1" dirty="0" err="1" smtClean="0">
                <a:solidFill>
                  <a:srgbClr val="0070C0"/>
                </a:solidFill>
              </a:rPr>
              <a:t>posteriorly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dirty="0" smtClean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dirty="0" smtClean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257" r="1887" b="8803"/>
          <a:stretch>
            <a:fillRect/>
          </a:stretch>
        </p:blipFill>
        <p:spPr>
          <a:xfrm>
            <a:off x="5029200" y="990600"/>
            <a:ext cx="3048000" cy="260270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ChangeAspect="1"/>
          </p:cNvPicPr>
          <p:nvPr/>
        </p:nvPicPr>
        <p:blipFill>
          <a:blip r:embed="rId3" cstate="print"/>
          <a:srcRect l="10909" t="3390" b="6780"/>
          <a:stretch>
            <a:fillRect/>
          </a:stretch>
        </p:blipFill>
        <p:spPr>
          <a:xfrm>
            <a:off x="5029200" y="3733800"/>
            <a:ext cx="3048000" cy="2872273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F66122-003-f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417549" cy="487680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562600"/>
            <a:ext cx="152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4953000"/>
            <a:ext cx="15565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52600" y="2438400"/>
            <a:ext cx="198120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6934200" y="4495800"/>
            <a:ext cx="4572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172200" y="4648200"/>
            <a:ext cx="1219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3429000"/>
            <a:ext cx="15862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3528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4572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of Ribs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40188" cy="1981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  <a:endParaRPr lang="en-US" sz="2000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3581400"/>
            <a:ext cx="4040188" cy="3124200"/>
          </a:xfrm>
          <a:ln>
            <a:solidFill>
              <a:schemeClr val="accent2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339819"/>
            <a:ext cx="4041775" cy="3365781"/>
          </a:xfrm>
          <a:ln>
            <a:solidFill>
              <a:schemeClr val="accent2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21336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thoracic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limb: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3505200" cy="556260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thoracic &amp; abdominal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 toward thoracic &amp; concave toward abdominal cavity</a:t>
            </a:r>
          </a:p>
          <a:p>
            <a:pPr marL="457200" indent="-45720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6 costal cartilages &amp; 12</a:t>
            </a:r>
            <a:r>
              <a:rPr lang="en-US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Vertebral: 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bodies of first three lumbar vertebrae and their </a:t>
            </a:r>
            <a:r>
              <a:rPr lang="en-US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 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side &amp; bodies of first 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lumbar 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vertebrae and their </a:t>
            </a:r>
            <a:r>
              <a:rPr lang="en-US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</a:t>
            </a:r>
            <a:r>
              <a:rPr 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left side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(right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left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the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arcuate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ligaments.     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xiphoid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 of sternum</a:t>
            </a:r>
          </a:p>
        </p:txBody>
      </p:sp>
      <p:pic>
        <p:nvPicPr>
          <p:cNvPr id="5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660" t="2522" b="5101"/>
          <a:stretch>
            <a:fillRect/>
          </a:stretch>
        </p:blipFill>
        <p:spPr>
          <a:xfrm>
            <a:off x="3886200" y="1066800"/>
            <a:ext cx="5181600" cy="5181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778557" y="4464996"/>
            <a:ext cx="361545" cy="189689"/>
          </a:xfrm>
          <a:custGeom>
            <a:avLst/>
            <a:gdLst>
              <a:gd name="connsiteX0" fmla="*/ 361545 w 361545"/>
              <a:gd name="connsiteY0" fmla="*/ 0 h 189689"/>
              <a:gd name="connsiteX1" fmla="*/ 283724 w 361545"/>
              <a:gd name="connsiteY1" fmla="*/ 48638 h 189689"/>
              <a:gd name="connsiteX2" fmla="*/ 225358 w 361545"/>
              <a:gd name="connsiteY2" fmla="*/ 77821 h 189689"/>
              <a:gd name="connsiteX3" fmla="*/ 157264 w 361545"/>
              <a:gd name="connsiteY3" fmla="*/ 175098 h 189689"/>
              <a:gd name="connsiteX4" fmla="*/ 118354 w 361545"/>
              <a:gd name="connsiteY4" fmla="*/ 165370 h 189689"/>
              <a:gd name="connsiteX5" fmla="*/ 79443 w 361545"/>
              <a:gd name="connsiteY5" fmla="*/ 97276 h 189689"/>
              <a:gd name="connsiteX6" fmla="*/ 11349 w 361545"/>
              <a:gd name="connsiteY6" fmla="*/ 68093 h 189689"/>
              <a:gd name="connsiteX7" fmla="*/ 11349 w 361545"/>
              <a:gd name="connsiteY7" fmla="*/ 87549 h 18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545" h="189689">
                <a:moveTo>
                  <a:pt x="361545" y="0"/>
                </a:moveTo>
                <a:cubicBezTo>
                  <a:pt x="333983" y="17834"/>
                  <a:pt x="306422" y="35668"/>
                  <a:pt x="283724" y="48638"/>
                </a:cubicBezTo>
                <a:cubicBezTo>
                  <a:pt x="261026" y="61608"/>
                  <a:pt x="246435" y="56744"/>
                  <a:pt x="225358" y="77821"/>
                </a:cubicBezTo>
                <a:cubicBezTo>
                  <a:pt x="204281" y="98898"/>
                  <a:pt x="175098" y="160507"/>
                  <a:pt x="157264" y="175098"/>
                </a:cubicBezTo>
                <a:cubicBezTo>
                  <a:pt x="139430" y="189689"/>
                  <a:pt x="131324" y="178340"/>
                  <a:pt x="118354" y="165370"/>
                </a:cubicBezTo>
                <a:cubicBezTo>
                  <a:pt x="105384" y="152400"/>
                  <a:pt x="97277" y="113489"/>
                  <a:pt x="79443" y="97276"/>
                </a:cubicBezTo>
                <a:cubicBezTo>
                  <a:pt x="61609" y="81063"/>
                  <a:pt x="22698" y="69714"/>
                  <a:pt x="11349" y="68093"/>
                </a:cubicBezTo>
                <a:cubicBezTo>
                  <a:pt x="0" y="66472"/>
                  <a:pt x="5674" y="77010"/>
                  <a:pt x="11349" y="8754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53328" y="4494179"/>
            <a:ext cx="369651" cy="154022"/>
          </a:xfrm>
          <a:custGeom>
            <a:avLst/>
            <a:gdLst>
              <a:gd name="connsiteX0" fmla="*/ 0 w 369651"/>
              <a:gd name="connsiteY0" fmla="*/ 0 h 154022"/>
              <a:gd name="connsiteX1" fmla="*/ 68093 w 369651"/>
              <a:gd name="connsiteY1" fmla="*/ 29183 h 154022"/>
              <a:gd name="connsiteX2" fmla="*/ 155642 w 369651"/>
              <a:gd name="connsiteY2" fmla="*/ 116732 h 154022"/>
              <a:gd name="connsiteX3" fmla="*/ 233463 w 369651"/>
              <a:gd name="connsiteY3" fmla="*/ 145915 h 154022"/>
              <a:gd name="connsiteX4" fmla="*/ 291829 w 369651"/>
              <a:gd name="connsiteY4" fmla="*/ 68093 h 154022"/>
              <a:gd name="connsiteX5" fmla="*/ 369651 w 369651"/>
              <a:gd name="connsiteY5" fmla="*/ 87549 h 15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651" h="154022">
                <a:moveTo>
                  <a:pt x="0" y="0"/>
                </a:moveTo>
                <a:cubicBezTo>
                  <a:pt x="21076" y="4864"/>
                  <a:pt x="42153" y="9728"/>
                  <a:pt x="68093" y="29183"/>
                </a:cubicBezTo>
                <a:cubicBezTo>
                  <a:pt x="94033" y="48638"/>
                  <a:pt x="128080" y="97277"/>
                  <a:pt x="155642" y="116732"/>
                </a:cubicBezTo>
                <a:cubicBezTo>
                  <a:pt x="183204" y="136187"/>
                  <a:pt x="210765" y="154022"/>
                  <a:pt x="233463" y="145915"/>
                </a:cubicBezTo>
                <a:cubicBezTo>
                  <a:pt x="256161" y="137809"/>
                  <a:pt x="269131" y="77821"/>
                  <a:pt x="291829" y="68093"/>
                </a:cubicBezTo>
                <a:cubicBezTo>
                  <a:pt x="314527" y="58365"/>
                  <a:pt x="342089" y="72957"/>
                  <a:pt x="369651" y="8754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>
          <a:xfrm rot="10800000">
            <a:off x="7003916" y="4542818"/>
            <a:ext cx="920885" cy="7911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2400" y="53340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Medial &amp; lateral </a:t>
            </a:r>
            <a:r>
              <a:rPr lang="en-US" sz="1100" dirty="0" err="1" smtClean="0"/>
              <a:t>arcuate</a:t>
            </a:r>
            <a:r>
              <a:rPr lang="en-US" sz="1100" dirty="0" smtClean="0"/>
              <a:t> ligaments</a:t>
            </a:r>
            <a:endParaRPr lang="en-US" sz="11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6858002" y="4572002"/>
            <a:ext cx="990599" cy="6857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228600"/>
            <a:ext cx="3962400" cy="6324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2800" dirty="0" smtClean="0">
                <a:solidFill>
                  <a:srgbClr val="0070C0"/>
                </a:solidFill>
              </a:rPr>
              <a:t> Fibers converge to join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sz="2800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contraction (descent) of diaphragm increases vertical diameter of thoracic cavity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</a:p>
          <a:p>
            <a:endParaRPr lang="en-US" dirty="0"/>
          </a:p>
        </p:txBody>
      </p:sp>
      <p:pic>
        <p:nvPicPr>
          <p:cNvPr id="6" name="Picture 2" descr="C:\Documents and Settings\Free User\My Documents\My Pictures\az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774" t="3818" r="5660" b="6933"/>
          <a:stretch>
            <a:fillRect/>
          </a:stretch>
        </p:blipFill>
        <p:spPr bwMode="auto">
          <a:xfrm>
            <a:off x="4648200" y="228600"/>
            <a:ext cx="3581400" cy="298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3" descr="C:\Documents and Settings\Free User\My Documents\My Pictures\asw.jpg"/>
          <p:cNvPicPr>
            <a:picLocks noChangeAspect="1" noChangeArrowheads="1"/>
          </p:cNvPicPr>
          <p:nvPr/>
        </p:nvPicPr>
        <p:blipFill>
          <a:blip r:embed="rId3" cstate="print"/>
          <a:srcRect l="3774" t="3818" r="5660" b="6933"/>
          <a:stretch>
            <a:fillRect/>
          </a:stretch>
        </p:blipFill>
        <p:spPr bwMode="auto">
          <a:xfrm>
            <a:off x="4648200" y="3352800"/>
            <a:ext cx="3617843" cy="3200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686</Words>
  <Application>Microsoft Office PowerPoint</Application>
  <PresentationFormat>On-screen Show (4:3)</PresentationFormat>
  <Paragraphs>128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MUSCLES INVOLVED IN RESPIRATION</vt:lpstr>
      <vt:lpstr>OBJECTIVES</vt:lpstr>
      <vt:lpstr>THORACIC CAGE</vt:lpstr>
      <vt:lpstr>Articulations</vt:lpstr>
      <vt:lpstr>Respiratory Movements A- Movements of Diaphragm</vt:lpstr>
      <vt:lpstr>Respiratory Movements B- Movements of Ribs</vt:lpstr>
      <vt:lpstr>Inspiratory Muscles</vt:lpstr>
      <vt:lpstr>DIAPHRAGM</vt:lpstr>
      <vt:lpstr>Slide 9</vt:lpstr>
      <vt:lpstr>EXTERNAL INTERCOSTAL</vt:lpstr>
      <vt:lpstr>SCALENE MUSCLES</vt:lpstr>
      <vt:lpstr>PECTORALIS MAJOR</vt:lpstr>
      <vt:lpstr>Expiratory Muscles</vt:lpstr>
      <vt:lpstr>RIB DEPRESSORS</vt:lpstr>
      <vt:lpstr>Anterior abdominal wall </vt:lpstr>
      <vt:lpstr>Anterior abdominal wall Muscles </vt:lpstr>
      <vt:lpstr>Slide 17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Zeenet</cp:lastModifiedBy>
  <cp:revision>133</cp:revision>
  <dcterms:created xsi:type="dcterms:W3CDTF">2010-01-27T08:25:16Z</dcterms:created>
  <dcterms:modified xsi:type="dcterms:W3CDTF">2012-01-28T05:39:57Z</dcterms:modified>
</cp:coreProperties>
</file>