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310" r:id="rId6"/>
    <p:sldId id="259" r:id="rId7"/>
    <p:sldId id="260" r:id="rId8"/>
    <p:sldId id="313" r:id="rId9"/>
    <p:sldId id="273" r:id="rId10"/>
    <p:sldId id="262" r:id="rId11"/>
    <p:sldId id="263" r:id="rId12"/>
    <p:sldId id="278" r:id="rId13"/>
    <p:sldId id="279" r:id="rId14"/>
    <p:sldId id="280" r:id="rId15"/>
    <p:sldId id="308" r:id="rId16"/>
    <p:sldId id="307" r:id="rId17"/>
    <p:sldId id="306" r:id="rId18"/>
    <p:sldId id="305" r:id="rId19"/>
    <p:sldId id="290" r:id="rId20"/>
    <p:sldId id="311" r:id="rId21"/>
    <p:sldId id="312" r:id="rId22"/>
    <p:sldId id="297" r:id="rId23"/>
    <p:sldId id="303" r:id="rId24"/>
    <p:sldId id="276" r:id="rId25"/>
    <p:sldId id="30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FF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1" autoAdjust="0"/>
    <p:restoredTop sz="90929"/>
  </p:normalViewPr>
  <p:slideViewPr>
    <p:cSldViewPr>
      <p:cViewPr>
        <p:scale>
          <a:sx n="61" d="100"/>
          <a:sy n="61" d="100"/>
        </p:scale>
        <p:origin x="-2184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5BFE84-B129-2A47-83B8-9116EF8B0BFF}" type="datetimeFigureOut">
              <a:rPr lang="en-US"/>
              <a:pPr/>
              <a:t>1/30/12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BBD54C-90FD-CC47-80CD-3A0AFDB086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49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A8FB2538-D5DB-2F41-A6F0-CDF3C693E575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F0F757-E595-E748-8659-A12CE3D9F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2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80DB2-3931-9D4A-A792-404DEAF1D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8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3A9D7-45DE-B24C-A49D-661118C3E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85303-E4EA-264F-BEF0-A1AE645BC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0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1BE6F-9290-0446-B8D6-3D2D06FA6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7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00292-D5B0-0E42-803D-AC22B72AF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7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F8EC2-A424-744D-90C9-DE7F697D20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7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33628-4E36-5D4A-A1A2-0CBC41101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2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2A2F-F368-A345-9F52-B581892FC6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7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CB10E-6E4F-2943-8EBD-1339272AB8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6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649AC-2E8A-EA4D-95CB-31528DA75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FBE4A-B542-4C42-979C-F39D99A8B4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1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FB37DF-22BC-CA42-9166-13E37BFD7C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2286000"/>
            <a:ext cx="8001000" cy="1143000"/>
          </a:xfrm>
        </p:spPr>
        <p:txBody>
          <a:bodyPr/>
          <a:lstStyle/>
          <a:p>
            <a:pPr eaLnBrk="1" hangingPunct="1"/>
            <a:r>
              <a:rPr lang="en-US">
                <a:latin typeface="Aharoni" charset="0"/>
                <a:cs typeface="Aharoni" charset="0"/>
              </a:rPr>
              <a:t>Development of Respiratory System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haroni" charset="0"/>
                <a:cs typeface="Aharoni" charset="0"/>
              </a:rPr>
              <a:t>Dr. Sanaa Alshaarawy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haroni" charset="0"/>
                <a:cs typeface="Aharoni" charset="0"/>
              </a:rPr>
              <a:t>&amp; 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US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haroni" charset="0"/>
                <a:cs typeface="Aharoni" charset="0"/>
              </a:rPr>
              <a:t>Dr. Saeed Vohra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 of the Trachea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419600" cy="54864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The </a:t>
            </a:r>
            <a:r>
              <a:rPr lang="en-US" dirty="0" err="1" smtClean="0">
                <a:solidFill>
                  <a:srgbClr val="FFFF00"/>
                </a:solidFill>
                <a:ea typeface="+mn-ea"/>
              </a:rPr>
              <a:t>endodermal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 lining </a:t>
            </a:r>
            <a:r>
              <a:rPr lang="en-US" dirty="0" smtClean="0">
                <a:ea typeface="+mn-ea"/>
              </a:rPr>
              <a:t>of the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laryngotracheal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 tube </a:t>
            </a:r>
            <a:r>
              <a:rPr lang="en-US" dirty="0" smtClean="0">
                <a:ea typeface="+mn-ea"/>
              </a:rPr>
              <a:t>distal to the larynx differentiates into the </a:t>
            </a:r>
            <a:r>
              <a:rPr lang="en-US" dirty="0" smtClean="0">
                <a:solidFill>
                  <a:srgbClr val="66FF33"/>
                </a:solidFill>
                <a:ea typeface="+mn-ea"/>
              </a:rPr>
              <a:t>epithelium and glands </a:t>
            </a:r>
            <a:r>
              <a:rPr lang="en-US" dirty="0" smtClean="0">
                <a:ea typeface="+mn-ea"/>
              </a:rPr>
              <a:t>of the trachea and pulmonary epithelium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The</a:t>
            </a:r>
            <a:r>
              <a:rPr lang="en-US" dirty="0" smtClean="0">
                <a:solidFill>
                  <a:srgbClr val="66FF33"/>
                </a:solidFill>
                <a:ea typeface="+mn-ea"/>
              </a:rPr>
              <a:t> cartilages, connective tissue</a:t>
            </a:r>
            <a:r>
              <a:rPr lang="en-US" dirty="0" smtClean="0">
                <a:ea typeface="+mn-ea"/>
              </a:rPr>
              <a:t>, and </a:t>
            </a:r>
            <a:r>
              <a:rPr lang="en-US" dirty="0" smtClean="0">
                <a:solidFill>
                  <a:srgbClr val="66FF33"/>
                </a:solidFill>
                <a:ea typeface="+mn-ea"/>
              </a:rPr>
              <a:t>muscles of the trachea </a:t>
            </a:r>
            <a:r>
              <a:rPr lang="en-US" dirty="0" smtClean="0">
                <a:ea typeface="+mn-ea"/>
              </a:rPr>
              <a:t>are derived from the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mesoderm.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2800" dirty="0" smtClean="0">
              <a:ea typeface="+mn-ea"/>
            </a:endParaRPr>
          </a:p>
        </p:txBody>
      </p:sp>
      <p:pic>
        <p:nvPicPr>
          <p:cNvPr id="12294" name="Picture 6" descr="C:\Users\user\Pictures\hhh.png"/>
          <p:cNvPicPr>
            <a:picLocks noChangeAspect="1" noChangeArrowheads="1"/>
          </p:cNvPicPr>
          <p:nvPr/>
        </p:nvPicPr>
        <p:blipFill>
          <a:blip r:embed="rId2">
            <a:lum bright="-14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42345" r="42410" b="5981"/>
          <a:stretch>
            <a:fillRect/>
          </a:stretch>
        </p:blipFill>
        <p:spPr bwMode="auto">
          <a:xfrm>
            <a:off x="4953000" y="3810000"/>
            <a:ext cx="36576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C:\Users\user\Pictures\hhh.png"/>
          <p:cNvPicPr>
            <a:picLocks noChangeAspect="1" noChangeArrowheads="1"/>
          </p:cNvPicPr>
          <p:nvPr/>
        </p:nvPicPr>
        <p:blipFill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8" b="57895"/>
          <a:stretch>
            <a:fillRect/>
          </a:stretch>
        </p:blipFill>
        <p:spPr bwMode="auto">
          <a:xfrm>
            <a:off x="4953000" y="838200"/>
            <a:ext cx="3657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 of the Bronchi &amp; Lungs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343400" cy="54864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The 2 primary bronchial buds grow laterally into the </a:t>
            </a:r>
            <a:r>
              <a:rPr lang="en-US" dirty="0" err="1" smtClean="0">
                <a:solidFill>
                  <a:srgbClr val="FFFF00"/>
                </a:solidFill>
                <a:ea typeface="+mn-ea"/>
              </a:rPr>
              <a:t>pericardioperitoneal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 canals </a:t>
            </a:r>
            <a:r>
              <a:rPr lang="en-US" dirty="0" smtClean="0">
                <a:ea typeface="+mn-ea"/>
              </a:rPr>
              <a:t>(part of the </a:t>
            </a:r>
            <a:r>
              <a:rPr lang="en-US" dirty="0" err="1" smtClean="0">
                <a:ea typeface="+mn-ea"/>
              </a:rPr>
              <a:t>intraembryonic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celome</a:t>
            </a:r>
            <a:r>
              <a:rPr lang="en-US" dirty="0" smtClean="0">
                <a:ea typeface="+mn-ea"/>
              </a:rPr>
              <a:t>), the </a:t>
            </a:r>
            <a:r>
              <a:rPr lang="en-US" dirty="0" err="1" smtClean="0">
                <a:ea typeface="+mn-ea"/>
              </a:rPr>
              <a:t>primordia</a:t>
            </a:r>
            <a:r>
              <a:rPr lang="en-US" dirty="0" smtClean="0">
                <a:ea typeface="+mn-ea"/>
              </a:rPr>
              <a:t> of pleural cavities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</a:rPr>
              <a:t>Bronchial buds </a:t>
            </a:r>
            <a:r>
              <a:rPr lang="en-US" dirty="0" smtClean="0">
                <a:ea typeface="+mn-ea"/>
              </a:rPr>
              <a:t>divide and </a:t>
            </a:r>
            <a:r>
              <a:rPr lang="en-US" dirty="0" err="1" smtClean="0">
                <a:ea typeface="+mn-ea"/>
              </a:rPr>
              <a:t>redivide</a:t>
            </a:r>
            <a:r>
              <a:rPr lang="en-US" dirty="0" smtClean="0">
                <a:ea typeface="+mn-ea"/>
              </a:rPr>
              <a:t> to give the </a:t>
            </a:r>
            <a:r>
              <a:rPr lang="en-US" dirty="0" smtClean="0">
                <a:solidFill>
                  <a:srgbClr val="66FF33"/>
                </a:solidFill>
                <a:ea typeface="+mn-ea"/>
              </a:rPr>
              <a:t>bronchial tree. 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2800" dirty="0" smtClean="0">
              <a:ea typeface="+mn-ea"/>
            </a:endParaRPr>
          </a:p>
        </p:txBody>
      </p:sp>
      <p:pic>
        <p:nvPicPr>
          <p:cNvPr id="13318" name="Picture 6" descr="C:\Users\user\Pictures\hgfhfgh - Copy.png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9" t="10464" r="1669" b="10464"/>
          <a:stretch>
            <a:fillRect/>
          </a:stretch>
        </p:blipFill>
        <p:spPr bwMode="auto">
          <a:xfrm>
            <a:off x="4800600" y="3886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C:\Users\user\Pictures\hgfhfgh - Copy.png"/>
          <p:cNvPicPr>
            <a:picLocks noChangeAspect="1" noChangeArrowheads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11629" r="50410" b="9302"/>
          <a:stretch>
            <a:fillRect/>
          </a:stretch>
        </p:blipFill>
        <p:spPr bwMode="auto">
          <a:xfrm>
            <a:off x="4800600" y="1219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533400"/>
            <a:ext cx="4191000" cy="5791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>
                <a:latin typeface="Times New Roman" charset="0"/>
                <a:cs typeface="Times New Roman" charset="0"/>
              </a:rPr>
              <a:t>The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right main bronchus </a:t>
            </a:r>
            <a:r>
              <a:rPr lang="en-US" sz="3200">
                <a:latin typeface="Times New Roman" charset="0"/>
                <a:cs typeface="Times New Roman" charset="0"/>
              </a:rPr>
              <a:t>is slightly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larger</a:t>
            </a:r>
            <a:r>
              <a:rPr lang="en-US" sz="3200">
                <a:latin typeface="Times New Roman" charset="0"/>
                <a:cs typeface="Times New Roman" charset="0"/>
              </a:rPr>
              <a:t> than the left one and is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oriented more vertically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latin typeface="Times New Roman" charset="0"/>
                <a:cs typeface="Times New Roman" charset="0"/>
              </a:rPr>
              <a:t>The embryonic relationship persists in the adult.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latin typeface="Times New Roman" charset="0"/>
                <a:cs typeface="Times New Roman" charset="0"/>
              </a:rPr>
              <a:t>The main bronchi subdivide into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secondary</a:t>
            </a:r>
            <a:r>
              <a:rPr lang="en-US" sz="3200">
                <a:latin typeface="Times New Roman" charset="0"/>
                <a:cs typeface="Times New Roman" charset="0"/>
              </a:rPr>
              <a:t> and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tertiary</a:t>
            </a:r>
            <a:r>
              <a:rPr lang="en-US" sz="3200">
                <a:latin typeface="Times New Roman" charset="0"/>
                <a:cs typeface="Times New Roman" charset="0"/>
              </a:rPr>
              <a:t> (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segmental)</a:t>
            </a:r>
            <a:r>
              <a:rPr lang="en-US" sz="3200">
                <a:latin typeface="Times New Roman" charset="0"/>
                <a:cs typeface="Times New Roman" charset="0"/>
              </a:rPr>
              <a:t> bronchi which give rise to further branches.</a:t>
            </a:r>
          </a:p>
        </p:txBody>
      </p:sp>
      <p:pic>
        <p:nvPicPr>
          <p:cNvPr id="14339" name="Picture 6" descr="C:\Users\user\Pictures\xxcxccxcxcx - Copy (2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0" b="62611"/>
          <a:stretch>
            <a:fillRect/>
          </a:stretch>
        </p:blipFill>
        <p:spPr>
          <a:xfrm>
            <a:off x="5257800" y="304800"/>
            <a:ext cx="2051050" cy="1600200"/>
          </a:xfrm>
        </p:spPr>
      </p:pic>
      <p:pic>
        <p:nvPicPr>
          <p:cNvPr id="14340" name="Picture 6" descr="C:\Users\user\Pictures\xxcxccxcxcx - Copy (2).png"/>
          <p:cNvPicPr>
            <a:picLocks noChangeAspect="1" noChangeArrowheads="1"/>
          </p:cNvPicPr>
          <p:nvPr/>
        </p:nvPicPr>
        <p:blipFill>
          <a:blip r:embed="rId2">
            <a:lum bright="-24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9" r="53999" b="18993"/>
          <a:stretch>
            <a:fillRect/>
          </a:stretch>
        </p:blipFill>
        <p:spPr bwMode="auto">
          <a:xfrm>
            <a:off x="5105400" y="1981200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C:\Users\user\Pictures\ffbg.png"/>
          <p:cNvPicPr>
            <a:picLocks noChangeAspect="1" noChangeArrowheads="1"/>
          </p:cNvPicPr>
          <p:nvPr/>
        </p:nvPicPr>
        <p:blipFill>
          <a:blip r:embed="rId3"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8417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533400"/>
            <a:ext cx="4343400" cy="56769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segmental bronchi</a:t>
            </a:r>
            <a:r>
              <a:rPr lang="en-US">
                <a:latin typeface="Times New Roman" charset="0"/>
                <a:cs typeface="Times New Roman" charset="0"/>
              </a:rPr>
              <a:t>, </a:t>
            </a:r>
            <a:r>
              <a:rPr lang="en-US">
                <a:solidFill>
                  <a:srgbClr val="FF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10 in right lung </a:t>
            </a:r>
            <a:r>
              <a:rPr lang="en-US">
                <a:latin typeface="Times New Roman" charset="0"/>
                <a:cs typeface="Times New Roman" charset="0"/>
              </a:rPr>
              <a:t>and </a:t>
            </a:r>
            <a:r>
              <a:rPr lang="en-US">
                <a:solidFill>
                  <a:srgbClr val="FF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8 or 9 in the left lung </a:t>
            </a:r>
            <a:r>
              <a:rPr lang="en-US">
                <a:latin typeface="Times New Roman" charset="0"/>
                <a:cs typeface="Times New Roman" charset="0"/>
              </a:rPr>
              <a:t>begin to form by the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7th week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 surrounding mesenchyme also divides. 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Each segmental bronchus with its surrounding mass of mesenchyme is the primordium of a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bronchopulmonary segment.</a:t>
            </a:r>
          </a:p>
        </p:txBody>
      </p:sp>
      <p:pic>
        <p:nvPicPr>
          <p:cNvPr id="15363" name="Content Placeholder 8" descr="C:\Users\user\Pictures\ffb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485900"/>
            <a:ext cx="4556125" cy="3886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1752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By 24 weeks, about 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17 orders of branches </a:t>
            </a:r>
            <a:r>
              <a:rPr lang="en-US" sz="2800">
                <a:latin typeface="Times New Roman" charset="0"/>
                <a:cs typeface="Times New Roman" charset="0"/>
              </a:rPr>
              <a:t>have formed and respiratory bronchioles have developed.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An additional 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seven orders of airways develop after birth.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57200" y="2362200"/>
            <a:ext cx="3962400" cy="3970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As the lungs develop they acquire a layer of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visceral pleura from </a:t>
            </a:r>
            <a:r>
              <a:rPr lang="en-US" sz="2800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splanchnic mesenchyme.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The thoracic body wall becomes lined by a layer of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parietal pleura derived from the </a:t>
            </a:r>
            <a:r>
              <a:rPr lang="en-US" sz="2800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somatic mesoderm.</a:t>
            </a:r>
          </a:p>
        </p:txBody>
      </p:sp>
      <p:pic>
        <p:nvPicPr>
          <p:cNvPr id="2" name="Picture 2" descr="C:\Documents and Settings\Free User\My Documents\My Pictures\Pleura.bmp"/>
          <p:cNvPicPr>
            <a:picLocks noChangeAspect="1" noChangeArrowheads="1"/>
          </p:cNvPicPr>
          <p:nvPr/>
        </p:nvPicPr>
        <p:blipFill>
          <a:blip r:embed="rId3">
            <a:lum bright="-2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000" r="2000" b="4286"/>
          <a:stretch>
            <a:fillRect/>
          </a:stretch>
        </p:blipFill>
        <p:spPr bwMode="auto">
          <a:xfrm>
            <a:off x="4572000" y="2438400"/>
            <a:ext cx="4308475" cy="312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Maturation of the Lungs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Maturation of lung is divided into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4 periods</a:t>
            </a:r>
            <a:r>
              <a:rPr lang="en-US">
                <a:latin typeface="Times New Roman" charset="0"/>
                <a:cs typeface="Times New Roman" charset="0"/>
              </a:rPr>
              <a:t>:</a:t>
            </a:r>
          </a:p>
          <a:p>
            <a:pPr lvl="1" eaLnBrk="1" hangingPunct="1"/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Pseudoglandular</a:t>
            </a:r>
            <a:r>
              <a:rPr lang="en-US">
                <a:latin typeface="Times New Roman" charset="0"/>
                <a:cs typeface="Times New Roman" charset="0"/>
              </a:rPr>
              <a:t>	(5 - 17 weeks)</a:t>
            </a:r>
          </a:p>
          <a:p>
            <a:pPr lvl="1" eaLnBrk="1" hangingPunct="1"/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Canalicular	</a:t>
            </a:r>
            <a:r>
              <a:rPr lang="en-US">
                <a:latin typeface="Times New Roman" charset="0"/>
                <a:cs typeface="Times New Roman" charset="0"/>
              </a:rPr>
              <a:t>	(16 - 25 weeks)</a:t>
            </a:r>
          </a:p>
          <a:p>
            <a:pPr lvl="1" eaLnBrk="1" hangingPunct="1"/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Terminal sac</a:t>
            </a:r>
            <a:r>
              <a:rPr lang="en-US">
                <a:latin typeface="Times New Roman" charset="0"/>
                <a:cs typeface="Times New Roman" charset="0"/>
              </a:rPr>
              <a:t>       (24 weeks - birth)</a:t>
            </a:r>
          </a:p>
          <a:p>
            <a:pPr lvl="1" eaLnBrk="1" hangingPunct="1"/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Alveolar</a:t>
            </a:r>
            <a:r>
              <a:rPr lang="en-US">
                <a:latin typeface="Times New Roman" charset="0"/>
                <a:cs typeface="Times New Roman" charset="0"/>
              </a:rPr>
              <a:t>	(late fetal period - childhood)   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These periods overlap each other because the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cranial segments of the lungs mature faster than the caudal ones</a:t>
            </a:r>
            <a:r>
              <a:rPr lang="en-US">
                <a:latin typeface="Times New Roman" charset="0"/>
                <a:cs typeface="Times New Roman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Pseudoglandular Period (5-17 weeks)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953000" cy="50292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Developing lungs somewhat resembles an exocrine gland during this period.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By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17 weeks </a:t>
            </a:r>
            <a:r>
              <a:rPr lang="en-US" sz="2800" dirty="0" smtClean="0">
                <a:ea typeface="+mn-ea"/>
              </a:rPr>
              <a:t>all major elements of the lung have formed </a:t>
            </a:r>
            <a:r>
              <a:rPr lang="en-US" sz="2800" u="sng" dirty="0" smtClean="0">
                <a:ea typeface="+mn-ea"/>
              </a:rPr>
              <a:t>except </a:t>
            </a:r>
            <a:r>
              <a:rPr lang="en-US" sz="2800" dirty="0" smtClean="0">
                <a:solidFill>
                  <a:srgbClr val="66FF33"/>
                </a:solidFill>
                <a:ea typeface="+mn-ea"/>
              </a:rPr>
              <a:t>those involved with gas exchange.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Respiration is </a:t>
            </a:r>
            <a:r>
              <a:rPr lang="en-US" sz="2800" u="sng" dirty="0" smtClean="0">
                <a:solidFill>
                  <a:srgbClr val="FF0066"/>
                </a:solidFill>
                <a:ea typeface="+mn-ea"/>
              </a:rPr>
              <a:t>NOT</a:t>
            </a:r>
            <a:r>
              <a:rPr lang="en-US" sz="2800" dirty="0" smtClean="0">
                <a:ea typeface="+mn-ea"/>
              </a:rPr>
              <a:t> possible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Fetuses born during this period are unable to survive.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2800" dirty="0" smtClean="0">
              <a:ea typeface="+mn-ea"/>
            </a:endParaRPr>
          </a:p>
        </p:txBody>
      </p:sp>
      <p:pic>
        <p:nvPicPr>
          <p:cNvPr id="18438" name="Picture 5" descr="C:\Users\user\Pictures\zz.pn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" r="8270"/>
          <a:stretch>
            <a:fillRect/>
          </a:stretch>
        </p:blipFill>
        <p:spPr bwMode="auto">
          <a:xfrm>
            <a:off x="5181600" y="1647825"/>
            <a:ext cx="36576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Canalicular Period (16-25 weeks)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4876800" cy="60198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 smtClean="0">
                <a:ea typeface="+mn-ea"/>
              </a:rPr>
              <a:t>Lung tissue becomes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highly vascular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Lumina of bronchi and terminal bronchioles become larger.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By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24 weeks </a:t>
            </a:r>
            <a:r>
              <a:rPr lang="en-US" sz="2800" dirty="0" smtClean="0">
                <a:ea typeface="+mn-ea"/>
              </a:rPr>
              <a:t>each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terminal bronchiole</a:t>
            </a:r>
            <a:r>
              <a:rPr lang="en-US" sz="2800" dirty="0" smtClean="0">
                <a:ea typeface="+mn-ea"/>
              </a:rPr>
              <a:t> has </a:t>
            </a:r>
            <a:r>
              <a:rPr lang="en-US" sz="2800" u="sng" dirty="0" smtClean="0">
                <a:ea typeface="+mn-ea"/>
              </a:rPr>
              <a:t>given rise </a:t>
            </a:r>
            <a:r>
              <a:rPr lang="en-US" sz="2800" dirty="0" smtClean="0">
                <a:ea typeface="+mn-ea"/>
              </a:rPr>
              <a:t>to two or more </a:t>
            </a:r>
            <a:r>
              <a:rPr lang="en-US" sz="2800" dirty="0" smtClean="0">
                <a:solidFill>
                  <a:srgbClr val="66FF33"/>
                </a:solidFill>
                <a:ea typeface="+mn-ea"/>
              </a:rPr>
              <a:t>respiratory bronchioles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 smtClean="0">
                <a:ea typeface="+mn-ea"/>
              </a:rPr>
              <a:t>The respiratory bronchioles divide into 3 to 6 tubular passages called </a:t>
            </a:r>
            <a:r>
              <a:rPr lang="en-US" sz="2400" dirty="0" smtClean="0">
                <a:solidFill>
                  <a:srgbClr val="66FF33"/>
                </a:solidFill>
                <a:ea typeface="+mn-ea"/>
              </a:rPr>
              <a:t>alveolar ducts.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 smtClean="0">
                <a:ea typeface="+mn-ea"/>
              </a:rPr>
              <a:t>Some thin-walled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terminal sacs (primordial alveoli) </a:t>
            </a:r>
            <a:r>
              <a:rPr lang="en-US" sz="2400" dirty="0" err="1" smtClean="0">
                <a:ea typeface="+mn-ea"/>
              </a:rPr>
              <a:t>develope</a:t>
            </a:r>
            <a:r>
              <a:rPr lang="en-US" sz="2400" dirty="0" smtClean="0">
                <a:ea typeface="+mn-ea"/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</a:rPr>
              <a:t>at the end of respiratory bronchioles.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2800" dirty="0" smtClean="0">
              <a:ea typeface="+mn-ea"/>
            </a:endParaRPr>
          </a:p>
        </p:txBody>
      </p:sp>
      <p:pic>
        <p:nvPicPr>
          <p:cNvPr id="19462" name="Picture 5" descr="C:\Users\user\Pictures\xzc.png"/>
          <p:cNvPicPr>
            <a:picLocks noChangeAspect="1" noChangeArrowheads="1"/>
          </p:cNvPicPr>
          <p:nvPr/>
        </p:nvPicPr>
        <p:blipFill>
          <a:blip r:embed="rId2">
            <a:lum bright="-2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/>
          <a:stretch>
            <a:fillRect/>
          </a:stretch>
        </p:blipFill>
        <p:spPr bwMode="auto">
          <a:xfrm>
            <a:off x="5334000" y="990600"/>
            <a:ext cx="31956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105400" y="3733800"/>
            <a:ext cx="3810000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Respiration is possible at the end of this </a:t>
            </a:r>
            <a:r>
              <a:rPr lang="en-US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period.</a:t>
            </a:r>
            <a:endParaRPr lang="en-US" kern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Fetus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born at the end of this period </a:t>
            </a:r>
            <a:r>
              <a:rPr lang="en-US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may survive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if given </a:t>
            </a: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intensive care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(but usually die because of the immaturity of respiratory as well as other systems)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Terminal Sac Period (24 weeks - birth)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5562600" cy="5562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Many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more terminal sacs develop.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Their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epithelium becomes very thin.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u="sng" dirty="0" smtClean="0">
                <a:solidFill>
                  <a:srgbClr val="FFFF00"/>
                </a:solidFill>
                <a:ea typeface="+mn-ea"/>
              </a:rPr>
              <a:t>Capillaries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begin </a:t>
            </a:r>
            <a:r>
              <a:rPr lang="en-US" sz="2800" u="sng" dirty="0" smtClean="0">
                <a:solidFill>
                  <a:srgbClr val="FFFF00"/>
                </a:solidFill>
                <a:ea typeface="+mn-ea"/>
              </a:rPr>
              <a:t>to bulge into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developing alveoli.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The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</a:rPr>
              <a:t>epithelial </a:t>
            </a:r>
            <a:r>
              <a:rPr lang="en-US" sz="2800" dirty="0" smtClean="0">
                <a:ea typeface="+mn-ea"/>
              </a:rPr>
              <a:t>cells of the </a:t>
            </a:r>
            <a:r>
              <a:rPr lang="en-US" sz="2800" dirty="0" smtClean="0">
                <a:solidFill>
                  <a:srgbClr val="FF66FF"/>
                </a:solidFill>
                <a:ea typeface="+mn-ea"/>
              </a:rPr>
              <a:t>alveoli</a:t>
            </a:r>
            <a:r>
              <a:rPr lang="en-US" sz="2800" dirty="0" smtClean="0">
                <a:ea typeface="+mn-ea"/>
              </a:rPr>
              <a:t> and the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</a:rPr>
              <a:t>endothelial </a:t>
            </a:r>
            <a:r>
              <a:rPr lang="en-US" sz="2800" dirty="0" smtClean="0">
                <a:ea typeface="+mn-ea"/>
              </a:rPr>
              <a:t>cells of the </a:t>
            </a:r>
            <a:r>
              <a:rPr lang="en-US" sz="2800" dirty="0" smtClean="0">
                <a:solidFill>
                  <a:srgbClr val="FF66FF"/>
                </a:solidFill>
                <a:ea typeface="+mn-ea"/>
              </a:rPr>
              <a:t>capillaries</a:t>
            </a:r>
            <a:r>
              <a:rPr lang="en-US" sz="2800" dirty="0" smtClean="0">
                <a:ea typeface="+mn-ea"/>
              </a:rPr>
              <a:t> come in intimate contact and establish the </a:t>
            </a:r>
            <a:r>
              <a:rPr lang="en-US" sz="2800" dirty="0" smtClean="0">
                <a:solidFill>
                  <a:srgbClr val="66FF33"/>
                </a:solidFill>
                <a:ea typeface="+mn-ea"/>
              </a:rPr>
              <a:t>blood-air barrier.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Adequate </a:t>
            </a:r>
            <a:r>
              <a:rPr lang="en-US" sz="2800" u="sng" dirty="0" smtClean="0">
                <a:solidFill>
                  <a:srgbClr val="FFFF00"/>
                </a:solidFill>
                <a:ea typeface="+mn-ea"/>
              </a:rPr>
              <a:t>gas exchange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can occur which allows the </a:t>
            </a:r>
            <a:r>
              <a:rPr lang="en-US" sz="2800" u="sng" dirty="0" smtClean="0">
                <a:solidFill>
                  <a:srgbClr val="FFFF00"/>
                </a:solidFill>
                <a:ea typeface="+mn-ea"/>
              </a:rPr>
              <a:t>prematurely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born fetus to </a:t>
            </a:r>
            <a:r>
              <a:rPr lang="en-US" sz="2800" u="sng" dirty="0" smtClean="0">
                <a:solidFill>
                  <a:srgbClr val="FFFF00"/>
                </a:solidFill>
                <a:ea typeface="+mn-ea"/>
              </a:rPr>
              <a:t>survive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2800" dirty="0" smtClean="0">
              <a:ea typeface="+mn-ea"/>
            </a:endParaRPr>
          </a:p>
        </p:txBody>
      </p:sp>
      <p:pic>
        <p:nvPicPr>
          <p:cNvPr id="20486" name="Picture 5" descr="C:\Users\user\Pictures\asas.png"/>
          <p:cNvPicPr>
            <a:picLocks noChangeAspect="1" noChangeArrowheads="1"/>
          </p:cNvPicPr>
          <p:nvPr/>
        </p:nvPicPr>
        <p:blipFill>
          <a:blip r:embed="rId2">
            <a:lum bright="-24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238" r="3967" b="2238"/>
          <a:stretch>
            <a:fillRect/>
          </a:stretch>
        </p:blipFill>
        <p:spPr bwMode="auto">
          <a:xfrm>
            <a:off x="5638800" y="2209800"/>
            <a:ext cx="327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33400" y="2438400"/>
            <a:ext cx="8077200" cy="3657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Surfactant production begins by </a:t>
            </a:r>
            <a:r>
              <a:rPr lang="en-US" sz="2800" dirty="0" smtClean="0">
                <a:solidFill>
                  <a:srgbClr val="FF0066"/>
                </a:solidFill>
                <a:ea typeface="+mn-ea"/>
              </a:rPr>
              <a:t>20 weeks </a:t>
            </a:r>
            <a:r>
              <a:rPr lang="en-US" sz="2800" dirty="0" smtClean="0">
                <a:ea typeface="+mn-ea"/>
              </a:rPr>
              <a:t>and increases during the terminal stages of pregnancy.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Sufficient </a:t>
            </a:r>
            <a:r>
              <a:rPr lang="en-US" sz="2800" u="sng" dirty="0" smtClean="0">
                <a:ea typeface="+mn-ea"/>
              </a:rPr>
              <a:t>terminal sacs,</a:t>
            </a:r>
            <a:r>
              <a:rPr lang="en-US" sz="2800" dirty="0" smtClean="0">
                <a:ea typeface="+mn-ea"/>
              </a:rPr>
              <a:t> </a:t>
            </a:r>
            <a:r>
              <a:rPr lang="en-US" sz="2800" u="sng" dirty="0" smtClean="0">
                <a:ea typeface="+mn-ea"/>
              </a:rPr>
              <a:t>pulmonary vasculature  </a:t>
            </a:r>
            <a:r>
              <a:rPr lang="en-US" sz="2800" dirty="0" smtClean="0">
                <a:ea typeface="+mn-ea"/>
              </a:rPr>
              <a:t>and </a:t>
            </a:r>
            <a:r>
              <a:rPr lang="en-US" sz="2800" u="sng" dirty="0" smtClean="0">
                <a:ea typeface="+mn-ea"/>
              </a:rPr>
              <a:t>surfactant</a:t>
            </a:r>
            <a:r>
              <a:rPr lang="en-US" sz="2800" dirty="0" smtClean="0">
                <a:ea typeface="+mn-ea"/>
              </a:rPr>
              <a:t> are present to permit survival of a prematurely born infants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Fetuses born prematurely at 24-26 weeks </a:t>
            </a:r>
            <a:r>
              <a:rPr lang="en-US" sz="2800" dirty="0" smtClean="0">
                <a:ea typeface="+mn-ea"/>
              </a:rPr>
              <a:t>may suffer from </a:t>
            </a:r>
            <a:r>
              <a:rPr lang="en-US" sz="2800" dirty="0" smtClean="0">
                <a:solidFill>
                  <a:srgbClr val="66FF33"/>
                </a:solidFill>
                <a:ea typeface="+mn-ea"/>
              </a:rPr>
              <a:t>respiratory distress </a:t>
            </a:r>
            <a:r>
              <a:rPr lang="en-US" sz="2800" dirty="0" smtClean="0">
                <a:ea typeface="+mn-ea"/>
              </a:rPr>
              <a:t>due to surfactant deficiency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 but may survive if given intensive care.</a:t>
            </a:r>
            <a:endParaRPr lang="en-US" sz="2800" dirty="0" smtClean="0"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8153400" cy="14716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By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24 weeks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, the </a:t>
            </a:r>
            <a:r>
              <a:rPr lang="en-US" sz="2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terminal sacs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are lined by:</a:t>
            </a:r>
          </a:p>
          <a:p>
            <a:pPr lvl="1">
              <a:lnSpc>
                <a:spcPct val="80000"/>
              </a:lnSpc>
              <a:buFont typeface="Wingdings" charset="0"/>
              <a:buChar char="Ø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Squamous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type I pneumocytes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</a:p>
          <a:p>
            <a:pPr lvl="1">
              <a:lnSpc>
                <a:spcPct val="80000"/>
              </a:lnSpc>
              <a:buFont typeface="Wingdings" charset="0"/>
              <a:buChar char="Ø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Rounded secretory,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type II pneumocytes,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that secrete a mixture of phospholipids called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surfactant.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Respiratory System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57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Upper respiratory tract: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en-US" sz="2800" dirty="0" smtClean="0"/>
              <a:t>Nose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en-US" sz="2800" dirty="0" smtClean="0"/>
              <a:t>Nasal cavity &amp; </a:t>
            </a:r>
            <a:r>
              <a:rPr lang="en-US" sz="2800" dirty="0" err="1" smtClean="0"/>
              <a:t>paranasal</a:t>
            </a:r>
            <a:r>
              <a:rPr lang="en-US" sz="2800" dirty="0" smtClean="0"/>
              <a:t> sinuses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en-US" sz="2800" dirty="0" smtClean="0"/>
              <a:t>Pharynx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Lower respiratory tract: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en-US" sz="2800" dirty="0" smtClean="0"/>
              <a:t>Larynx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en-US" sz="2800" dirty="0" smtClean="0"/>
              <a:t>Trachea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en-US" sz="2800" dirty="0" smtClean="0"/>
              <a:t>Bronchi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en-US" sz="2800" dirty="0" smtClean="0"/>
              <a:t>Lungs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sz="2400" dirty="0" smtClean="0">
              <a:ea typeface="+mn-ea"/>
            </a:endParaRPr>
          </a:p>
        </p:txBody>
      </p:sp>
      <p:pic>
        <p:nvPicPr>
          <p:cNvPr id="4102" name="Picture 5" descr="C:\Documents and Settings\Free User\My Documents\My Pictures\fcdf.jpg"/>
          <p:cNvPicPr>
            <a:picLocks noChangeAspect="1" noChangeArrowheads="1"/>
          </p:cNvPicPr>
          <p:nvPr/>
        </p:nvPicPr>
        <p:blipFill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322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6705600" y="1600200"/>
            <a:ext cx="1981200" cy="1295400"/>
          </a:xfrm>
          <a:prstGeom prst="rect">
            <a:avLst/>
          </a:prstGeom>
          <a:solidFill>
            <a:schemeClr val="accent1">
              <a:alpha val="784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6705600" y="2971800"/>
            <a:ext cx="1981200" cy="2667000"/>
          </a:xfrm>
          <a:prstGeom prst="rect">
            <a:avLst/>
          </a:prstGeom>
          <a:solidFill>
            <a:srgbClr val="FF0000">
              <a:alpha val="1215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Alveolar Period (32 weeks – 8 years)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143000"/>
            <a:ext cx="5486400" cy="5181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At the beginning of the alveolar period, </a:t>
            </a:r>
            <a:r>
              <a:rPr lang="en-US" dirty="0" smtClean="0">
                <a:solidFill>
                  <a:srgbClr val="66FF33"/>
                </a:solidFill>
                <a:ea typeface="+mn-ea"/>
              </a:rPr>
              <a:t>each respiratory bronchiole</a:t>
            </a:r>
            <a:r>
              <a:rPr lang="en-US" dirty="0" smtClean="0">
                <a:ea typeface="+mn-ea"/>
              </a:rPr>
              <a:t> terminates in a cluster of thin-walled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terminal </a:t>
            </a:r>
            <a:r>
              <a:rPr lang="en-US" dirty="0" err="1" smtClean="0">
                <a:solidFill>
                  <a:srgbClr val="FFFF00"/>
                </a:solidFill>
                <a:ea typeface="+mn-ea"/>
              </a:rPr>
              <a:t>saccules</a:t>
            </a:r>
            <a:r>
              <a:rPr lang="en-US" dirty="0" smtClean="0">
                <a:ea typeface="+mn-ea"/>
              </a:rPr>
              <a:t>, separated from one another by loose connective tissue.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These terminal </a:t>
            </a:r>
            <a:r>
              <a:rPr lang="en-US" dirty="0" err="1" smtClean="0">
                <a:ea typeface="+mn-ea"/>
              </a:rPr>
              <a:t>saccules</a:t>
            </a:r>
            <a:r>
              <a:rPr lang="en-US" dirty="0" smtClean="0">
                <a:ea typeface="+mn-ea"/>
              </a:rPr>
              <a:t> </a:t>
            </a:r>
            <a:r>
              <a:rPr lang="en-US" u="sng" dirty="0" smtClean="0">
                <a:ea typeface="+mn-ea"/>
              </a:rPr>
              <a:t>represent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future alveolar sacs.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The </a:t>
            </a:r>
            <a:r>
              <a:rPr lang="en-US" u="sng" dirty="0" smtClean="0">
                <a:ea typeface="+mn-ea"/>
              </a:rPr>
              <a:t>epithelial</a:t>
            </a:r>
            <a:r>
              <a:rPr lang="en-US" dirty="0" smtClean="0">
                <a:ea typeface="+mn-ea"/>
              </a:rPr>
              <a:t> lining of the </a:t>
            </a:r>
            <a:r>
              <a:rPr lang="en-US" u="sng" dirty="0" smtClean="0">
                <a:ea typeface="+mn-ea"/>
              </a:rPr>
              <a:t>terminal sacs </a:t>
            </a:r>
            <a:r>
              <a:rPr lang="en-US" dirty="0" smtClean="0">
                <a:ea typeface="+mn-ea"/>
              </a:rPr>
              <a:t>attenuates to an extremely </a:t>
            </a:r>
            <a:r>
              <a:rPr lang="en-US" dirty="0" smtClean="0">
                <a:solidFill>
                  <a:srgbClr val="66FF33"/>
                </a:solidFill>
                <a:ea typeface="+mn-ea"/>
              </a:rPr>
              <a:t>thin </a:t>
            </a:r>
            <a:r>
              <a:rPr lang="en-US" dirty="0" err="1" smtClean="0">
                <a:solidFill>
                  <a:srgbClr val="66FF33"/>
                </a:solidFill>
                <a:ea typeface="+mn-ea"/>
              </a:rPr>
              <a:t>squamous</a:t>
            </a:r>
            <a:r>
              <a:rPr lang="en-US" dirty="0" smtClean="0">
                <a:solidFill>
                  <a:srgbClr val="66FF33"/>
                </a:solidFill>
                <a:ea typeface="+mn-ea"/>
              </a:rPr>
              <a:t> epithelial </a:t>
            </a:r>
            <a:r>
              <a:rPr lang="en-US" dirty="0" smtClean="0">
                <a:ea typeface="+mn-ea"/>
              </a:rPr>
              <a:t>layer.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sz="2000" dirty="0" smtClean="0">
              <a:ea typeface="+mn-ea"/>
            </a:endParaRPr>
          </a:p>
        </p:txBody>
      </p:sp>
      <p:pic>
        <p:nvPicPr>
          <p:cNvPr id="22534" name="Content Placeholder 4" descr="C:\Documents and Settings\Free User\My Documents\My Pictures\alveoliPar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8013" y="990600"/>
            <a:ext cx="3455987" cy="2971800"/>
          </a:xfrm>
        </p:spPr>
      </p:pic>
      <p:pic>
        <p:nvPicPr>
          <p:cNvPr id="22535" name="Picture 6" descr="65FD5C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t="13219" r="52794" b="44745"/>
          <a:stretch>
            <a:fillRect/>
          </a:stretch>
        </p:blipFill>
        <p:spPr bwMode="auto">
          <a:xfrm>
            <a:off x="5638800" y="41148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533400"/>
            <a:ext cx="3810000" cy="29718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 smtClean="0">
                <a:ea typeface="+mn-ea"/>
              </a:rPr>
              <a:t>Most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increase in the size of the lungs results from an </a:t>
            </a:r>
            <a:r>
              <a:rPr lang="en-US" sz="2400" dirty="0" smtClean="0">
                <a:solidFill>
                  <a:srgbClr val="66FF33"/>
                </a:solidFill>
                <a:ea typeface="+mn-ea"/>
              </a:rPr>
              <a:t>increase in the number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of </a:t>
            </a:r>
            <a:r>
              <a:rPr lang="en-US" sz="2400" dirty="0" smtClean="0">
                <a:solidFill>
                  <a:srgbClr val="66FF33"/>
                </a:solidFill>
                <a:ea typeface="+mn-ea"/>
              </a:rPr>
              <a:t>respiratory bronchioles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and </a:t>
            </a:r>
            <a:r>
              <a:rPr lang="en-US" sz="2400" dirty="0" smtClean="0">
                <a:solidFill>
                  <a:srgbClr val="66FF33"/>
                </a:solidFill>
                <a:ea typeface="+mn-ea"/>
              </a:rPr>
              <a:t>primordial alveoli. </a:t>
            </a:r>
            <a:r>
              <a:rPr lang="en-US" sz="2400" dirty="0" smtClean="0">
                <a:ea typeface="+mn-ea"/>
              </a:rPr>
              <a:t>rather than from an increase in the size of the alveoli.</a:t>
            </a:r>
            <a:endParaRPr lang="en-US" sz="2000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533400"/>
            <a:ext cx="4191000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Characteristic mature alveoli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do not form until after birth. </a:t>
            </a: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95% of alveoli develop </a:t>
            </a:r>
            <a:r>
              <a:rPr lang="en-US" kern="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postnatally</a:t>
            </a: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.</a:t>
            </a:r>
            <a:endParaRPr lang="en-US" kern="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About 50 million alveoli,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one sixth of the adult number are present in the lungs of a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full-term newborn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infant.</a:t>
            </a:r>
            <a:endParaRPr lang="en-US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3962400"/>
            <a:ext cx="80772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From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3-8 </a:t>
            </a: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year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or so, </a:t>
            </a: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 number of immature alveoli continues to increase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. Unlike mature alveoli, immature alveoli have the potential for forming additional primordial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alveoli.</a:t>
            </a:r>
            <a:endParaRPr lang="en-US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By about the </a:t>
            </a: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eighth year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, the </a:t>
            </a:r>
            <a:r>
              <a:rPr lang="en-US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adult complement of 300 million alveoli is </a:t>
            </a:r>
            <a:r>
              <a:rPr lang="en-US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present.</a:t>
            </a:r>
            <a:endParaRPr lang="en-US" b="1" kern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0"/>
            <a:ext cx="3124200" cy="53340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66FF33"/>
                </a:solidFill>
                <a:ea typeface="+mn-ea"/>
              </a:rPr>
              <a:t>Breathing Movements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400" dirty="0" smtClean="0">
                <a:ea typeface="+mn-ea"/>
              </a:rPr>
              <a:t>Occur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before birth</a:t>
            </a:r>
            <a:r>
              <a:rPr lang="en-US" sz="2400" dirty="0" smtClean="0">
                <a:ea typeface="+mn-ea"/>
              </a:rPr>
              <a:t>, are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not continuous </a:t>
            </a:r>
            <a:r>
              <a:rPr lang="en-US" sz="2400" dirty="0" smtClean="0">
                <a:ea typeface="+mn-ea"/>
              </a:rPr>
              <a:t>and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increase as the time of delivery approaches.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400" dirty="0" smtClean="0">
                <a:ea typeface="+mn-ea"/>
              </a:rPr>
              <a:t>Help in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conditioning the respiratory muscles.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rgbClr val="FFFF00"/>
                </a:solidFill>
                <a:ea typeface="+mn-ea"/>
              </a:rPr>
              <a:t>Stimulate lung development </a:t>
            </a:r>
            <a:r>
              <a:rPr lang="en-US" sz="2400" dirty="0" smtClean="0">
                <a:ea typeface="+mn-ea"/>
              </a:rPr>
              <a:t>and are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essential for normal lung development.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ea typeface="+mn-ea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2800" dirty="0" smtClean="0">
              <a:ea typeface="+mn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52800" y="228600"/>
            <a:ext cx="5638800" cy="3733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b="1">
                <a:solidFill>
                  <a:srgbClr val="66FF33"/>
                </a:solidFill>
              </a:rPr>
              <a:t>Lungs at birth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>
                <a:solidFill>
                  <a:srgbClr val="47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lungs are half filled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with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fluid derived from the </a:t>
            </a: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amniotic fluid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and from the lungs &amp; tracheal </a:t>
            </a: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glands.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This fluid in the lungs is </a:t>
            </a:r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cleared at birth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: by: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u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Pressure on the fetal thorax during delivery.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u"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Absorption into the pulmonary capillaries and lymphatics.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52800" y="4079875"/>
            <a:ext cx="5638800" cy="27781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b="1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Lungs of a Newborn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Fresh healthy lung </a:t>
            </a:r>
            <a:r>
              <a:rPr lang="en-US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always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contains </a:t>
            </a:r>
            <a:r>
              <a:rPr lang="en-US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some air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(lungs float in water). </a:t>
            </a:r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Diseased lung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may contain </a:t>
            </a:r>
            <a:r>
              <a:rPr lang="en-US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some fluid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and may not float (may sink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).                         </a:t>
            </a:r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Lungs of a stillborn infant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are firm, contain fluid and may sink in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water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.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4267200" cy="4038600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Factors important for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normal lung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Adequate thoracic space for lung growth.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Fetal breathing movements.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Adequate amniotic fluid volume.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24400" y="457200"/>
            <a:ext cx="4191000" cy="5638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sz="2800" b="1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Developmental anomalies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Laryngeal tresia.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Tracheoesophageal fistula.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Tracheal stenosis &amp; atresia.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Congenital lung cysts.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Agenesis of lungs.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Lung hypoplasia.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Accessory lungs.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haroni" charset="0"/>
              </a:rPr>
              <a:t>Tracheoesophageal Fistula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14400"/>
            <a:ext cx="4724400" cy="5562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Times New Roman" charset="0"/>
                <a:cs typeface="Times New Roman" charset="0"/>
              </a:rPr>
              <a:t>An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abnormal passage </a:t>
            </a:r>
            <a:r>
              <a:rPr lang="en-US">
                <a:latin typeface="Times New Roman" charset="0"/>
                <a:cs typeface="Times New Roman" charset="0"/>
              </a:rPr>
              <a:t>between the trachea and esophagus.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Times New Roman" charset="0"/>
                <a:cs typeface="Times New Roman" charset="0"/>
              </a:rPr>
              <a:t>Results from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incomplete division </a:t>
            </a:r>
            <a:r>
              <a:rPr lang="en-US">
                <a:latin typeface="Times New Roman" charset="0"/>
                <a:cs typeface="Times New Roman" charset="0"/>
              </a:rPr>
              <a:t>of the cranial part of the foregut into respiratory and esophageal parts. 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Times New Roman" charset="0"/>
                <a:cs typeface="Times New Roman" charset="0"/>
              </a:rPr>
              <a:t>Occurs once in 3000 to 4500 live births.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Times New Roman" charset="0"/>
                <a:cs typeface="Times New Roman" charset="0"/>
              </a:rPr>
              <a:t>Most affected infants are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males.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Times New Roman" charset="0"/>
                <a:cs typeface="Times New Roman" charset="0"/>
              </a:rPr>
              <a:t>In more than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85% of cases, </a:t>
            </a:r>
            <a:r>
              <a:rPr lang="en-US">
                <a:latin typeface="Times New Roman" charset="0"/>
                <a:cs typeface="Times New Roman" charset="0"/>
              </a:rPr>
              <a:t>the fistula is </a:t>
            </a:r>
            <a:r>
              <a:rPr lang="en-US" u="sng">
                <a:latin typeface="Times New Roman" charset="0"/>
                <a:cs typeface="Times New Roman" charset="0"/>
              </a:rPr>
              <a:t>associated with </a:t>
            </a: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esophageal atresia.</a:t>
            </a:r>
          </a:p>
        </p:txBody>
      </p:sp>
      <p:pic>
        <p:nvPicPr>
          <p:cNvPr id="26630" name="Picture 5" descr="C:\Users\user\Pictures\xcvbnm - Cop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8"/>
          <a:stretch>
            <a:fillRect/>
          </a:stretch>
        </p:blipFill>
        <p:spPr>
          <a:xfrm>
            <a:off x="5029200" y="914400"/>
            <a:ext cx="2438400" cy="56737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3352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1"/>
                </a:solidFill>
                <a:latin typeface="Snap ITC" charset="0"/>
                <a:cs typeface="Times New Roman" charset="0"/>
              </a:rPr>
              <a:t>Thank You </a:t>
            </a:r>
            <a:br>
              <a:rPr lang="en-US" sz="6000">
                <a:solidFill>
                  <a:schemeClr val="tx1"/>
                </a:solidFill>
                <a:latin typeface="Snap ITC" charset="0"/>
                <a:cs typeface="Times New Roman" charset="0"/>
              </a:rPr>
            </a:br>
            <a:r>
              <a:rPr lang="en-US" sz="6000">
                <a:solidFill>
                  <a:schemeClr val="tx1"/>
                </a:solidFill>
                <a:latin typeface="Snap ITC" charset="0"/>
                <a:cs typeface="Times New Roman" charset="0"/>
              </a:rPr>
              <a:t>&amp; </a:t>
            </a:r>
            <a:br>
              <a:rPr lang="en-US" sz="6000">
                <a:solidFill>
                  <a:schemeClr val="tx1"/>
                </a:solidFill>
                <a:latin typeface="Snap ITC" charset="0"/>
                <a:cs typeface="Times New Roman" charset="0"/>
              </a:rPr>
            </a:br>
            <a:r>
              <a:rPr lang="en-US" sz="6000">
                <a:solidFill>
                  <a:schemeClr val="tx1"/>
                </a:solidFill>
                <a:latin typeface="Snap ITC" charset="0"/>
                <a:cs typeface="Times New Roman" charset="0"/>
              </a:rPr>
              <a:t>Good Luck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 of the Lower Respiratory Tract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267200" cy="5029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Begins to form during the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4</a:t>
            </a:r>
            <a:r>
              <a:rPr lang="en-US" sz="2800" baseline="30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th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 week </a:t>
            </a:r>
            <a:r>
              <a:rPr lang="en-US" sz="2800">
                <a:latin typeface="Times New Roman" charset="0"/>
                <a:cs typeface="Times New Roman" charset="0"/>
              </a:rPr>
              <a:t>of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Begins as a median outgrowth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(laryngotracheal groove)  </a:t>
            </a:r>
            <a:r>
              <a:rPr lang="en-US" sz="2800">
                <a:latin typeface="Times New Roman" charset="0"/>
                <a:cs typeface="Times New Roman" charset="0"/>
              </a:rPr>
              <a:t>from the </a:t>
            </a:r>
            <a:r>
              <a:rPr lang="en-US" sz="2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caudal part </a:t>
            </a:r>
            <a:r>
              <a:rPr lang="en-US" sz="2800">
                <a:latin typeface="Times New Roman" charset="0"/>
                <a:cs typeface="Times New Roman" charset="0"/>
              </a:rPr>
              <a:t>of the </a:t>
            </a:r>
            <a:r>
              <a:rPr lang="en-US" sz="2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ventral wall </a:t>
            </a:r>
            <a:r>
              <a:rPr lang="en-US" sz="2800">
                <a:latin typeface="Times New Roman" charset="0"/>
                <a:cs typeface="Times New Roman" charset="0"/>
              </a:rPr>
              <a:t>of the </a:t>
            </a:r>
            <a:r>
              <a:rPr lang="en-US" sz="2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primitive pharynx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The groove envaginates and forms the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laryngotracheal (respiratory) diverticulum</a:t>
            </a:r>
          </a:p>
        </p:txBody>
      </p:sp>
      <p:pic>
        <p:nvPicPr>
          <p:cNvPr id="5126" name="Picture 6" descr="C:\Users\user\Pictures\sed.png"/>
          <p:cNvPicPr>
            <a:picLocks noChangeAspect="1" noChangeArrowheads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b="14429"/>
          <a:stretch>
            <a:fillRect/>
          </a:stretch>
        </p:blipFill>
        <p:spPr bwMode="auto">
          <a:xfrm>
            <a:off x="4800600" y="1143000"/>
            <a:ext cx="4019550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3962400" cy="5029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A longitudinal </a:t>
            </a:r>
            <a:r>
              <a:rPr lang="en-US" sz="2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tracheo-esophageal septum</a:t>
            </a:r>
            <a:r>
              <a:rPr lang="en-US" sz="2800">
                <a:latin typeface="Times New Roman" charset="0"/>
                <a:cs typeface="Times New Roman" charset="0"/>
              </a:rPr>
              <a:t> develops and divides the diverticulum into 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Dorsal portion</a:t>
            </a:r>
            <a:r>
              <a:rPr lang="en-US" sz="2800">
                <a:latin typeface="Times New Roman" charset="0"/>
                <a:cs typeface="Times New Roman" charset="0"/>
              </a:rPr>
              <a:t>: primordium of the 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oropharynx and esophagus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Ventral portion</a:t>
            </a:r>
            <a:r>
              <a:rPr lang="en-US" sz="2800">
                <a:latin typeface="Times New Roman" charset="0"/>
                <a:cs typeface="Times New Roman" charset="0"/>
              </a:rPr>
              <a:t>: primordium of 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larynx, trachea, bronchi and lungs</a:t>
            </a:r>
          </a:p>
        </p:txBody>
      </p:sp>
      <p:pic>
        <p:nvPicPr>
          <p:cNvPr id="6147" name="Picture 4" descr="C:\Users\user\Pictures\cdcd.png"/>
          <p:cNvPicPr>
            <a:picLocks noChangeAspect="1" noChangeArrowheads="1"/>
          </p:cNvPicPr>
          <p:nvPr/>
        </p:nvPicPr>
        <p:blipFill>
          <a:blip r:embed="rId2">
            <a:lum bright="-2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4024" b="3796"/>
          <a:stretch>
            <a:fillRect/>
          </a:stretch>
        </p:blipFill>
        <p:spPr bwMode="auto">
          <a:xfrm>
            <a:off x="4343400" y="1524000"/>
            <a:ext cx="44116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762000"/>
            <a:ext cx="3733800" cy="52578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The </a:t>
            </a:r>
            <a:r>
              <a:rPr lang="en-US" sz="2800" dirty="0" smtClean="0">
                <a:solidFill>
                  <a:srgbClr val="FF0066"/>
                </a:solidFill>
                <a:ea typeface="+mn-ea"/>
              </a:rPr>
              <a:t>proximal part </a:t>
            </a:r>
            <a:r>
              <a:rPr lang="en-US" sz="2800" dirty="0" smtClean="0">
                <a:ea typeface="+mn-ea"/>
              </a:rPr>
              <a:t>of the respiratory </a:t>
            </a:r>
            <a:r>
              <a:rPr lang="en-US" sz="2800" dirty="0" err="1" smtClean="0">
                <a:ea typeface="+mn-ea"/>
              </a:rPr>
              <a:t>diverticulum</a:t>
            </a:r>
            <a:r>
              <a:rPr lang="en-US" sz="2800" dirty="0" smtClean="0">
                <a:ea typeface="+mn-ea"/>
              </a:rPr>
              <a:t> remains tubular and forms </a:t>
            </a:r>
            <a:r>
              <a:rPr lang="en-US" sz="2800" b="1" dirty="0" smtClean="0">
                <a:solidFill>
                  <a:srgbClr val="FF0066"/>
                </a:solidFill>
                <a:ea typeface="+mn-ea"/>
              </a:rPr>
              <a:t>trachea 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The </a:t>
            </a:r>
            <a:r>
              <a:rPr lang="en-US" sz="2800" dirty="0" smtClean="0">
                <a:solidFill>
                  <a:srgbClr val="FF0066"/>
                </a:solidFill>
                <a:ea typeface="+mn-ea"/>
              </a:rPr>
              <a:t>distal end </a:t>
            </a:r>
            <a:r>
              <a:rPr lang="en-US" sz="2800" dirty="0" smtClean="0">
                <a:ea typeface="+mn-ea"/>
              </a:rPr>
              <a:t>of the </a:t>
            </a:r>
            <a:r>
              <a:rPr lang="en-US" sz="2800" dirty="0" err="1" smtClean="0">
                <a:ea typeface="+mn-ea"/>
              </a:rPr>
              <a:t>diverticulum</a:t>
            </a:r>
            <a:r>
              <a:rPr lang="en-US" sz="2800" dirty="0" smtClean="0">
                <a:ea typeface="+mn-ea"/>
              </a:rPr>
              <a:t> dilates to form </a:t>
            </a:r>
            <a:r>
              <a:rPr lang="en-US" sz="2800" b="1" dirty="0" smtClean="0">
                <a:solidFill>
                  <a:srgbClr val="FF0066"/>
                </a:solidFill>
                <a:ea typeface="+mn-ea"/>
              </a:rPr>
              <a:t>lung bud</a:t>
            </a:r>
            <a:r>
              <a:rPr lang="en-US" sz="2800" dirty="0" smtClean="0">
                <a:ea typeface="+mn-ea"/>
              </a:rPr>
              <a:t>, which divides to give rise to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2</a:t>
            </a:r>
            <a:r>
              <a:rPr lang="en-US" sz="2800" dirty="0" smtClean="0">
                <a:ea typeface="+mn-ea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lung buds (primary bronchial buds)</a:t>
            </a:r>
          </a:p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</a:endParaRPr>
          </a:p>
        </p:txBody>
      </p:sp>
      <p:pic>
        <p:nvPicPr>
          <p:cNvPr id="7171" name="Picture 4" descr="C:\Users\user\Pictures\cdcd.png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4024" b="3796"/>
          <a:stretch>
            <a:fillRect/>
          </a:stretch>
        </p:blipFill>
        <p:spPr bwMode="auto">
          <a:xfrm>
            <a:off x="4267200" y="1524000"/>
            <a:ext cx="44116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534400" cy="4343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 </a:t>
            </a: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endoderm</a:t>
            </a:r>
            <a:r>
              <a:rPr lang="en-US">
                <a:latin typeface="Times New Roman" charset="0"/>
                <a:cs typeface="Times New Roman" charset="0"/>
              </a:rPr>
              <a:t> lining the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 laryngotracheal diverticulum </a:t>
            </a:r>
            <a:r>
              <a:rPr lang="en-US" u="sng">
                <a:latin typeface="Times New Roman" charset="0"/>
                <a:cs typeface="Times New Roman" charset="0"/>
              </a:rPr>
              <a:t>gives rise to </a:t>
            </a:r>
            <a:r>
              <a:rPr lang="en-US">
                <a:latin typeface="Times New Roman" charset="0"/>
                <a:cs typeface="Times New Roman" charset="0"/>
              </a:rPr>
              <a:t>the:</a:t>
            </a:r>
          </a:p>
          <a:p>
            <a:pPr lvl="1" eaLnBrk="1" hangingPunct="1"/>
            <a:r>
              <a:rPr lang="en-US" b="1">
                <a:solidFill>
                  <a:schemeClr val="tx2"/>
                </a:solidFill>
                <a:effectLst/>
                <a:latin typeface="Times New Roman" charset="0"/>
                <a:cs typeface="Times New Roman" charset="0"/>
              </a:rPr>
              <a:t>Epithelium</a:t>
            </a:r>
            <a:r>
              <a:rPr lang="en-US">
                <a:latin typeface="Times New Roman" charset="0"/>
                <a:cs typeface="Times New Roman" charset="0"/>
              </a:rPr>
              <a:t> &amp;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Glands</a:t>
            </a:r>
            <a:r>
              <a:rPr lang="en-US">
                <a:latin typeface="Times New Roman" charset="0"/>
                <a:cs typeface="Times New Roman" charset="0"/>
              </a:rPr>
              <a:t> of the respiratory tract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 surrounding </a:t>
            </a: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splanchnic mesoderm</a:t>
            </a:r>
            <a:r>
              <a:rPr lang="en-US">
                <a:latin typeface="Times New Roman" charset="0"/>
                <a:cs typeface="Times New Roman" charset="0"/>
              </a:rPr>
              <a:t> gives rise to the:</a:t>
            </a:r>
          </a:p>
          <a:p>
            <a:pPr lvl="1" eaLnBrk="1" hangingPunct="1"/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Connective tissue, Cartilage</a:t>
            </a:r>
            <a:r>
              <a:rPr lang="en-US" b="1">
                <a:solidFill>
                  <a:srgbClr val="FF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en-US">
                <a:latin typeface="Times New Roman" charset="0"/>
                <a:cs typeface="Times New Roman" charset="0"/>
              </a:rPr>
              <a:t>&amp; </a:t>
            </a: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Smooth muscles </a:t>
            </a:r>
            <a:r>
              <a:rPr lang="en-US">
                <a:latin typeface="Times New Roman" charset="0"/>
                <a:cs typeface="Times New Roman" charset="0"/>
              </a:rPr>
              <a:t>of the respiratory tract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 of the Larynx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90600"/>
            <a:ext cx="4724400" cy="5334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The opening </a:t>
            </a:r>
            <a:r>
              <a:rPr lang="en-US" sz="2800" dirty="0" smtClean="0">
                <a:ea typeface="+mn-ea"/>
              </a:rPr>
              <a:t>of the </a:t>
            </a:r>
            <a:r>
              <a:rPr lang="en-US" sz="2800" dirty="0" err="1" smtClean="0">
                <a:solidFill>
                  <a:srgbClr val="FFFF00"/>
                </a:solidFill>
                <a:ea typeface="+mn-ea"/>
              </a:rPr>
              <a:t>laryngotracheal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a typeface="+mn-ea"/>
              </a:rPr>
              <a:t>diverticulum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sz="2800" dirty="0" smtClean="0">
                <a:ea typeface="+mn-ea"/>
              </a:rPr>
              <a:t>into the primitive foregut becomes the </a:t>
            </a:r>
            <a:r>
              <a:rPr lang="en-US" sz="2800" dirty="0" smtClean="0">
                <a:solidFill>
                  <a:srgbClr val="66FF33"/>
                </a:solidFill>
                <a:ea typeface="+mn-ea"/>
              </a:rPr>
              <a:t>laryngeal orifice.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The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epithelium &amp; glands </a:t>
            </a:r>
            <a:r>
              <a:rPr lang="en-US" sz="2800" dirty="0" smtClean="0">
                <a:ea typeface="+mn-ea"/>
              </a:rPr>
              <a:t>are derived from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endoderm. </a:t>
            </a:r>
            <a:endParaRPr lang="en-US" sz="2800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Laryngeal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muscles</a:t>
            </a:r>
            <a:r>
              <a:rPr lang="en-US" sz="2800" dirty="0" smtClean="0">
                <a:ea typeface="+mn-ea"/>
              </a:rPr>
              <a:t> &amp; the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cartilages </a:t>
            </a:r>
            <a:r>
              <a:rPr lang="en-US" sz="2800" dirty="0" smtClean="0">
                <a:ea typeface="+mn-ea"/>
              </a:rPr>
              <a:t>of the larynx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except </a:t>
            </a:r>
            <a:r>
              <a:rPr lang="en-US" sz="2800" dirty="0" smtClean="0">
                <a:solidFill>
                  <a:srgbClr val="66FF33"/>
                </a:solidFill>
                <a:ea typeface="+mn-ea"/>
              </a:rPr>
              <a:t>Epiglottis</a:t>
            </a:r>
            <a:r>
              <a:rPr lang="en-US" sz="2800" dirty="0" smtClean="0">
                <a:ea typeface="+mn-ea"/>
              </a:rPr>
              <a:t>, develop from the mesoderm of 4</a:t>
            </a:r>
            <a:r>
              <a:rPr lang="en-US" sz="2800" baseline="30000" dirty="0" smtClean="0">
                <a:ea typeface="+mn-ea"/>
              </a:rPr>
              <a:t>th</a:t>
            </a:r>
            <a:r>
              <a:rPr lang="en-US" sz="2800" dirty="0" smtClean="0">
                <a:ea typeface="+mn-ea"/>
              </a:rPr>
              <a:t> &amp; 6</a:t>
            </a:r>
            <a:r>
              <a:rPr lang="en-US" sz="2800" baseline="30000" dirty="0" smtClean="0">
                <a:ea typeface="+mn-ea"/>
              </a:rPr>
              <a:t>th</a:t>
            </a:r>
            <a:r>
              <a:rPr lang="en-US" sz="2800" dirty="0" smtClean="0">
                <a:ea typeface="+mn-ea"/>
              </a:rPr>
              <a:t> pairs of pharyngeal arches.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2800" dirty="0" smtClean="0">
              <a:ea typeface="+mn-ea"/>
            </a:endParaRPr>
          </a:p>
        </p:txBody>
      </p:sp>
      <p:pic>
        <p:nvPicPr>
          <p:cNvPr id="9222" name="Picture 6" descr="C:\Users\user\Pictures\sfdfdgdf - Copy.png"/>
          <p:cNvPicPr>
            <a:picLocks noChangeAspect="1" noChangeArrowheads="1"/>
          </p:cNvPicPr>
          <p:nvPr/>
        </p:nvPicPr>
        <p:blipFill>
          <a:blip r:embed="rId2">
            <a:lum bright="-24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990600"/>
            <a:ext cx="40227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Epiglottis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762000"/>
            <a:ext cx="3962400" cy="37338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>
                <a:latin typeface="Times New Roman" charset="0"/>
                <a:cs typeface="Times New Roman" charset="0"/>
              </a:rPr>
              <a:t>It develops from the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caudal part of the </a:t>
            </a:r>
            <a:r>
              <a:rPr lang="en-US" sz="32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hypopharyngeal eminence,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a swelling formed by the proliferation of mesoderm in the floor of the pharynx.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57200" y="4648200"/>
            <a:ext cx="8305800" cy="1255713"/>
          </a:xfrm>
          <a:prstGeom prst="rect">
            <a:avLst/>
          </a:pr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Growth of the larynx and epiglottis is rapid during </a:t>
            </a: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first three years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birth. By this time the epiglottis has reached its adult form.</a:t>
            </a:r>
          </a:p>
        </p:txBody>
      </p:sp>
      <p:pic>
        <p:nvPicPr>
          <p:cNvPr id="10247" name="Picture 6" descr="C:\Users\user\Pictures\sfdfdgdf - Cop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066800"/>
            <a:ext cx="3810000" cy="3463925"/>
          </a:xfrm>
          <a:ln>
            <a:solidFill>
              <a:schemeClr val="accent1"/>
            </a:solidFill>
          </a:ln>
        </p:spPr>
      </p:pic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6019800" y="1524000"/>
            <a:ext cx="990600" cy="228600"/>
          </a:xfrm>
          <a:prstGeom prst="rect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533400"/>
            <a:ext cx="4419600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Times New Roman" charset="0"/>
                <a:cs typeface="Times New Roman" charset="0"/>
              </a:rPr>
              <a:t>The laryngeal epithelium proliferates rapidly resulting in </a:t>
            </a:r>
            <a:r>
              <a:rPr lang="en-US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temporary occlusion </a:t>
            </a:r>
            <a:r>
              <a:rPr lang="en-US">
                <a:latin typeface="Times New Roman" charset="0"/>
                <a:cs typeface="Times New Roman" charset="0"/>
              </a:rPr>
              <a:t>of the laryngeal lumen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Times New Roman" charset="0"/>
                <a:cs typeface="Times New Roman" charset="0"/>
              </a:rPr>
              <a:t>Recanalization of larynx normally occurs by the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10</a:t>
            </a:r>
            <a:r>
              <a:rPr lang="en-US" baseline="30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th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 week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Times New Roman" charset="0"/>
                <a:cs typeface="Times New Roman" charset="0"/>
              </a:rPr>
              <a:t>Laryngeal ventricles,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vocal folds </a:t>
            </a:r>
            <a:r>
              <a:rPr lang="en-US">
                <a:latin typeface="Times New Roman" charset="0"/>
                <a:cs typeface="Times New Roman" charset="0"/>
              </a:rPr>
              <a:t>and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vestibular folds</a:t>
            </a:r>
            <a:r>
              <a:rPr lang="en-US">
                <a:latin typeface="Times New Roman" charset="0"/>
                <a:cs typeface="Times New Roman" charset="0"/>
              </a:rPr>
              <a:t> are formed during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recanalization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11267" name="Picture 4" descr="C:\Documents and Settings\Free User\My Documents\My Pictures\Copy of Gray954.png"/>
          <p:cNvPicPr>
            <a:picLocks noChangeAspect="1" noChangeArrowheads="1"/>
          </p:cNvPicPr>
          <p:nvPr/>
        </p:nvPicPr>
        <p:blipFill>
          <a:blip r:embed="rId2">
            <a:lum bright="-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657600" cy="5883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1360</TotalTime>
  <Words>1333</Words>
  <Application>Microsoft Macintosh PowerPoint</Application>
  <PresentationFormat>On-screen Show (4:3)</PresentationFormat>
  <Paragraphs>128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Times New Roman</vt:lpstr>
      <vt:lpstr>Arial</vt:lpstr>
      <vt:lpstr>Wingdings</vt:lpstr>
      <vt:lpstr>Calibri</vt:lpstr>
      <vt:lpstr>Aharoni</vt:lpstr>
      <vt:lpstr>Snap ITC</vt:lpstr>
      <vt:lpstr>Azure</vt:lpstr>
      <vt:lpstr>Development of Respiratory System</vt:lpstr>
      <vt:lpstr>Respiratory System</vt:lpstr>
      <vt:lpstr>Development of the Lower Respiratory Tract</vt:lpstr>
      <vt:lpstr>PowerPoint Presentation</vt:lpstr>
      <vt:lpstr>PowerPoint Presentation</vt:lpstr>
      <vt:lpstr>PowerPoint Presentation</vt:lpstr>
      <vt:lpstr>Development of the Larynx</vt:lpstr>
      <vt:lpstr>Epiglottis</vt:lpstr>
      <vt:lpstr>PowerPoint Presentation</vt:lpstr>
      <vt:lpstr>Development of the Trachea</vt:lpstr>
      <vt:lpstr>Development of the Bronchi &amp; Lungs</vt:lpstr>
      <vt:lpstr>PowerPoint Presentation</vt:lpstr>
      <vt:lpstr>PowerPoint Presentation</vt:lpstr>
      <vt:lpstr>PowerPoint Presentation</vt:lpstr>
      <vt:lpstr>Maturation of the Lungs</vt:lpstr>
      <vt:lpstr>Pseudoglandular Period (5-17 weeks)</vt:lpstr>
      <vt:lpstr>Canalicular Period (16-25 weeks)</vt:lpstr>
      <vt:lpstr>Terminal Sac Period (24 weeks - birth)</vt:lpstr>
      <vt:lpstr>PowerPoint Presentation</vt:lpstr>
      <vt:lpstr>Alveolar Period (32 weeks – 8 years)</vt:lpstr>
      <vt:lpstr>PowerPoint Presentation</vt:lpstr>
      <vt:lpstr>PowerPoint Presentation</vt:lpstr>
      <vt:lpstr>PowerPoint Presentation</vt:lpstr>
      <vt:lpstr>Tracheoesophageal Fistula</vt:lpstr>
      <vt:lpstr>Thank You  &amp;  Good Luck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Respiratory System</dc:title>
  <dc:subject>Embryology</dc:subject>
  <dc:creator>Dr. Zeenat Zaidi</dc:creator>
  <cp:lastModifiedBy>User</cp:lastModifiedBy>
  <cp:revision>145</cp:revision>
  <cp:lastPrinted>1601-01-01T00:00:00Z</cp:lastPrinted>
  <dcterms:created xsi:type="dcterms:W3CDTF">2008-01-14T07:22:38Z</dcterms:created>
  <dcterms:modified xsi:type="dcterms:W3CDTF">2012-01-30T10:41:47Z</dcterms:modified>
</cp:coreProperties>
</file>