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vml" ContentType="application/vnd.openxmlformats-officedocument.vmlDrawi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23"/>
  </p:notesMasterIdLst>
  <p:sldIdLst>
    <p:sldId id="267" r:id="rId2"/>
    <p:sldId id="321" r:id="rId3"/>
    <p:sldId id="258" r:id="rId4"/>
    <p:sldId id="306" r:id="rId5"/>
    <p:sldId id="300" r:id="rId6"/>
    <p:sldId id="302" r:id="rId7"/>
    <p:sldId id="278" r:id="rId8"/>
    <p:sldId id="269" r:id="rId9"/>
    <p:sldId id="270" r:id="rId10"/>
    <p:sldId id="279" r:id="rId11"/>
    <p:sldId id="276" r:id="rId12"/>
    <p:sldId id="286" r:id="rId13"/>
    <p:sldId id="290" r:id="rId14"/>
    <p:sldId id="322" r:id="rId15"/>
    <p:sldId id="313" r:id="rId16"/>
    <p:sldId id="315" r:id="rId17"/>
    <p:sldId id="316" r:id="rId18"/>
    <p:sldId id="318" r:id="rId19"/>
    <p:sldId id="319" r:id="rId20"/>
    <p:sldId id="320" r:id="rId21"/>
    <p:sldId id="298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FFFF"/>
    <a:srgbClr val="00FF99"/>
    <a:srgbClr val="FF0066"/>
    <a:srgbClr val="FF9900"/>
    <a:srgbClr val="FFFFCC"/>
    <a:srgbClr val="CC66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240" y="-4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2BB73F3-EEF6-9045-AA4A-04D356A74CEF}" type="datetimeFigureOut">
              <a:rPr lang="en-US"/>
              <a:pPr/>
              <a:t>1/30/12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8789093-31EC-D946-8820-EEF0FE58B5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710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8828B84-8EA0-364E-B7C1-CDE58D542214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B3F2AC6-E7A3-9842-8AEC-53F417EB23B7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BCF975-8769-2E49-83AF-52F272F73F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442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593C20-5980-4E46-B67D-555F118F5F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327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E50124-258F-5A4D-B549-823E7EBE24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312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B6C2CAD-D2D8-BE41-96D3-D29CAD64AB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25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0725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2264879-FF42-9642-828E-7837DCE591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043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58DFC5-654A-E14F-BA65-C92E1FD5EC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704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F03DF8-F5EF-E245-825D-621A11746E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19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686AED-E168-E542-9595-159856A0D6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48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D385A-F124-B94D-8FD1-42D16503E9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679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BEA962-3025-BD42-8FA2-AA6537BA23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91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45F62F-79FD-6C4D-BC59-D6A7684520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053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8AF3BE-F384-DE40-B471-70CCD6F7D0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281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1A9F4B-E954-2D43-B64A-E7F3D9F62B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801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98F0DB12-9911-2C44-A584-BC819BBEBE9D}" type="slidenum">
              <a:rPr lang="en-US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02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10" r:id="rId9"/>
    <p:sldLayoutId id="2147484011" r:id="rId10"/>
    <p:sldLayoutId id="2147484012" r:id="rId11"/>
    <p:sldLayoutId id="2147484013" r:id="rId12"/>
    <p:sldLayoutId id="214748401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eg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jpeg"/><Relationship Id="rId3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oleObject" Target="../embeddings/oleObject1.bin"/><Relationship Id="rId5" Type="http://schemas.openxmlformats.org/officeDocument/2006/relationships/image" Target="../media/image2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3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28600" y="1600200"/>
            <a:ext cx="8686800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/>
                <a:solidFill>
                  <a:srgbClr val="00FF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+mn-ea"/>
              </a:rPr>
              <a:t>The Larynx</a:t>
            </a:r>
            <a:endParaRPr lang="en-US" sz="4000" b="1" cap="all" dirty="0">
              <a:ln/>
              <a:solidFill>
                <a:srgbClr val="00FFFF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+mn-ea"/>
            </a:endParaRPr>
          </a:p>
          <a:p>
            <a:pPr algn="ctr">
              <a:defRPr/>
            </a:pPr>
            <a:r>
              <a:rPr lang="en-US" sz="5400" b="1" cap="all" dirty="0">
                <a:ln/>
                <a:solidFill>
                  <a:srgbClr val="00FF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+mn-ea"/>
              </a:rPr>
              <a:t>Trachea &amp; Bronchi</a:t>
            </a:r>
          </a:p>
        </p:txBody>
      </p:sp>
      <p:sp>
        <p:nvSpPr>
          <p:cNvPr id="4" name="Subtitle 12"/>
          <p:cNvSpPr txBox="1">
            <a:spLocks/>
          </p:cNvSpPr>
          <p:nvPr/>
        </p:nvSpPr>
        <p:spPr bwMode="auto">
          <a:xfrm>
            <a:off x="2286000" y="4648200"/>
            <a:ext cx="4648200" cy="1371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sz="2400" dirty="0">
                <a:latin typeface="+mn-lt"/>
                <a:ea typeface="+mn-ea"/>
                <a:cs typeface="Aharoni" pitchFamily="2" charset="-79"/>
              </a:rPr>
              <a:t>Prof. </a:t>
            </a:r>
            <a:r>
              <a:rPr lang="en-US" sz="2400" dirty="0" err="1">
                <a:latin typeface="+mn-lt"/>
                <a:ea typeface="+mn-ea"/>
                <a:cs typeface="Aharoni" pitchFamily="2" charset="-79"/>
              </a:rPr>
              <a:t>Saeed</a:t>
            </a:r>
            <a:r>
              <a:rPr lang="en-US" sz="2400" dirty="0">
                <a:latin typeface="+mn-lt"/>
                <a:ea typeface="+mn-ea"/>
                <a:cs typeface="Aharoni" pitchFamily="2" charset="-79"/>
              </a:rPr>
              <a:t> </a:t>
            </a:r>
            <a:r>
              <a:rPr lang="en-US" sz="2400" dirty="0" err="1">
                <a:latin typeface="+mn-lt"/>
                <a:ea typeface="+mn-ea"/>
                <a:cs typeface="Aharoni" pitchFamily="2" charset="-79"/>
              </a:rPr>
              <a:t>Abuel</a:t>
            </a:r>
            <a:r>
              <a:rPr lang="en-US" sz="2400" dirty="0">
                <a:latin typeface="+mn-lt"/>
                <a:ea typeface="+mn-ea"/>
                <a:cs typeface="Aharoni" pitchFamily="2" charset="-79"/>
              </a:rPr>
              <a:t> </a:t>
            </a:r>
            <a:r>
              <a:rPr lang="en-US" sz="2400" dirty="0" err="1">
                <a:latin typeface="+mn-lt"/>
                <a:ea typeface="+mn-ea"/>
                <a:cs typeface="Aharoni" pitchFamily="2" charset="-79"/>
              </a:rPr>
              <a:t>Makarem</a:t>
            </a:r>
            <a:r>
              <a:rPr lang="en-US" sz="2400" dirty="0">
                <a:latin typeface="+mn-lt"/>
                <a:ea typeface="+mn-ea"/>
                <a:cs typeface="Aharoni" pitchFamily="2" charset="-79"/>
              </a:rPr>
              <a:t> </a:t>
            </a:r>
          </a:p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sz="2400" dirty="0">
                <a:latin typeface="+mn-lt"/>
                <a:ea typeface="+mn-ea"/>
                <a:cs typeface="Aharoni" pitchFamily="2" charset="-79"/>
              </a:rPr>
              <a:t>&amp; </a:t>
            </a:r>
          </a:p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sz="2400" dirty="0">
                <a:latin typeface="+mn-lt"/>
                <a:ea typeface="+mn-ea"/>
                <a:cs typeface="Aharoni" pitchFamily="2" charset="-79"/>
              </a:rPr>
              <a:t>Dr. </a:t>
            </a:r>
            <a:r>
              <a:rPr lang="en-US" sz="2400" dirty="0" err="1">
                <a:latin typeface="+mn-lt"/>
                <a:ea typeface="+mn-ea"/>
                <a:cs typeface="Aharoni" pitchFamily="2" charset="-79"/>
              </a:rPr>
              <a:t>Zeenat</a:t>
            </a:r>
            <a:r>
              <a:rPr lang="en-US" sz="2400" dirty="0">
                <a:latin typeface="+mn-lt"/>
                <a:ea typeface="+mn-ea"/>
                <a:cs typeface="Aharoni" pitchFamily="2" charset="-79"/>
              </a:rPr>
              <a:t> </a:t>
            </a:r>
            <a:r>
              <a:rPr lang="en-US" sz="2400" dirty="0" err="1">
                <a:latin typeface="+mn-lt"/>
                <a:ea typeface="+mn-ea"/>
                <a:cs typeface="Aharoni" pitchFamily="2" charset="-79"/>
              </a:rPr>
              <a:t>Zaidi</a:t>
            </a:r>
            <a:r>
              <a:rPr lang="en-US" sz="2400" dirty="0">
                <a:latin typeface="+mn-lt"/>
                <a:ea typeface="+mn-ea"/>
                <a:cs typeface="Aharoni" pitchFamily="2" charset="-79"/>
              </a:rPr>
              <a:t> </a:t>
            </a:r>
          </a:p>
        </p:txBody>
      </p:sp>
      <p:pic>
        <p:nvPicPr>
          <p:cNvPr id="5124" name="Picture 5" descr="http://farm4.staticflickr.com/3104/3094306643_8bf238ec7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28" b="27158"/>
          <a:stretch>
            <a:fillRect/>
          </a:stretch>
        </p:blipFill>
        <p:spPr bwMode="auto">
          <a:xfrm>
            <a:off x="4114800" y="609600"/>
            <a:ext cx="7048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4267200" cy="636588"/>
          </a:xfrm>
        </p:spPr>
        <p:txBody>
          <a:bodyPr/>
          <a:lstStyle/>
          <a:p>
            <a:pPr eaLnBrk="1" hangingPunct="1"/>
            <a:r>
              <a:rPr lang="en-US" sz="3600" b="1">
                <a:solidFill>
                  <a:srgbClr val="FFFFCC"/>
                </a:solidFill>
                <a:latin typeface="Arial Rounded MT Bold" charset="0"/>
              </a:rPr>
              <a:t>Laryngeal Cavity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685800"/>
            <a:ext cx="5410200" cy="5715000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400">
                <a:latin typeface="Calibri" charset="0"/>
              </a:rPr>
              <a:t>Extends from </a:t>
            </a:r>
            <a:r>
              <a:rPr lang="en-US" sz="2400">
                <a:solidFill>
                  <a:srgbClr val="FFFF00"/>
                </a:solidFill>
                <a:latin typeface="Calibri" charset="0"/>
              </a:rPr>
              <a:t>laryngeal inlet</a:t>
            </a:r>
            <a:r>
              <a:rPr lang="en-US" sz="2400">
                <a:latin typeface="Calibri" charset="0"/>
              </a:rPr>
              <a:t> to </a:t>
            </a:r>
            <a:r>
              <a:rPr lang="en-US" sz="2400">
                <a:solidFill>
                  <a:srgbClr val="FFFF00"/>
                </a:solidFill>
                <a:latin typeface="Calibri" charset="0"/>
              </a:rPr>
              <a:t>lower border of the cricoid cartilage</a:t>
            </a:r>
          </a:p>
          <a:p>
            <a:pPr eaLnBrk="1" hangingPunct="1"/>
            <a:r>
              <a:rPr lang="en-US" sz="2400">
                <a:latin typeface="Calibri" charset="0"/>
              </a:rPr>
              <a:t>Narrow in the region of the vestibular folds </a:t>
            </a:r>
            <a:r>
              <a:rPr lang="en-US" sz="2400">
                <a:solidFill>
                  <a:srgbClr val="00FFFF"/>
                </a:solidFill>
                <a:latin typeface="Calibri" charset="0"/>
              </a:rPr>
              <a:t>(</a:t>
            </a:r>
            <a:r>
              <a:rPr lang="en-US" sz="2400" b="1">
                <a:solidFill>
                  <a:srgbClr val="00FFFF"/>
                </a:solidFill>
                <a:latin typeface="Calibri" charset="0"/>
              </a:rPr>
              <a:t>rima vestibuli</a:t>
            </a:r>
            <a:r>
              <a:rPr lang="en-US" sz="2400">
                <a:solidFill>
                  <a:srgbClr val="00FFFF"/>
                </a:solidFill>
                <a:latin typeface="Calibri" charset="0"/>
              </a:rPr>
              <a:t>) </a:t>
            </a:r>
          </a:p>
          <a:p>
            <a:pPr eaLnBrk="1" hangingPunct="1"/>
            <a:r>
              <a:rPr lang="en-US" sz="2400">
                <a:latin typeface="Calibri" charset="0"/>
              </a:rPr>
              <a:t>Narrowest in the region of the vocal folds </a:t>
            </a:r>
            <a:r>
              <a:rPr lang="en-US" sz="2400">
                <a:solidFill>
                  <a:srgbClr val="FF00FF"/>
                </a:solidFill>
                <a:latin typeface="Calibri" charset="0"/>
              </a:rPr>
              <a:t>(</a:t>
            </a:r>
            <a:r>
              <a:rPr lang="en-US" sz="2400" b="1">
                <a:solidFill>
                  <a:srgbClr val="FF00FF"/>
                </a:solidFill>
                <a:latin typeface="Calibri" charset="0"/>
              </a:rPr>
              <a:t>rima glottidis</a:t>
            </a:r>
            <a:r>
              <a:rPr lang="en-US" sz="2400">
                <a:solidFill>
                  <a:srgbClr val="FF00FF"/>
                </a:solidFill>
                <a:latin typeface="Calibri" charset="0"/>
              </a:rPr>
              <a:t>)</a:t>
            </a:r>
          </a:p>
          <a:p>
            <a:pPr eaLnBrk="1" hangingPunct="1"/>
            <a:r>
              <a:rPr lang="en-US" sz="2200">
                <a:latin typeface="Calibri" charset="0"/>
              </a:rPr>
              <a:t>Divided into </a:t>
            </a:r>
            <a:r>
              <a:rPr lang="en-US" sz="2200" b="1">
                <a:solidFill>
                  <a:srgbClr val="00FFFF"/>
                </a:solidFill>
                <a:latin typeface="Calibri" charset="0"/>
              </a:rPr>
              <a:t>three parts</a:t>
            </a:r>
            <a:r>
              <a:rPr lang="en-US" sz="2200">
                <a:latin typeface="Calibri" charset="0"/>
              </a:rPr>
              <a:t>:</a:t>
            </a:r>
            <a:endParaRPr lang="en-US" sz="2200">
              <a:solidFill>
                <a:srgbClr val="00FF99"/>
              </a:solidFill>
              <a:latin typeface="Calibri" charset="0"/>
            </a:endParaRPr>
          </a:p>
          <a:p>
            <a:pPr marL="971550" lvl="1" indent="-514350" eaLnBrk="1" hangingPunct="1">
              <a:buClr>
                <a:srgbClr val="FFFF00"/>
              </a:buClr>
              <a:buFont typeface="Calibri" charset="0"/>
              <a:buAutoNum type="alphaUcPeriod"/>
            </a:pPr>
            <a:r>
              <a:rPr lang="en-US" sz="2200" b="1">
                <a:solidFill>
                  <a:srgbClr val="FF0066"/>
                </a:solidFill>
                <a:latin typeface="Calibri" charset="0"/>
              </a:rPr>
              <a:t>Supraglottic part</a:t>
            </a:r>
            <a:r>
              <a:rPr lang="en-US" sz="2200">
                <a:latin typeface="Calibri" charset="0"/>
              </a:rPr>
              <a:t>, the part above the vestibular folds, is called the </a:t>
            </a:r>
            <a:r>
              <a:rPr lang="en-US" sz="2200">
                <a:solidFill>
                  <a:srgbClr val="FFFF00"/>
                </a:solidFill>
                <a:latin typeface="Calibri" charset="0"/>
              </a:rPr>
              <a:t>vestibule</a:t>
            </a:r>
          </a:p>
          <a:p>
            <a:pPr marL="971550" lvl="1" indent="-514350" eaLnBrk="1" hangingPunct="1">
              <a:buClr>
                <a:srgbClr val="FFFF00"/>
              </a:buClr>
              <a:buFont typeface="Calibri" charset="0"/>
              <a:buAutoNum type="alphaUcPeriod"/>
            </a:pPr>
            <a:r>
              <a:rPr lang="en-US" sz="2200">
                <a:latin typeface="Calibri" charset="0"/>
              </a:rPr>
              <a:t>The part between the vestibular &amp; the vocal folds, is called the </a:t>
            </a:r>
            <a:r>
              <a:rPr lang="en-US" sz="2200" b="1">
                <a:solidFill>
                  <a:srgbClr val="FF0066"/>
                </a:solidFill>
                <a:latin typeface="Calibri" charset="0"/>
              </a:rPr>
              <a:t>ventricle </a:t>
            </a:r>
            <a:r>
              <a:rPr lang="en-US" sz="2200">
                <a:latin typeface="Calibri" charset="0"/>
              </a:rPr>
              <a:t> </a:t>
            </a:r>
          </a:p>
          <a:p>
            <a:pPr marL="971550" lvl="1" indent="-514350" eaLnBrk="1" hangingPunct="1">
              <a:buClr>
                <a:srgbClr val="FFFF00"/>
              </a:buClr>
              <a:buFont typeface="Calibri" charset="0"/>
              <a:buAutoNum type="alphaUcPeriod"/>
            </a:pPr>
            <a:r>
              <a:rPr lang="en-US" sz="2200" b="1">
                <a:solidFill>
                  <a:srgbClr val="FF0066"/>
                </a:solidFill>
                <a:latin typeface="Calibri" charset="0"/>
              </a:rPr>
              <a:t>Infraglottic part</a:t>
            </a:r>
            <a:r>
              <a:rPr lang="en-US" sz="2200">
                <a:latin typeface="Calibri" charset="0"/>
              </a:rPr>
              <a:t>, the part below the vocal folds</a:t>
            </a:r>
          </a:p>
          <a:p>
            <a:pPr eaLnBrk="1" hangingPunct="1">
              <a:buFont typeface="Arial" charset="0"/>
              <a:buNone/>
            </a:pPr>
            <a:r>
              <a:rPr lang="en-US" sz="2400">
                <a:latin typeface="Calibri" charset="0"/>
              </a:rPr>
              <a:t> </a:t>
            </a:r>
          </a:p>
        </p:txBody>
      </p:sp>
      <p:pic>
        <p:nvPicPr>
          <p:cNvPr id="14340" name="Picture 6" descr="C:\Documents and Settings\user\My Documents\My Pictures\Larynxcutsm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 b="13747"/>
          <a:stretch>
            <a:fillRect/>
          </a:stretch>
        </p:blipFill>
        <p:spPr>
          <a:xfrm>
            <a:off x="5791200" y="228600"/>
            <a:ext cx="3041650" cy="3200400"/>
          </a:xfrm>
          <a:noFill/>
          <a:ln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4341" name="Picture 7" descr="C:\Documents and Settings\user\My Documents\My Pictures\larynxp8f17L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581400"/>
            <a:ext cx="2803525" cy="3124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2" name="TextBox 9"/>
          <p:cNvSpPr txBox="1">
            <a:spLocks noChangeArrowheads="1"/>
          </p:cNvSpPr>
          <p:nvPr/>
        </p:nvSpPr>
        <p:spPr bwMode="auto">
          <a:xfrm>
            <a:off x="7162800" y="5334000"/>
            <a:ext cx="304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FFFF00"/>
                </a:solidFill>
              </a:rPr>
              <a:t>B</a:t>
            </a:r>
          </a:p>
        </p:txBody>
      </p:sp>
      <p:sp>
        <p:nvSpPr>
          <p:cNvPr id="14343" name="TextBox 9"/>
          <p:cNvSpPr txBox="1">
            <a:spLocks noChangeArrowheads="1"/>
          </p:cNvSpPr>
          <p:nvPr/>
        </p:nvSpPr>
        <p:spPr bwMode="auto">
          <a:xfrm>
            <a:off x="7239000" y="4876800"/>
            <a:ext cx="304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14344" name="TextBox 9"/>
          <p:cNvSpPr txBox="1">
            <a:spLocks noChangeArrowheads="1"/>
          </p:cNvSpPr>
          <p:nvPr/>
        </p:nvSpPr>
        <p:spPr bwMode="auto">
          <a:xfrm>
            <a:off x="7239000" y="5791200"/>
            <a:ext cx="304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FFFF00"/>
                </a:solidFill>
              </a:rPr>
              <a:t>C</a:t>
            </a: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162800" y="1524000"/>
            <a:ext cx="30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FF99"/>
                </a:solidFill>
              </a:rPr>
              <a:t>*</a:t>
            </a:r>
            <a:endParaRPr lang="en-US"/>
          </a:p>
        </p:txBody>
      </p:sp>
      <p:sp>
        <p:nvSpPr>
          <p:cNvPr id="14346" name="Rectangle 12"/>
          <p:cNvSpPr>
            <a:spLocks noChangeArrowheads="1"/>
          </p:cNvSpPr>
          <p:nvPr/>
        </p:nvSpPr>
        <p:spPr bwMode="auto">
          <a:xfrm>
            <a:off x="7162800" y="1828800"/>
            <a:ext cx="30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FF"/>
                </a:solidFill>
              </a:rPr>
              <a:t>*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28600"/>
            <a:ext cx="3505200" cy="5791200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en-US" sz="2800" b="1" u="sng">
                <a:solidFill>
                  <a:srgbClr val="FFFFCC"/>
                </a:solidFill>
                <a:latin typeface="Arial Rounded MT Bold" charset="0"/>
              </a:rPr>
              <a:t>Mucous Membrane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Calibri" charset="0"/>
              </a:rPr>
              <a:t>The cavity is lined with </a:t>
            </a:r>
            <a:r>
              <a:rPr lang="en-US" sz="2400">
                <a:solidFill>
                  <a:srgbClr val="FF00FF"/>
                </a:solidFill>
                <a:latin typeface="Calibri" charset="0"/>
              </a:rPr>
              <a:t>ciliated columnar epithelium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Calibri" charset="0"/>
              </a:rPr>
              <a:t>The surface of </a:t>
            </a:r>
            <a:r>
              <a:rPr lang="en-US" sz="2400">
                <a:solidFill>
                  <a:srgbClr val="FFC000"/>
                </a:solidFill>
                <a:latin typeface="Calibri" charset="0"/>
              </a:rPr>
              <a:t>vocal folds</a:t>
            </a:r>
            <a:r>
              <a:rPr lang="en-US" sz="2400">
                <a:latin typeface="Calibri" charset="0"/>
              </a:rPr>
              <a:t>, because of exposure to continuous trauma during phonation, is covered with </a:t>
            </a:r>
            <a:r>
              <a:rPr lang="en-US" sz="2400">
                <a:solidFill>
                  <a:srgbClr val="FF00FF"/>
                </a:solidFill>
                <a:latin typeface="Calibri" charset="0"/>
              </a:rPr>
              <a:t>stratified squamous epithelium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Calibri" charset="0"/>
              </a:rPr>
              <a:t>Contains many </a:t>
            </a:r>
            <a:r>
              <a:rPr lang="en-US" sz="2400">
                <a:solidFill>
                  <a:srgbClr val="FFC000"/>
                </a:solidFill>
                <a:latin typeface="Calibri" charset="0"/>
              </a:rPr>
              <a:t>mucous glands</a:t>
            </a:r>
            <a:r>
              <a:rPr lang="en-US" sz="2400">
                <a:latin typeface="Calibri" charset="0"/>
              </a:rPr>
              <a:t>, more numerous in the saccule (for lubrication of vocal folds)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038600" y="3429000"/>
            <a:ext cx="4724400" cy="297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00FFFF"/>
                </a:solidFill>
                <a:latin typeface="+mn-lt"/>
                <a:ea typeface="+mn-ea"/>
              </a:rPr>
              <a:t>Intrinsic muscles</a:t>
            </a:r>
            <a:r>
              <a:rPr lang="en-US" sz="2400" dirty="0">
                <a:latin typeface="+mn-lt"/>
                <a:ea typeface="+mn-ea"/>
              </a:rPr>
              <a:t>: divided into </a:t>
            </a:r>
            <a:r>
              <a:rPr lang="en-US" sz="2400" u="sng" dirty="0">
                <a:solidFill>
                  <a:srgbClr val="FFFF00"/>
                </a:solidFill>
                <a:latin typeface="+mn-lt"/>
                <a:ea typeface="+mn-ea"/>
              </a:rPr>
              <a:t>three</a:t>
            </a:r>
            <a:r>
              <a:rPr lang="en-US" sz="2400" dirty="0">
                <a:latin typeface="+mn-lt"/>
                <a:ea typeface="+mn-ea"/>
              </a:rPr>
              <a:t> groups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latin typeface="+mn-lt"/>
                <a:ea typeface="+mn-ea"/>
              </a:rPr>
              <a:t>Muscles </a:t>
            </a:r>
            <a:r>
              <a:rPr lang="en-US" sz="2400" dirty="0">
                <a:solidFill>
                  <a:srgbClr val="FFFF00"/>
                </a:solidFill>
                <a:latin typeface="+mn-lt"/>
                <a:ea typeface="+mn-ea"/>
              </a:rPr>
              <a:t>controlling the laryngeal inlet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solidFill>
                  <a:srgbClr val="FFFFCC"/>
                </a:solidFill>
                <a:latin typeface="+mn-lt"/>
                <a:ea typeface="+mn-ea"/>
              </a:rPr>
              <a:t>Muscle </a:t>
            </a:r>
            <a:r>
              <a:rPr lang="en-US" sz="2400" dirty="0">
                <a:solidFill>
                  <a:srgbClr val="92D050"/>
                </a:solidFill>
                <a:latin typeface="+mn-lt"/>
                <a:ea typeface="+mn-ea"/>
              </a:rPr>
              <a:t>controlling the length &amp; tension of vocal cords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latin typeface="+mn-lt"/>
                <a:ea typeface="+mn-ea"/>
              </a:rPr>
              <a:t>Muscles </a:t>
            </a:r>
            <a:r>
              <a:rPr lang="en-US" sz="2400" dirty="0">
                <a:solidFill>
                  <a:srgbClr val="FFC000"/>
                </a:solidFill>
                <a:latin typeface="+mn-lt"/>
                <a:ea typeface="+mn-ea"/>
              </a:rPr>
              <a:t>controlling the movements of the vocal cords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3200" dirty="0">
              <a:solidFill>
                <a:schemeClr val="accent1"/>
              </a:solidFill>
              <a:latin typeface="+mn-lt"/>
              <a:ea typeface="+mn-ea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724400" y="1371600"/>
            <a:ext cx="3886200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00FFFF"/>
                </a:solidFill>
                <a:latin typeface="+mn-lt"/>
                <a:ea typeface="+mn-ea"/>
              </a:rPr>
              <a:t>Extrinsic muscles</a:t>
            </a:r>
            <a:r>
              <a:rPr lang="en-US" sz="2400" dirty="0">
                <a:latin typeface="+mn-lt"/>
                <a:ea typeface="+mn-ea"/>
              </a:rPr>
              <a:t>: divided into </a:t>
            </a:r>
            <a:r>
              <a:rPr lang="en-US" sz="2400" u="sng" dirty="0">
                <a:solidFill>
                  <a:srgbClr val="FFFF00"/>
                </a:solidFill>
                <a:latin typeface="+mn-lt"/>
                <a:ea typeface="+mn-ea"/>
              </a:rPr>
              <a:t>two</a:t>
            </a:r>
            <a:r>
              <a:rPr lang="en-US" sz="2400" dirty="0">
                <a:latin typeface="+mn-lt"/>
                <a:ea typeface="+mn-ea"/>
              </a:rPr>
              <a:t> groups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solidFill>
                  <a:srgbClr val="FFFF00"/>
                </a:solidFill>
                <a:latin typeface="+mn-lt"/>
                <a:ea typeface="+mn-ea"/>
              </a:rPr>
              <a:t>Elevators</a:t>
            </a:r>
            <a:r>
              <a:rPr lang="en-US" sz="2400" dirty="0">
                <a:latin typeface="+mn-lt"/>
                <a:ea typeface="+mn-ea"/>
              </a:rPr>
              <a:t> of the larynx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solidFill>
                  <a:srgbClr val="FFFF00"/>
                </a:solidFill>
                <a:latin typeface="+mn-lt"/>
                <a:ea typeface="+mn-ea"/>
              </a:rPr>
              <a:t>Depressors</a:t>
            </a:r>
            <a:r>
              <a:rPr lang="en-US" sz="2400" dirty="0">
                <a:latin typeface="+mn-lt"/>
                <a:ea typeface="+mn-ea"/>
              </a:rPr>
              <a:t> of the larynx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en-US" sz="2400" dirty="0">
              <a:latin typeface="+mn-lt"/>
              <a:ea typeface="+mn-ea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3200" dirty="0">
              <a:solidFill>
                <a:schemeClr val="accent1"/>
              </a:solidFill>
              <a:latin typeface="+mn-lt"/>
              <a:ea typeface="+mn-ea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886200" y="304800"/>
            <a:ext cx="5029200" cy="6400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800" b="1" u="sng" dirty="0">
                <a:solidFill>
                  <a:srgbClr val="FFFFCC"/>
                </a:solidFill>
                <a:latin typeface="Arial Rounded MT Bold" pitchFamily="34" charset="0"/>
                <a:ea typeface="+mn-ea"/>
              </a:rPr>
              <a:t>Muscles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400" b="1" dirty="0">
                <a:latin typeface="+mn-lt"/>
                <a:ea typeface="+mn-ea"/>
              </a:rPr>
              <a:t>Divided into two groups</a:t>
            </a:r>
            <a:r>
              <a:rPr lang="en-US" sz="2400" dirty="0">
                <a:latin typeface="+mn-lt"/>
                <a:ea typeface="+mn-ea"/>
              </a:rPr>
              <a:t>: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3200" dirty="0">
              <a:solidFill>
                <a:schemeClr val="accent1"/>
              </a:solidFill>
              <a:latin typeface="+mn-lt"/>
              <a:ea typeface="+mn-ea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4114800" y="1143000"/>
            <a:ext cx="228600" cy="2209800"/>
          </a:xfrm>
          <a:prstGeom prst="down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  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4267200" y="1752600"/>
            <a:ext cx="381000" cy="228600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343400" y="3962400"/>
            <a:ext cx="4191000" cy="2438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sz="2400" b="1" dirty="0">
                <a:solidFill>
                  <a:srgbClr val="FFFFCC"/>
                </a:solidFill>
                <a:latin typeface="Arial Rounded MT Bold" pitchFamily="34" charset="0"/>
                <a:ea typeface="+mn-ea"/>
              </a:rPr>
              <a:t>Depressors of the Larynx</a:t>
            </a: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solidFill>
                  <a:srgbClr val="00FFFF"/>
                </a:solidFill>
                <a:latin typeface="+mn-lt"/>
                <a:ea typeface="+mn-ea"/>
              </a:rPr>
              <a:t>The </a:t>
            </a:r>
            <a:r>
              <a:rPr lang="en-US" sz="2400" dirty="0" err="1">
                <a:solidFill>
                  <a:srgbClr val="00FFFF"/>
                </a:solidFill>
                <a:latin typeface="+mn-lt"/>
                <a:ea typeface="+mn-ea"/>
              </a:rPr>
              <a:t>Infrahyoid</a:t>
            </a:r>
            <a:r>
              <a:rPr lang="en-US" sz="2400" dirty="0">
                <a:solidFill>
                  <a:srgbClr val="00FFFF"/>
                </a:solidFill>
                <a:latin typeface="+mn-lt"/>
                <a:ea typeface="+mn-ea"/>
              </a:rPr>
              <a:t> Muscles</a:t>
            </a:r>
          </a:p>
          <a:p>
            <a:pPr marL="742950" lvl="1" indent="-285750" eaLnBrk="1" hangingPunct="1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400" dirty="0" err="1">
                <a:latin typeface="+mn-lt"/>
                <a:ea typeface="+mn-ea"/>
              </a:rPr>
              <a:t>Sternohyoid</a:t>
            </a:r>
            <a:endParaRPr lang="en-US" sz="2400" dirty="0">
              <a:latin typeface="+mn-lt"/>
              <a:ea typeface="+mn-ea"/>
            </a:endParaRPr>
          </a:p>
          <a:p>
            <a:pPr marL="742950" lvl="1" indent="-285750" eaLnBrk="1" hangingPunct="1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400" dirty="0" err="1">
                <a:latin typeface="+mn-lt"/>
                <a:ea typeface="+mn-ea"/>
              </a:rPr>
              <a:t>Sternothyroid</a:t>
            </a:r>
            <a:endParaRPr lang="en-US" sz="2400" dirty="0">
              <a:latin typeface="+mn-lt"/>
              <a:ea typeface="+mn-ea"/>
            </a:endParaRPr>
          </a:p>
          <a:p>
            <a:pPr marL="742950" lvl="1" indent="-285750" eaLnBrk="1" hangingPunct="1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400" dirty="0" err="1">
                <a:latin typeface="+mn-lt"/>
                <a:ea typeface="+mn-ea"/>
              </a:rPr>
              <a:t>Omohyoid</a:t>
            </a:r>
            <a:endParaRPr lang="en-US" sz="2400" dirty="0">
              <a:latin typeface="+mn-lt"/>
              <a:ea typeface="+mn-ea"/>
            </a:endParaRPr>
          </a:p>
        </p:txBody>
      </p:sp>
      <p:sp>
        <p:nvSpPr>
          <p:cNvPr id="16387" name="Title 4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636587"/>
          </a:xfrm>
        </p:spPr>
        <p:txBody>
          <a:bodyPr/>
          <a:lstStyle/>
          <a:p>
            <a:r>
              <a:rPr lang="en-US" sz="4000">
                <a:solidFill>
                  <a:srgbClr val="FFFFCC"/>
                </a:solidFill>
                <a:latin typeface="Arial Rounded MT Bold" charset="0"/>
              </a:rPr>
              <a:t/>
            </a:r>
            <a:br>
              <a:rPr lang="en-US" sz="4000">
                <a:solidFill>
                  <a:srgbClr val="FFFFCC"/>
                </a:solidFill>
                <a:latin typeface="Arial Rounded MT Bold" charset="0"/>
              </a:rPr>
            </a:br>
            <a:r>
              <a:rPr lang="en-US" sz="4000">
                <a:solidFill>
                  <a:srgbClr val="FFFFCC"/>
                </a:solidFill>
                <a:latin typeface="Arial Rounded MT Bold" charset="0"/>
              </a:rPr>
              <a:t/>
            </a:r>
            <a:br>
              <a:rPr lang="en-US" sz="4000">
                <a:solidFill>
                  <a:srgbClr val="FFFFCC"/>
                </a:solidFill>
                <a:latin typeface="Arial Rounded MT Bold" charset="0"/>
              </a:rPr>
            </a:br>
            <a:endParaRPr lang="en-US" sz="4000">
              <a:latin typeface="Calibri" charset="0"/>
            </a:endParaRP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762000"/>
            <a:ext cx="3429000" cy="5334000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400" b="1">
                <a:solidFill>
                  <a:srgbClr val="FFFFCC"/>
                </a:solidFill>
                <a:latin typeface="Arial Rounded MT Bold" charset="0"/>
              </a:rPr>
              <a:t>Elevators of the Larynx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solidFill>
                  <a:srgbClr val="00FFFF"/>
                </a:solidFill>
                <a:latin typeface="Calibri" charset="0"/>
              </a:rPr>
              <a:t>The Suprahyoid Muscles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§"/>
            </a:pPr>
            <a:r>
              <a:rPr lang="en-US" sz="2400">
                <a:latin typeface="Calibri" charset="0"/>
              </a:rPr>
              <a:t>Digastric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§"/>
            </a:pPr>
            <a:r>
              <a:rPr lang="en-US" sz="2400">
                <a:latin typeface="Calibri" charset="0"/>
              </a:rPr>
              <a:t>Stylohyoid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§"/>
            </a:pPr>
            <a:r>
              <a:rPr lang="en-US" sz="2400">
                <a:latin typeface="Calibri" charset="0"/>
              </a:rPr>
              <a:t>Mylohyoid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§"/>
            </a:pPr>
            <a:r>
              <a:rPr lang="en-US" sz="2400">
                <a:latin typeface="Calibri" charset="0"/>
              </a:rPr>
              <a:t>Geniohyoid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solidFill>
                  <a:srgbClr val="00FFFF"/>
                </a:solidFill>
                <a:latin typeface="Calibri" charset="0"/>
              </a:rPr>
              <a:t>The Longitudinal Muscles of the Pharynx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§"/>
            </a:pPr>
            <a:r>
              <a:rPr lang="en-US" sz="2400">
                <a:latin typeface="Calibri" charset="0"/>
              </a:rPr>
              <a:t>Stylopharyngeus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§"/>
            </a:pPr>
            <a:r>
              <a:rPr lang="en-US" sz="2400">
                <a:latin typeface="Calibri" charset="0"/>
              </a:rPr>
              <a:t>Salpingopharyngeus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§"/>
            </a:pPr>
            <a:r>
              <a:rPr lang="en-US" sz="2400">
                <a:latin typeface="Calibri" charset="0"/>
              </a:rPr>
              <a:t>Palatopharyngeus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 sz="2800">
              <a:latin typeface="Calibri" charset="0"/>
            </a:endParaRPr>
          </a:p>
        </p:txBody>
      </p:sp>
      <p:pic>
        <p:nvPicPr>
          <p:cNvPr id="16389" name="Picture 6" descr="neck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381000"/>
            <a:ext cx="3733800" cy="3467100"/>
          </a:xfrm>
          <a:noFill/>
          <a:ln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581400" y="2667000"/>
            <a:ext cx="5334000" cy="1295400"/>
          </a:xfrm>
          <a:ln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sz="2400">
                <a:solidFill>
                  <a:srgbClr val="FFFFCC"/>
                </a:solidFill>
                <a:latin typeface="Arial Rounded MT Bold" charset="0"/>
              </a:rPr>
              <a:t>Muscle decreasing the Length &amp; Tension of Vocal Cords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400">
                <a:solidFill>
                  <a:srgbClr val="00FFFF"/>
                </a:solidFill>
                <a:latin typeface="Calibri" charset="0"/>
              </a:rPr>
              <a:t>Thyroarytenoid (vocalis)</a:t>
            </a:r>
            <a:endParaRPr lang="en-US" sz="2400">
              <a:latin typeface="Calibri" charset="0"/>
            </a:endParaRPr>
          </a:p>
        </p:txBody>
      </p:sp>
      <p:pic>
        <p:nvPicPr>
          <p:cNvPr id="17411" name="ClipArt Placeholder 7" descr="C:\Documents and Settings\user\My Documents\My Pictures\nji.png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" t="5173" b="23650"/>
          <a:stretch>
            <a:fillRect/>
          </a:stretch>
        </p:blipFill>
        <p:spPr>
          <a:xfrm>
            <a:off x="4572000" y="3962400"/>
            <a:ext cx="3733800" cy="2667000"/>
          </a:xfrm>
          <a:noFill/>
        </p:spPr>
      </p:pic>
      <p:sp>
        <p:nvSpPr>
          <p:cNvPr id="9" name="Rounded Rectangle 8"/>
          <p:cNvSpPr/>
          <p:nvPr/>
        </p:nvSpPr>
        <p:spPr>
          <a:xfrm>
            <a:off x="7162800" y="5486400"/>
            <a:ext cx="1066800" cy="228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581400" y="228600"/>
            <a:ext cx="2895600" cy="2286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en-US" sz="2400" dirty="0">
                <a:solidFill>
                  <a:srgbClr val="FFFFCC"/>
                </a:solidFill>
                <a:latin typeface="Arial Rounded MT Bold" pitchFamily="34" charset="0"/>
                <a:ea typeface="+mn-ea"/>
              </a:rPr>
              <a:t>Muscle increasing the Length &amp; Tension of Vocal Cords</a:t>
            </a:r>
          </a:p>
          <a:p>
            <a:pPr marL="742950" lvl="1" indent="-28575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err="1">
                <a:solidFill>
                  <a:srgbClr val="00FFFF"/>
                </a:solidFill>
                <a:latin typeface="Times New Roman" pitchFamily="18" charset="0"/>
                <a:ea typeface="+mn-ea"/>
              </a:rPr>
              <a:t>Cricothyroid</a:t>
            </a:r>
            <a:endParaRPr lang="en-US" sz="2400" dirty="0">
              <a:latin typeface="+mn-lt"/>
              <a:ea typeface="+mn-ea"/>
            </a:endParaRPr>
          </a:p>
        </p:txBody>
      </p:sp>
      <p:pic>
        <p:nvPicPr>
          <p:cNvPr id="17414" name="Picture 6" descr="C:\Documents and Settings\user\My Documents\My Pictures\Picture1cric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r="22501" b="1604"/>
          <a:stretch>
            <a:fillRect/>
          </a:stretch>
        </p:blipFill>
        <p:spPr bwMode="auto">
          <a:xfrm>
            <a:off x="6553200" y="228600"/>
            <a:ext cx="2371725" cy="2286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ClipArt Placeholder 5" descr="C:\Documents and Settings\user\My Documents\My Pictures\IntrisicM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3"/>
          <a:stretch>
            <a:fillRect/>
          </a:stretch>
        </p:blipFill>
        <p:spPr bwMode="auto">
          <a:xfrm>
            <a:off x="228600" y="762000"/>
            <a:ext cx="3122613" cy="27432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228600" y="3581400"/>
            <a:ext cx="3124200" cy="22098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en-US" sz="2400" dirty="0">
                <a:solidFill>
                  <a:srgbClr val="FFFFCC"/>
                </a:solidFill>
                <a:latin typeface="Arial Rounded MT Bold" pitchFamily="34" charset="0"/>
                <a:ea typeface="+mn-ea"/>
              </a:rPr>
              <a:t>Muscles controlling the Laryngeal Inlet</a:t>
            </a: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solidFill>
                  <a:srgbClr val="FFFF00"/>
                </a:solidFill>
                <a:latin typeface="+mn-lt"/>
                <a:ea typeface="+mn-ea"/>
              </a:rPr>
              <a:t>Oblique </a:t>
            </a:r>
            <a:r>
              <a:rPr lang="en-US" sz="2400" dirty="0" err="1">
                <a:solidFill>
                  <a:srgbClr val="FFFF00"/>
                </a:solidFill>
                <a:latin typeface="+mn-lt"/>
                <a:ea typeface="+mn-ea"/>
              </a:rPr>
              <a:t>arytenoid</a:t>
            </a:r>
            <a:endParaRPr lang="en-US" sz="2400" dirty="0">
              <a:solidFill>
                <a:srgbClr val="FFFF00"/>
              </a:solidFill>
              <a:latin typeface="+mn-lt"/>
              <a:ea typeface="+mn-ea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 err="1">
                <a:solidFill>
                  <a:srgbClr val="FFFF00"/>
                </a:solidFill>
                <a:latin typeface="+mn-lt"/>
                <a:ea typeface="+mn-ea"/>
              </a:rPr>
              <a:t>Aryepiglottic</a:t>
            </a:r>
            <a:r>
              <a:rPr lang="en-US" sz="2400" dirty="0">
                <a:solidFill>
                  <a:srgbClr val="FFFF00"/>
                </a:solidFill>
                <a:latin typeface="+mn-lt"/>
                <a:ea typeface="+mn-ea"/>
              </a:rPr>
              <a:t> muscle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667000" y="1524000"/>
            <a:ext cx="685800" cy="304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438400" y="2133600"/>
            <a:ext cx="914400" cy="304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7391400" y="3733800"/>
            <a:ext cx="228600" cy="381000"/>
          </a:xfrm>
          <a:prstGeom prst="down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6400800" y="1981200"/>
            <a:ext cx="304800" cy="228600"/>
          </a:xfrm>
          <a:prstGeom prst="right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Up Arrow 19"/>
          <p:cNvSpPr/>
          <p:nvPr/>
        </p:nvSpPr>
        <p:spPr>
          <a:xfrm>
            <a:off x="2971800" y="3276600"/>
            <a:ext cx="228600" cy="381000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74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 animBg="1"/>
      <p:bldP spid="9" grpId="0" animBg="1"/>
      <p:bldP spid="7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733800" y="152400"/>
            <a:ext cx="5181600" cy="289560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FFFFCC"/>
                </a:solidFill>
                <a:latin typeface="Arial Rounded MT Bold" pitchFamily="34" charset="0"/>
                <a:ea typeface="+mn-ea"/>
              </a:rPr>
              <a:t>Movements of the Vocal Cords</a:t>
            </a:r>
            <a:endParaRPr lang="en-US" sz="2400" dirty="0">
              <a:latin typeface="+mn-lt"/>
              <a:ea typeface="+mn-ea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3200" dirty="0">
              <a:latin typeface="+mn-lt"/>
              <a:ea typeface="+mn-ea"/>
            </a:endParaRPr>
          </a:p>
        </p:txBody>
      </p:sp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6" t="13251" r="5556" b="17184"/>
          <a:stretch>
            <a:fillRect/>
          </a:stretch>
        </p:blipFill>
        <p:spPr bwMode="auto">
          <a:xfrm>
            <a:off x="4114800" y="762000"/>
            <a:ext cx="1676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0" t="13251" r="54630" b="17184"/>
          <a:stretch>
            <a:fillRect/>
          </a:stretch>
        </p:blipFill>
        <p:spPr bwMode="auto">
          <a:xfrm>
            <a:off x="6705600" y="762000"/>
            <a:ext cx="1676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13"/>
          <p:cNvSpPr>
            <a:spLocks noChangeArrowheads="1"/>
          </p:cNvSpPr>
          <p:nvPr/>
        </p:nvSpPr>
        <p:spPr bwMode="auto">
          <a:xfrm>
            <a:off x="4191000" y="2590800"/>
            <a:ext cx="144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b="1">
                <a:solidFill>
                  <a:srgbClr val="FFFF00"/>
                </a:solidFill>
                <a:latin typeface="Arial Rounded MT Bold" charset="0"/>
              </a:rPr>
              <a:t>Adduction</a:t>
            </a:r>
            <a:r>
              <a:rPr lang="en-US" sz="2400" b="1">
                <a:solidFill>
                  <a:srgbClr val="FFFF00"/>
                </a:solidFill>
                <a:latin typeface="Arial Rounded MT Bold" charset="0"/>
              </a:rPr>
              <a:t> </a:t>
            </a:r>
          </a:p>
        </p:txBody>
      </p:sp>
      <p:sp>
        <p:nvSpPr>
          <p:cNvPr id="18438" name="Rectangle 13"/>
          <p:cNvSpPr>
            <a:spLocks noChangeArrowheads="1"/>
          </p:cNvSpPr>
          <p:nvPr/>
        </p:nvSpPr>
        <p:spPr bwMode="auto">
          <a:xfrm>
            <a:off x="6858000" y="2667000"/>
            <a:ext cx="1398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b="1">
                <a:solidFill>
                  <a:srgbClr val="FFFF00"/>
                </a:solidFill>
                <a:latin typeface="Arial Rounded MT Bold" charset="0"/>
              </a:rPr>
              <a:t>Abduction 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28600" y="2819400"/>
            <a:ext cx="3352800" cy="2667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FFFFCC"/>
                </a:solidFill>
                <a:latin typeface="Arial Rounded MT Bold" pitchFamily="34" charset="0"/>
                <a:ea typeface="+mn-ea"/>
              </a:rPr>
              <a:t>Adductors </a:t>
            </a: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solidFill>
                  <a:srgbClr val="FFFF00"/>
                </a:solidFill>
                <a:latin typeface="+mn-lt"/>
                <a:ea typeface="+mn-ea"/>
              </a:rPr>
              <a:t>Lateral </a:t>
            </a:r>
            <a:r>
              <a:rPr lang="en-US" sz="2400" dirty="0" err="1">
                <a:solidFill>
                  <a:srgbClr val="FFFF00"/>
                </a:solidFill>
                <a:latin typeface="+mn-lt"/>
                <a:ea typeface="+mn-ea"/>
              </a:rPr>
              <a:t>cricoarytenoid</a:t>
            </a:r>
            <a:endParaRPr lang="en-US" sz="2400" dirty="0">
              <a:solidFill>
                <a:srgbClr val="FFFF00"/>
              </a:solidFill>
              <a:latin typeface="+mn-lt"/>
              <a:ea typeface="+mn-ea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solidFill>
                  <a:srgbClr val="FFFF00"/>
                </a:solidFill>
                <a:latin typeface="+mn-lt"/>
                <a:ea typeface="+mn-ea"/>
              </a:rPr>
              <a:t>Transverse </a:t>
            </a:r>
            <a:r>
              <a:rPr lang="en-US" sz="2400" dirty="0" err="1">
                <a:solidFill>
                  <a:srgbClr val="FFFF00"/>
                </a:solidFill>
                <a:latin typeface="+mn-lt"/>
                <a:ea typeface="+mn-ea"/>
              </a:rPr>
              <a:t>arytenoid</a:t>
            </a:r>
            <a:endParaRPr lang="en-US" sz="2400" dirty="0">
              <a:solidFill>
                <a:srgbClr val="FFFF00"/>
              </a:solidFill>
              <a:latin typeface="+mn-lt"/>
              <a:ea typeface="+mn-ea"/>
            </a:endParaRPr>
          </a:p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FFFFCC"/>
                </a:solidFill>
                <a:latin typeface="Arial Rounded MT Bold" pitchFamily="34" charset="0"/>
                <a:ea typeface="+mn-ea"/>
              </a:rPr>
              <a:t>Abductor</a:t>
            </a:r>
            <a:r>
              <a:rPr lang="en-US" sz="2400" dirty="0">
                <a:solidFill>
                  <a:srgbClr val="FFFFCC"/>
                </a:solidFill>
                <a:latin typeface="Arial Rounded MT Bold" pitchFamily="34" charset="0"/>
                <a:ea typeface="+mn-ea"/>
              </a:rPr>
              <a:t> </a:t>
            </a: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ea typeface="+mn-ea"/>
              </a:rPr>
              <a:t>Posterior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ea typeface="+mn-ea"/>
              </a:rPr>
              <a:t>cricoarytenoid</a:t>
            </a:r>
            <a:endParaRPr lang="en-US" sz="2400" dirty="0">
              <a:solidFill>
                <a:srgbClr val="FFFF00"/>
              </a:solidFill>
              <a:latin typeface="Times New Roman" pitchFamily="18" charset="0"/>
              <a:ea typeface="+mn-ea"/>
            </a:endParaRP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None/>
              <a:defRPr/>
            </a:pPr>
            <a:endParaRPr lang="en-US" sz="2800" dirty="0">
              <a:latin typeface="+mn-lt"/>
              <a:ea typeface="+mn-ea"/>
            </a:endParaRP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None/>
              <a:defRPr/>
            </a:pPr>
            <a:endParaRPr lang="en-US" sz="2800" dirty="0">
              <a:latin typeface="+mn-lt"/>
              <a:ea typeface="+mn-ea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  <a:defRPr/>
            </a:pPr>
            <a:endParaRPr lang="en-US" sz="2800" dirty="0">
              <a:latin typeface="+mn-lt"/>
              <a:ea typeface="+mn-ea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  <a:defRPr/>
            </a:pPr>
            <a:endParaRPr lang="en-US" sz="2800" dirty="0">
              <a:latin typeface="+mn-lt"/>
              <a:ea typeface="+mn-ea"/>
            </a:endParaRPr>
          </a:p>
        </p:txBody>
      </p:sp>
      <p:sp>
        <p:nvSpPr>
          <p:cNvPr id="18440" name="Rectangle 3"/>
          <p:cNvSpPr txBox="1">
            <a:spLocks noChangeArrowheads="1"/>
          </p:cNvSpPr>
          <p:nvPr/>
        </p:nvSpPr>
        <p:spPr bwMode="auto">
          <a:xfrm>
            <a:off x="533400" y="533400"/>
            <a:ext cx="2819400" cy="16002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400">
                <a:solidFill>
                  <a:srgbClr val="FFFFCC"/>
                </a:solidFill>
                <a:latin typeface="Arial Rounded MT Bold" charset="0"/>
              </a:rPr>
              <a:t>Muscles controlling the Movement of Vocal Cords</a:t>
            </a:r>
          </a:p>
        </p:txBody>
      </p:sp>
      <p:pic>
        <p:nvPicPr>
          <p:cNvPr id="18441" name="Picture 3" descr="C:\Documents and Settings\Free User\My Documents\My Pictures\Picture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200400"/>
            <a:ext cx="527367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228600"/>
            <a:ext cx="4191000" cy="6172200"/>
          </a:xfrm>
          <a:ln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400">
                <a:solidFill>
                  <a:srgbClr val="FFFFCC"/>
                </a:solidFill>
                <a:latin typeface="Arial Rounded MT Bold" charset="0"/>
              </a:rPr>
              <a:t>Blood Supply </a:t>
            </a:r>
          </a:p>
          <a:p>
            <a:pPr eaLnBrk="1" hangingPunct="1"/>
            <a:r>
              <a:rPr lang="en-US" sz="2400">
                <a:solidFill>
                  <a:srgbClr val="00FFFF"/>
                </a:solidFill>
                <a:latin typeface="Calibri" charset="0"/>
              </a:rPr>
              <a:t>Arteries:</a:t>
            </a:r>
          </a:p>
          <a:p>
            <a:pPr lvl="1" eaLnBrk="1" hangingPunct="1">
              <a:buFont typeface="Wingdings" charset="0"/>
              <a:buChar char="§"/>
            </a:pPr>
            <a:r>
              <a:rPr lang="en-US" sz="2400">
                <a:solidFill>
                  <a:srgbClr val="FFFF00"/>
                </a:solidFill>
                <a:latin typeface="Calibri" charset="0"/>
              </a:rPr>
              <a:t>Upper half: </a:t>
            </a:r>
            <a:r>
              <a:rPr lang="en-US" sz="2400">
                <a:solidFill>
                  <a:srgbClr val="FF0000"/>
                </a:solidFill>
                <a:latin typeface="Calibri" charset="0"/>
              </a:rPr>
              <a:t>Superior laryngeal artery</a:t>
            </a:r>
            <a:r>
              <a:rPr lang="en-US" sz="2400">
                <a:latin typeface="Calibri" charset="0"/>
              </a:rPr>
              <a:t>, branch of superior thyroid artery</a:t>
            </a:r>
          </a:p>
          <a:p>
            <a:pPr lvl="1" eaLnBrk="1" hangingPunct="1">
              <a:buFont typeface="Wingdings" charset="0"/>
              <a:buChar char="§"/>
            </a:pPr>
            <a:r>
              <a:rPr lang="en-US" sz="2400">
                <a:solidFill>
                  <a:srgbClr val="FFFF00"/>
                </a:solidFill>
                <a:latin typeface="Calibri" charset="0"/>
              </a:rPr>
              <a:t>Lower half</a:t>
            </a:r>
            <a:r>
              <a:rPr lang="en-US" sz="2400">
                <a:latin typeface="Calibri" charset="0"/>
              </a:rPr>
              <a:t>: </a:t>
            </a:r>
            <a:r>
              <a:rPr lang="en-US" sz="2400">
                <a:solidFill>
                  <a:srgbClr val="FF0000"/>
                </a:solidFill>
                <a:latin typeface="Calibri" charset="0"/>
              </a:rPr>
              <a:t>Inferior laryngeal artery</a:t>
            </a:r>
            <a:r>
              <a:rPr lang="en-US" sz="2400">
                <a:latin typeface="Calibri" charset="0"/>
              </a:rPr>
              <a:t>, branch of inferior thyroid artery</a:t>
            </a:r>
            <a:endParaRPr lang="en-US" sz="2400">
              <a:solidFill>
                <a:srgbClr val="00FFFF"/>
              </a:solidFill>
              <a:latin typeface="Calibri" charset="0"/>
            </a:endParaRPr>
          </a:p>
          <a:p>
            <a:pPr eaLnBrk="1" hangingPunct="1"/>
            <a:r>
              <a:rPr lang="en-US" sz="2400">
                <a:solidFill>
                  <a:srgbClr val="00FFFF"/>
                </a:solidFill>
                <a:latin typeface="Calibri" charset="0"/>
              </a:rPr>
              <a:t>Veins:</a:t>
            </a:r>
            <a:endParaRPr lang="en-US" sz="2400">
              <a:latin typeface="Calibri" charset="0"/>
            </a:endParaRPr>
          </a:p>
          <a:p>
            <a:pPr lvl="1" eaLnBrk="1" hangingPunct="1">
              <a:buFont typeface="Wingdings" charset="0"/>
              <a:buChar char="§"/>
            </a:pPr>
            <a:r>
              <a:rPr lang="en-US" sz="2400">
                <a:latin typeface="Calibri" charset="0"/>
              </a:rPr>
              <a:t>Accompany the corresponding arteries</a:t>
            </a:r>
          </a:p>
          <a:p>
            <a:pPr eaLnBrk="1" hangingPunct="1"/>
            <a:r>
              <a:rPr lang="en-US" sz="2400">
                <a:solidFill>
                  <a:srgbClr val="00FFFF"/>
                </a:solidFill>
                <a:latin typeface="Calibri" charset="0"/>
              </a:rPr>
              <a:t>Lymphatics:</a:t>
            </a:r>
          </a:p>
          <a:p>
            <a:pPr lvl="1" eaLnBrk="1" hangingPunct="1">
              <a:buFont typeface="Wingdings" charset="0"/>
              <a:buChar char="§"/>
            </a:pPr>
            <a:r>
              <a:rPr lang="en-US" sz="2400">
                <a:latin typeface="Calibri" charset="0"/>
              </a:rPr>
              <a:t>The lymph vessels drain into the </a:t>
            </a:r>
            <a:r>
              <a:rPr lang="en-US" sz="2400">
                <a:solidFill>
                  <a:srgbClr val="00FFFF"/>
                </a:solidFill>
                <a:latin typeface="Calibri" charset="0"/>
              </a:rPr>
              <a:t>deep cervical lymph nodes</a:t>
            </a:r>
          </a:p>
          <a:p>
            <a:pPr eaLnBrk="1" hangingPunct="1"/>
            <a:endParaRPr lang="en-US" sz="2400">
              <a:solidFill>
                <a:srgbClr val="00FFFF"/>
              </a:solidFill>
              <a:latin typeface="Calibri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sz="2400">
                <a:latin typeface="Calibri" charset="0"/>
              </a:rPr>
              <a:t>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495800" y="228600"/>
            <a:ext cx="4495800" cy="61722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solidFill>
                  <a:srgbClr val="FFFFCC"/>
                </a:solidFill>
                <a:latin typeface="Arial Rounded MT Bold" pitchFamily="34" charset="0"/>
                <a:ea typeface="+mn-ea"/>
              </a:rPr>
              <a:t>Nerve Supply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solidFill>
                  <a:srgbClr val="FFC000"/>
                </a:solidFill>
                <a:latin typeface="+mn-lt"/>
                <a:ea typeface="+mn-ea"/>
              </a:rPr>
              <a:t>Sensory</a:t>
            </a:r>
            <a:r>
              <a:rPr lang="en-US" sz="2000" dirty="0">
                <a:latin typeface="+mn-lt"/>
                <a:ea typeface="+mn-ea"/>
              </a:rPr>
              <a:t> 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rgbClr val="FF00FF"/>
                </a:solidFill>
                <a:latin typeface="+mn-lt"/>
                <a:ea typeface="+mn-ea"/>
              </a:rPr>
              <a:t>Above the vocal cords: </a:t>
            </a:r>
            <a:r>
              <a:rPr lang="en-US" sz="2400" dirty="0">
                <a:solidFill>
                  <a:srgbClr val="FFFF00"/>
                </a:solidFill>
                <a:latin typeface="+mn-lt"/>
                <a:ea typeface="+mn-ea"/>
              </a:rPr>
              <a:t>Internal laryngeal nerve</a:t>
            </a:r>
            <a:r>
              <a:rPr lang="en-US" sz="2400" dirty="0">
                <a:latin typeface="+mn-lt"/>
                <a:ea typeface="+mn-ea"/>
              </a:rPr>
              <a:t>, branch of the superior laryngeal branch of the </a:t>
            </a:r>
            <a:r>
              <a:rPr lang="en-US" sz="2400" dirty="0" err="1">
                <a:latin typeface="+mn-lt"/>
                <a:ea typeface="+mn-ea"/>
              </a:rPr>
              <a:t>vagus</a:t>
            </a:r>
            <a:r>
              <a:rPr lang="en-US" sz="2400" dirty="0">
                <a:latin typeface="+mn-lt"/>
                <a:ea typeface="+mn-ea"/>
              </a:rPr>
              <a:t> nerve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rgbClr val="FF00FF"/>
                </a:solidFill>
                <a:latin typeface="+mn-lt"/>
                <a:ea typeface="+mn-ea"/>
              </a:rPr>
              <a:t>Below the vocal cords: </a:t>
            </a:r>
            <a:r>
              <a:rPr lang="en-US" sz="2400" dirty="0">
                <a:solidFill>
                  <a:srgbClr val="FFFF00"/>
                </a:solidFill>
                <a:latin typeface="+mn-lt"/>
                <a:ea typeface="+mn-ea"/>
              </a:rPr>
              <a:t>Recurrent laryngeal nerve</a:t>
            </a:r>
            <a:r>
              <a:rPr lang="en-US" sz="2400" dirty="0">
                <a:latin typeface="+mn-lt"/>
                <a:ea typeface="+mn-ea"/>
              </a:rPr>
              <a:t>, branch of the </a:t>
            </a:r>
            <a:r>
              <a:rPr lang="en-US" sz="2400" dirty="0" err="1">
                <a:latin typeface="+mn-lt"/>
                <a:ea typeface="+mn-ea"/>
              </a:rPr>
              <a:t>vagus</a:t>
            </a:r>
            <a:r>
              <a:rPr lang="en-US" sz="2400" dirty="0">
                <a:latin typeface="+mn-lt"/>
                <a:ea typeface="+mn-ea"/>
              </a:rPr>
              <a:t> nerve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solidFill>
                  <a:srgbClr val="FFC000"/>
                </a:solidFill>
                <a:latin typeface="+mn-lt"/>
                <a:ea typeface="+mn-ea"/>
              </a:rPr>
              <a:t>Motor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Clr>
                <a:srgbClr val="FF99FF"/>
              </a:buClr>
              <a:buFont typeface="Wingdings" pitchFamily="2" charset="2"/>
              <a:buChar char="§"/>
              <a:defRPr/>
            </a:pPr>
            <a:r>
              <a:rPr lang="en-US" sz="2400" dirty="0">
                <a:latin typeface="+mn-lt"/>
                <a:ea typeface="+mn-ea"/>
              </a:rPr>
              <a:t>All intrinsic muscles, except </a:t>
            </a:r>
            <a:r>
              <a:rPr lang="en-US" sz="2400" dirty="0" err="1">
                <a:solidFill>
                  <a:srgbClr val="FF9900"/>
                </a:solidFill>
                <a:latin typeface="+mn-lt"/>
                <a:ea typeface="+mn-ea"/>
              </a:rPr>
              <a:t>cricothyroid</a:t>
            </a:r>
            <a:r>
              <a:rPr lang="en-US" sz="2400" dirty="0">
                <a:latin typeface="+mn-lt"/>
                <a:ea typeface="+mn-ea"/>
              </a:rPr>
              <a:t>, supplied by the </a:t>
            </a:r>
            <a:r>
              <a:rPr lang="en-US" sz="2400" dirty="0">
                <a:solidFill>
                  <a:srgbClr val="FFFF00"/>
                </a:solidFill>
                <a:latin typeface="+mn-lt"/>
                <a:ea typeface="+mn-ea"/>
              </a:rPr>
              <a:t>recurrent laryngeal nerve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Clr>
                <a:srgbClr val="FF99FF"/>
              </a:buClr>
              <a:buFont typeface="Wingdings" pitchFamily="2" charset="2"/>
              <a:buChar char="§"/>
              <a:defRPr/>
            </a:pPr>
            <a:r>
              <a:rPr lang="en-US" sz="2400" dirty="0">
                <a:latin typeface="+mn-lt"/>
                <a:ea typeface="+mn-ea"/>
              </a:rPr>
              <a:t>The </a:t>
            </a:r>
            <a:r>
              <a:rPr lang="en-US" sz="2400" dirty="0" err="1">
                <a:solidFill>
                  <a:srgbClr val="FF9900"/>
                </a:solidFill>
                <a:latin typeface="+mn-lt"/>
                <a:ea typeface="+mn-ea"/>
              </a:rPr>
              <a:t>cricothyroid</a:t>
            </a:r>
            <a:r>
              <a:rPr lang="en-US" sz="2400" dirty="0">
                <a:latin typeface="+mn-lt"/>
                <a:ea typeface="+mn-ea"/>
              </a:rPr>
              <a:t> muscle is supplied by the </a:t>
            </a:r>
            <a:r>
              <a:rPr lang="en-US" sz="2400" dirty="0">
                <a:solidFill>
                  <a:srgbClr val="FFFF00"/>
                </a:solidFill>
                <a:latin typeface="+mn-lt"/>
                <a:ea typeface="+mn-ea"/>
              </a:rPr>
              <a:t>external laryngeal nerve,</a:t>
            </a:r>
            <a:r>
              <a:rPr lang="en-US" sz="2400" dirty="0">
                <a:solidFill>
                  <a:srgbClr val="00FFFF"/>
                </a:solidFill>
                <a:latin typeface="+mn-lt"/>
                <a:ea typeface="+mn-ea"/>
              </a:rPr>
              <a:t> </a:t>
            </a:r>
            <a:r>
              <a:rPr lang="en-US" sz="2400" dirty="0">
                <a:latin typeface="+mn-lt"/>
                <a:ea typeface="+mn-ea"/>
              </a:rPr>
              <a:t>a branch of the superior laryngeal branch of </a:t>
            </a:r>
            <a:r>
              <a:rPr lang="en-US" sz="2400" dirty="0" err="1">
                <a:latin typeface="+mn-lt"/>
                <a:ea typeface="+mn-ea"/>
              </a:rPr>
              <a:t>vagus</a:t>
            </a:r>
            <a:r>
              <a:rPr lang="en-US" sz="2400" dirty="0">
                <a:latin typeface="+mn-lt"/>
                <a:ea typeface="+mn-ea"/>
              </a:rPr>
              <a:t> nerve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US" sz="2400" dirty="0">
              <a:latin typeface="+mn-lt"/>
              <a:ea typeface="+mn-ea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1600" dirty="0">
                <a:latin typeface="+mn-lt"/>
                <a:ea typeface="+mn-ea"/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5105400" cy="639763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3600">
                <a:latin typeface="Arial Rounded MT Bold" charset="0"/>
              </a:rPr>
              <a:t>Trachea (windpipe)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066800"/>
            <a:ext cx="5105400" cy="51816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400">
                <a:latin typeface="Calibri" charset="0"/>
              </a:rPr>
              <a:t>Mobile, fibrocartilginous tube, 5 inches long, 1 inch in diameter</a:t>
            </a:r>
          </a:p>
          <a:p>
            <a:pPr eaLnBrk="1" hangingPunct="1"/>
            <a:r>
              <a:rPr lang="en-US" sz="2400" b="1">
                <a:solidFill>
                  <a:srgbClr val="FFFF00"/>
                </a:solidFill>
                <a:latin typeface="Calibri" charset="0"/>
              </a:rPr>
              <a:t>Begins</a:t>
            </a:r>
            <a:r>
              <a:rPr lang="en-US" sz="2400">
                <a:solidFill>
                  <a:srgbClr val="FFFF00"/>
                </a:solidFill>
                <a:latin typeface="Calibri" charset="0"/>
              </a:rPr>
              <a:t>: </a:t>
            </a:r>
            <a:r>
              <a:rPr lang="en-US" sz="2400">
                <a:latin typeface="Calibri" charset="0"/>
              </a:rPr>
              <a:t>In the neck below the </a:t>
            </a:r>
            <a:r>
              <a:rPr lang="en-US" sz="2400">
                <a:solidFill>
                  <a:srgbClr val="FF9900"/>
                </a:solidFill>
                <a:latin typeface="Calibri" charset="0"/>
              </a:rPr>
              <a:t>cricoid cartilage</a:t>
            </a:r>
            <a:r>
              <a:rPr lang="en-US" sz="2400">
                <a:latin typeface="Calibri" charset="0"/>
              </a:rPr>
              <a:t> of the larynx (level of body of C6). </a:t>
            </a:r>
            <a:r>
              <a:rPr lang="en-US" sz="2400" b="1">
                <a:solidFill>
                  <a:srgbClr val="FFFF00"/>
                </a:solidFill>
                <a:latin typeface="Calibri" charset="0"/>
              </a:rPr>
              <a:t>Ends:</a:t>
            </a:r>
            <a:r>
              <a:rPr lang="en-US" sz="2400">
                <a:latin typeface="Calibri" charset="0"/>
              </a:rPr>
              <a:t> below in the thorax at the </a:t>
            </a:r>
            <a:r>
              <a:rPr lang="en-US" sz="2400">
                <a:solidFill>
                  <a:srgbClr val="FF9900"/>
                </a:solidFill>
                <a:latin typeface="Calibri" charset="0"/>
              </a:rPr>
              <a:t>level of sternal angle </a:t>
            </a:r>
            <a:r>
              <a:rPr lang="en-US" sz="2400">
                <a:latin typeface="Calibri" charset="0"/>
              </a:rPr>
              <a:t>(lower border of T4), by dividing into </a:t>
            </a:r>
            <a:r>
              <a:rPr lang="en-US" sz="2400" b="1">
                <a:solidFill>
                  <a:srgbClr val="FFFF00"/>
                </a:solidFill>
                <a:latin typeface="Calibri" charset="0"/>
              </a:rPr>
              <a:t>right </a:t>
            </a:r>
            <a:r>
              <a:rPr lang="en-US" sz="2400">
                <a:solidFill>
                  <a:srgbClr val="FFFF00"/>
                </a:solidFill>
                <a:latin typeface="Calibri" charset="0"/>
              </a:rPr>
              <a:t>and </a:t>
            </a:r>
            <a:r>
              <a:rPr lang="en-US" sz="2400" b="1">
                <a:solidFill>
                  <a:srgbClr val="FFFF00"/>
                </a:solidFill>
                <a:latin typeface="Calibri" charset="0"/>
              </a:rPr>
              <a:t>left principal (main, primary) bronchi</a:t>
            </a:r>
          </a:p>
          <a:p>
            <a:pPr eaLnBrk="1" hangingPunct="1"/>
            <a:r>
              <a:rPr lang="en-US" sz="2400">
                <a:latin typeface="Calibri" charset="0"/>
              </a:rPr>
              <a:t>The ridge at the bifurcation is called </a:t>
            </a:r>
            <a:r>
              <a:rPr lang="en-US" sz="2400">
                <a:solidFill>
                  <a:srgbClr val="FFFF00"/>
                </a:solidFill>
                <a:latin typeface="Calibri" charset="0"/>
              </a:rPr>
              <a:t>carina.</a:t>
            </a:r>
            <a:r>
              <a:rPr lang="en-US" sz="2400">
                <a:solidFill>
                  <a:srgbClr val="CC3300"/>
                </a:solidFill>
                <a:latin typeface="Calibri" charset="0"/>
              </a:rPr>
              <a:t> </a:t>
            </a:r>
            <a:r>
              <a:rPr lang="en-US" sz="2400">
                <a:latin typeface="Calibri" charset="0"/>
              </a:rPr>
              <a:t>It is the most sensitive part of the tract and is associated with the cough reflex</a:t>
            </a:r>
            <a:endParaRPr lang="en-US" sz="2400">
              <a:solidFill>
                <a:srgbClr val="CC3300"/>
              </a:solidFill>
              <a:latin typeface="Calibri" charset="0"/>
            </a:endParaRPr>
          </a:p>
          <a:p>
            <a:pPr eaLnBrk="1" hangingPunct="1"/>
            <a:endParaRPr lang="en-US" sz="2000" b="1">
              <a:latin typeface="Calibri" charset="0"/>
            </a:endParaRPr>
          </a:p>
          <a:p>
            <a:pPr eaLnBrk="1" hangingPunct="1">
              <a:buFontTx/>
              <a:buNone/>
            </a:pPr>
            <a:endParaRPr lang="en-US" sz="2000">
              <a:latin typeface="Calibri" charset="0"/>
            </a:endParaRPr>
          </a:p>
          <a:p>
            <a:pPr eaLnBrk="1" hangingPunct="1"/>
            <a:endParaRPr lang="en-US" sz="2000">
              <a:latin typeface="Calibri" charset="0"/>
            </a:endParaRPr>
          </a:p>
          <a:p>
            <a:pPr eaLnBrk="1" hangingPunct="1"/>
            <a:endParaRPr lang="en-US" sz="2000">
              <a:latin typeface="Calibri" charset="0"/>
            </a:endParaRPr>
          </a:p>
          <a:p>
            <a:pPr eaLnBrk="1" hangingPunct="1"/>
            <a:endParaRPr lang="en-US" sz="2000">
              <a:latin typeface="Calibri" charset="0"/>
            </a:endParaRPr>
          </a:p>
          <a:p>
            <a:pPr eaLnBrk="1" hangingPunct="1"/>
            <a:endParaRPr lang="en-US" sz="2000">
              <a:latin typeface="Calibri" charset="0"/>
            </a:endParaRPr>
          </a:p>
          <a:p>
            <a:pPr eaLnBrk="1" hangingPunct="1"/>
            <a:endParaRPr lang="en-US" sz="2000">
              <a:latin typeface="Calibri" charset="0"/>
            </a:endParaRPr>
          </a:p>
          <a:p>
            <a:pPr eaLnBrk="1" hangingPunct="1"/>
            <a:endParaRPr lang="en-US" sz="2000">
              <a:latin typeface="Calibri" charset="0"/>
            </a:endParaRPr>
          </a:p>
        </p:txBody>
      </p:sp>
      <p:pic>
        <p:nvPicPr>
          <p:cNvPr id="20484" name="Picture 10" descr="rs13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" t="3987" r="2779" b="12280"/>
          <a:stretch>
            <a:fillRect/>
          </a:stretch>
        </p:blipFill>
        <p:spPr>
          <a:xfrm>
            <a:off x="5334000" y="152400"/>
            <a:ext cx="3429000" cy="3941763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485" name="Picture 11" descr="C:\Users\user\Pictures\w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1" t="20293" r="3590" b="7561"/>
          <a:stretch>
            <a:fillRect/>
          </a:stretch>
        </p:blipFill>
        <p:spPr bwMode="auto">
          <a:xfrm>
            <a:off x="5334000" y="4191000"/>
            <a:ext cx="3449638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txBody>
          <a:bodyPr/>
          <a:lstStyle/>
          <a:p>
            <a:pPr eaLnBrk="1" hangingPunct="1"/>
            <a:r>
              <a:rPr lang="en-US" sz="4000">
                <a:latin typeface="Calibri" charset="0"/>
              </a:rPr>
              <a:t>Relations in the Superior Mediastinum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4648200"/>
            <a:ext cx="3048000" cy="1477963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Posterior</a:t>
            </a:r>
          </a:p>
          <a:p>
            <a:pPr eaLnBrk="1" hangingPunct="1">
              <a:defRPr/>
            </a:pPr>
            <a:r>
              <a:rPr lang="en-US" sz="2000" dirty="0" smtClean="0">
                <a:ea typeface="+mn-ea"/>
              </a:rPr>
              <a:t>Esophagus</a:t>
            </a:r>
          </a:p>
          <a:p>
            <a:pPr eaLnBrk="1" hangingPunct="1">
              <a:defRPr/>
            </a:pPr>
            <a:r>
              <a:rPr lang="en-US" sz="2000" dirty="0" smtClean="0">
                <a:ea typeface="+mn-ea"/>
              </a:rPr>
              <a:t>Left recurrent laryngeal nerve</a:t>
            </a:r>
          </a:p>
        </p:txBody>
      </p:sp>
      <p:pic>
        <p:nvPicPr>
          <p:cNvPr id="21508" name="Picture 5" descr="t1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5" t="4459" r="11299" b="52679"/>
          <a:stretch>
            <a:fillRect/>
          </a:stretch>
        </p:blipFill>
        <p:spPr>
          <a:xfrm>
            <a:off x="3352800" y="3657600"/>
            <a:ext cx="3048000" cy="2514600"/>
          </a:xfrm>
          <a:noFill/>
        </p:spPr>
      </p:pic>
      <p:pic>
        <p:nvPicPr>
          <p:cNvPr id="21509" name="Picture 6" descr="md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" t="4184" r="555" b="12669"/>
          <a:stretch>
            <a:fillRect/>
          </a:stretch>
        </p:blipFill>
        <p:spPr bwMode="auto">
          <a:xfrm>
            <a:off x="3352800" y="990600"/>
            <a:ext cx="30480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28600" y="990600"/>
            <a:ext cx="3048000" cy="350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FFCC"/>
              </a:buClr>
              <a:defRPr/>
            </a:pPr>
            <a:r>
              <a:rPr lang="en-US" sz="2400" b="1" u="sng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Anterior</a:t>
            </a:r>
          </a:p>
          <a:p>
            <a:pPr marL="342900" indent="-342900">
              <a:spcBef>
                <a:spcPct val="20000"/>
              </a:spcBef>
              <a:buClr>
                <a:srgbClr val="FFFFCC"/>
              </a:buClr>
              <a:buFontTx/>
              <a:buChar char="•"/>
              <a:defRPr/>
            </a:pPr>
            <a:r>
              <a:rPr lang="en-US" sz="2000" kern="0" dirty="0">
                <a:latin typeface="+mn-lt"/>
                <a:ea typeface="+mn-ea"/>
              </a:rPr>
              <a:t>Sternum</a:t>
            </a:r>
          </a:p>
          <a:p>
            <a:pPr marL="342900" indent="-342900">
              <a:spcBef>
                <a:spcPct val="20000"/>
              </a:spcBef>
              <a:buClr>
                <a:srgbClr val="FFFFCC"/>
              </a:buClr>
              <a:buFontTx/>
              <a:buChar char="•"/>
              <a:defRPr/>
            </a:pPr>
            <a:r>
              <a:rPr lang="en-US" sz="2000" kern="0" dirty="0">
                <a:latin typeface="+mn-lt"/>
                <a:ea typeface="+mn-ea"/>
              </a:rPr>
              <a:t>Thymus</a:t>
            </a:r>
          </a:p>
          <a:p>
            <a:pPr marL="342900" indent="-342900">
              <a:spcBef>
                <a:spcPct val="20000"/>
              </a:spcBef>
              <a:buClr>
                <a:srgbClr val="FFFFCC"/>
              </a:buClr>
              <a:buFontTx/>
              <a:buChar char="•"/>
              <a:defRPr/>
            </a:pPr>
            <a:r>
              <a:rPr lang="en-US" sz="2000" kern="0" dirty="0">
                <a:latin typeface="+mn-lt"/>
                <a:ea typeface="+mn-ea"/>
              </a:rPr>
              <a:t>Left </a:t>
            </a:r>
            <a:r>
              <a:rPr lang="en-US" sz="2000" kern="0" dirty="0" err="1">
                <a:latin typeface="+mn-lt"/>
                <a:ea typeface="+mn-ea"/>
              </a:rPr>
              <a:t>brachiocephalic</a:t>
            </a:r>
            <a:r>
              <a:rPr lang="en-US" sz="2000" kern="0" dirty="0">
                <a:latin typeface="+mn-lt"/>
                <a:ea typeface="+mn-ea"/>
              </a:rPr>
              <a:t> vein</a:t>
            </a:r>
          </a:p>
          <a:p>
            <a:pPr marL="342900" indent="-342900">
              <a:spcBef>
                <a:spcPct val="20000"/>
              </a:spcBef>
              <a:buClr>
                <a:srgbClr val="FFFFCC"/>
              </a:buClr>
              <a:buFontTx/>
              <a:buChar char="•"/>
              <a:defRPr/>
            </a:pPr>
            <a:r>
              <a:rPr lang="en-US" sz="2000" kern="0" dirty="0">
                <a:latin typeface="+mn-lt"/>
                <a:ea typeface="+mn-ea"/>
              </a:rPr>
              <a:t>Origin of </a:t>
            </a:r>
            <a:r>
              <a:rPr lang="en-US" sz="2000" kern="0" dirty="0" err="1">
                <a:latin typeface="+mn-lt"/>
                <a:ea typeface="+mn-ea"/>
              </a:rPr>
              <a:t>brachiocephalic</a:t>
            </a:r>
            <a:r>
              <a:rPr lang="en-US" sz="2000" kern="0" dirty="0">
                <a:latin typeface="+mn-lt"/>
                <a:ea typeface="+mn-ea"/>
              </a:rPr>
              <a:t> and </a:t>
            </a:r>
          </a:p>
          <a:p>
            <a:pPr marL="342900" indent="-342900">
              <a:spcBef>
                <a:spcPct val="20000"/>
              </a:spcBef>
              <a:buClr>
                <a:srgbClr val="FFFFCC"/>
              </a:buClr>
              <a:buFontTx/>
              <a:buChar char="•"/>
              <a:defRPr/>
            </a:pPr>
            <a:r>
              <a:rPr lang="en-US" sz="2000" kern="0" dirty="0">
                <a:latin typeface="+mn-lt"/>
                <a:ea typeface="+mn-ea"/>
              </a:rPr>
              <a:t>left common carotid arteries</a:t>
            </a:r>
          </a:p>
          <a:p>
            <a:pPr marL="342900" indent="-342900">
              <a:spcBef>
                <a:spcPct val="20000"/>
              </a:spcBef>
              <a:buClr>
                <a:srgbClr val="FFFFCC"/>
              </a:buClr>
              <a:buFontTx/>
              <a:buChar char="•"/>
              <a:defRPr/>
            </a:pPr>
            <a:r>
              <a:rPr lang="en-US" sz="2000" kern="0" dirty="0">
                <a:latin typeface="+mn-lt"/>
                <a:ea typeface="+mn-ea"/>
              </a:rPr>
              <a:t>Arch of aorta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477000" y="1066800"/>
            <a:ext cx="2362200" cy="312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sz="24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Left side</a:t>
            </a: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>
                <a:latin typeface="+mn-lt"/>
                <a:ea typeface="+mn-ea"/>
              </a:rPr>
              <a:t>Arch of aorta</a:t>
            </a: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>
                <a:latin typeface="+mn-lt"/>
                <a:ea typeface="+mn-ea"/>
              </a:rPr>
              <a:t>Left common carotid and </a:t>
            </a: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>
                <a:latin typeface="+mn-lt"/>
                <a:ea typeface="+mn-ea"/>
              </a:rPr>
              <a:t>left subclavian arteries</a:t>
            </a: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>
                <a:latin typeface="+mn-lt"/>
                <a:ea typeface="+mn-ea"/>
              </a:rPr>
              <a:t>Left vagus &amp; left phrenic nerves</a:t>
            </a: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>
                <a:latin typeface="+mn-lt"/>
                <a:ea typeface="+mn-ea"/>
              </a:rPr>
              <a:t>Pleura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sz="2400" dirty="0">
              <a:latin typeface="+mn-lt"/>
              <a:ea typeface="+mn-ea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477000" y="4343400"/>
            <a:ext cx="23622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FFCC"/>
              </a:buClr>
              <a:defRPr/>
            </a:pPr>
            <a:r>
              <a:rPr lang="en-US" sz="2400" b="1" u="sng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Right side</a:t>
            </a:r>
          </a:p>
          <a:p>
            <a:pPr marL="342900" indent="-342900">
              <a:spcBef>
                <a:spcPct val="20000"/>
              </a:spcBef>
              <a:buClr>
                <a:srgbClr val="FFFFCC"/>
              </a:buClr>
              <a:buFontTx/>
              <a:buChar char="•"/>
              <a:defRPr/>
            </a:pPr>
            <a:r>
              <a:rPr lang="en-US" sz="2000" kern="0" dirty="0" err="1">
                <a:latin typeface="+mn-lt"/>
                <a:ea typeface="+mn-ea"/>
              </a:rPr>
              <a:t>Azygos</a:t>
            </a:r>
            <a:r>
              <a:rPr lang="en-US" sz="2000" kern="0" dirty="0">
                <a:latin typeface="+mn-lt"/>
                <a:ea typeface="+mn-ea"/>
              </a:rPr>
              <a:t> vein</a:t>
            </a:r>
          </a:p>
          <a:p>
            <a:pPr marL="342900" indent="-342900">
              <a:spcBef>
                <a:spcPct val="20000"/>
              </a:spcBef>
              <a:buClr>
                <a:srgbClr val="FFFFCC"/>
              </a:buClr>
              <a:buFontTx/>
              <a:buChar char="•"/>
              <a:defRPr/>
            </a:pPr>
            <a:r>
              <a:rPr lang="en-US" sz="2000" kern="0" dirty="0">
                <a:latin typeface="+mn-lt"/>
                <a:ea typeface="+mn-ea"/>
              </a:rPr>
              <a:t>Right </a:t>
            </a:r>
            <a:r>
              <a:rPr lang="en-US" sz="2000" kern="0" dirty="0" err="1">
                <a:latin typeface="+mn-lt"/>
                <a:ea typeface="+mn-ea"/>
              </a:rPr>
              <a:t>vagus</a:t>
            </a:r>
            <a:r>
              <a:rPr lang="en-US" sz="2000" kern="0" dirty="0">
                <a:latin typeface="+mn-lt"/>
                <a:ea typeface="+mn-ea"/>
              </a:rPr>
              <a:t> nerve</a:t>
            </a:r>
          </a:p>
          <a:p>
            <a:pPr marL="342900" indent="-342900">
              <a:spcBef>
                <a:spcPct val="20000"/>
              </a:spcBef>
              <a:buClr>
                <a:srgbClr val="FFFFCC"/>
              </a:buClr>
              <a:buFontTx/>
              <a:buChar char="•"/>
              <a:defRPr/>
            </a:pPr>
            <a:r>
              <a:rPr lang="en-US" sz="2000" kern="0" dirty="0">
                <a:latin typeface="+mn-lt"/>
                <a:ea typeface="+mn-ea"/>
              </a:rPr>
              <a:t>Pleura</a:t>
            </a:r>
          </a:p>
          <a:p>
            <a:pPr marL="342900" indent="-342900">
              <a:spcBef>
                <a:spcPct val="20000"/>
              </a:spcBef>
              <a:buClr>
                <a:srgbClr val="FFFFCC"/>
              </a:buClr>
              <a:defRPr/>
            </a:pPr>
            <a:endParaRPr lang="en-US" sz="2400" kern="0" dirty="0"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3886200" cy="48768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Nerve Supply</a:t>
            </a:r>
          </a:p>
          <a:p>
            <a:pPr eaLnBrk="1" hangingPunct="1">
              <a:buClr>
                <a:srgbClr val="FF0000"/>
              </a:buClr>
              <a:defRPr/>
            </a:pPr>
            <a:r>
              <a:rPr lang="en-US" sz="2400" dirty="0" smtClean="0">
                <a:ea typeface="+mn-ea"/>
              </a:rPr>
              <a:t>Branches of the </a:t>
            </a:r>
            <a:r>
              <a:rPr lang="en-US" sz="2400" dirty="0" err="1" smtClean="0">
                <a:solidFill>
                  <a:srgbClr val="FFFF00"/>
                </a:solidFill>
                <a:ea typeface="+mn-ea"/>
              </a:rPr>
              <a:t>vagus</a:t>
            </a:r>
            <a:r>
              <a:rPr lang="en-US" sz="2400" dirty="0" smtClean="0">
                <a:solidFill>
                  <a:srgbClr val="FFFF00"/>
                </a:solidFill>
                <a:ea typeface="+mn-ea"/>
              </a:rPr>
              <a:t> nerve</a:t>
            </a:r>
            <a:r>
              <a:rPr lang="en-US" sz="2400" dirty="0" smtClean="0">
                <a:solidFill>
                  <a:srgbClr val="990000"/>
                </a:solidFill>
                <a:ea typeface="+mn-ea"/>
              </a:rPr>
              <a:t> </a:t>
            </a:r>
            <a:r>
              <a:rPr lang="en-US" sz="2400" dirty="0" smtClean="0">
                <a:ea typeface="+mn-ea"/>
              </a:rPr>
              <a:t>and the</a:t>
            </a:r>
            <a:r>
              <a:rPr lang="en-US" sz="2400" dirty="0" smtClean="0">
                <a:solidFill>
                  <a:srgbClr val="CC3300"/>
                </a:solidFill>
                <a:ea typeface="+mn-ea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ea typeface="+mn-ea"/>
              </a:rPr>
              <a:t>recurrent laryngeal nerve </a:t>
            </a:r>
            <a:r>
              <a:rPr lang="en-US" sz="2400" dirty="0" smtClean="0">
                <a:ea typeface="+mn-ea"/>
              </a:rPr>
              <a:t>(branch of </a:t>
            </a:r>
            <a:r>
              <a:rPr lang="en-US" sz="2400" dirty="0" err="1" smtClean="0">
                <a:ea typeface="+mn-ea"/>
              </a:rPr>
              <a:t>vagus</a:t>
            </a:r>
            <a:r>
              <a:rPr lang="en-US" sz="2400" dirty="0" smtClean="0">
                <a:ea typeface="+mn-ea"/>
              </a:rPr>
              <a:t>) supply </a:t>
            </a:r>
            <a:r>
              <a:rPr lang="en-US" sz="2400" dirty="0" smtClean="0">
                <a:solidFill>
                  <a:srgbClr val="FFFF00"/>
                </a:solidFill>
                <a:ea typeface="+mn-ea"/>
              </a:rPr>
              <a:t>sensory</a:t>
            </a:r>
            <a:r>
              <a:rPr lang="en-US" sz="2400" dirty="0" smtClean="0">
                <a:ea typeface="+mn-ea"/>
              </a:rPr>
              <a:t> fibers to the mucous membrane</a:t>
            </a:r>
          </a:p>
          <a:p>
            <a:pPr eaLnBrk="1" hangingPunct="1">
              <a:buClr>
                <a:srgbClr val="FF0000"/>
              </a:buClr>
              <a:defRPr/>
            </a:pPr>
            <a:r>
              <a:rPr lang="en-US" sz="2400" dirty="0" smtClean="0">
                <a:ea typeface="+mn-ea"/>
              </a:rPr>
              <a:t>Branches from the </a:t>
            </a:r>
            <a:r>
              <a:rPr lang="en-US" sz="2400" dirty="0" smtClean="0">
                <a:solidFill>
                  <a:srgbClr val="FFFF00"/>
                </a:solidFill>
                <a:ea typeface="+mn-ea"/>
              </a:rPr>
              <a:t>sympathetic trunks </a:t>
            </a:r>
            <a:r>
              <a:rPr lang="en-US" sz="2400" dirty="0" smtClean="0">
                <a:ea typeface="+mn-ea"/>
              </a:rPr>
              <a:t>supply the </a:t>
            </a:r>
            <a:r>
              <a:rPr lang="en-US" sz="2400" dirty="0" err="1" smtClean="0">
                <a:solidFill>
                  <a:srgbClr val="FFFF00"/>
                </a:solidFill>
                <a:ea typeface="+mn-ea"/>
              </a:rPr>
              <a:t>trachealis</a:t>
            </a:r>
            <a:r>
              <a:rPr lang="en-US" sz="2400" dirty="0" smtClean="0">
                <a:solidFill>
                  <a:srgbClr val="FFFF00"/>
                </a:solidFill>
                <a:ea typeface="+mn-ea"/>
              </a:rPr>
              <a:t> muscle </a:t>
            </a:r>
            <a:r>
              <a:rPr lang="en-US" sz="2400" dirty="0" smtClean="0">
                <a:ea typeface="+mn-ea"/>
              </a:rPr>
              <a:t>and the </a:t>
            </a:r>
            <a:r>
              <a:rPr lang="en-US" sz="2400" dirty="0" smtClean="0">
                <a:solidFill>
                  <a:srgbClr val="FFFF00"/>
                </a:solidFill>
                <a:ea typeface="+mn-ea"/>
              </a:rPr>
              <a:t>blood vessels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0" y="609600"/>
            <a:ext cx="3657600" cy="312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FFCC"/>
              </a:buClr>
              <a:defRPr/>
            </a:pPr>
            <a:r>
              <a:rPr lang="en-US" sz="2800" b="1" kern="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Blood Supply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en-US" sz="2400" b="1" kern="0" dirty="0">
                <a:solidFill>
                  <a:srgbClr val="FFFF00"/>
                </a:solidFill>
                <a:latin typeface="+mn-lt"/>
                <a:ea typeface="+mn-ea"/>
              </a:rPr>
              <a:t>Arteries:</a:t>
            </a:r>
            <a:r>
              <a:rPr lang="en-US" sz="2400" kern="0" dirty="0">
                <a:latin typeface="+mn-lt"/>
                <a:ea typeface="+mn-ea"/>
              </a:rPr>
              <a:t> Branches from the </a:t>
            </a:r>
            <a:r>
              <a:rPr lang="en-US" sz="2400" kern="0" dirty="0">
                <a:solidFill>
                  <a:srgbClr val="FF0000"/>
                </a:solidFill>
                <a:latin typeface="+mn-lt"/>
                <a:ea typeface="+mn-ea"/>
              </a:rPr>
              <a:t>inferior thyroid </a:t>
            </a:r>
            <a:r>
              <a:rPr lang="en-US" sz="2400" kern="0" dirty="0">
                <a:latin typeface="+mn-lt"/>
                <a:ea typeface="+mn-ea"/>
              </a:rPr>
              <a:t>and</a:t>
            </a:r>
            <a:r>
              <a:rPr lang="en-US" sz="2400" kern="0" dirty="0">
                <a:solidFill>
                  <a:srgbClr val="CC3300"/>
                </a:solidFill>
                <a:latin typeface="+mn-lt"/>
                <a:ea typeface="+mn-ea"/>
              </a:rPr>
              <a:t> </a:t>
            </a:r>
            <a:r>
              <a:rPr lang="en-US" sz="2400" kern="0" dirty="0">
                <a:solidFill>
                  <a:srgbClr val="FF0000"/>
                </a:solidFill>
                <a:latin typeface="+mn-lt"/>
                <a:ea typeface="+mn-ea"/>
              </a:rPr>
              <a:t>bronchial arteries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en-US" sz="2400" b="1" kern="0" dirty="0">
                <a:solidFill>
                  <a:srgbClr val="FFFF00"/>
                </a:solidFill>
                <a:latin typeface="+mn-lt"/>
                <a:ea typeface="+mn-ea"/>
              </a:rPr>
              <a:t>Veins:</a:t>
            </a:r>
            <a:r>
              <a:rPr lang="en-US" sz="2400" kern="0" dirty="0">
                <a:latin typeface="+mn-lt"/>
                <a:ea typeface="+mn-ea"/>
              </a:rPr>
              <a:t> Drain to </a:t>
            </a:r>
            <a:r>
              <a:rPr lang="en-US" sz="2400" kern="0" dirty="0">
                <a:solidFill>
                  <a:srgbClr val="FF0000"/>
                </a:solidFill>
                <a:latin typeface="+mn-lt"/>
                <a:ea typeface="+mn-ea"/>
              </a:rPr>
              <a:t>inferior thyroid veins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0" y="3886200"/>
            <a:ext cx="3657600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FFCC"/>
              </a:buClr>
              <a:defRPr/>
            </a:pPr>
            <a:r>
              <a:rPr lang="en-US" sz="2800" b="1" kern="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Lymphatic Drainage</a:t>
            </a:r>
          </a:p>
          <a:p>
            <a:pPr marL="342900" indent="-342900">
              <a:spcBef>
                <a:spcPct val="20000"/>
              </a:spcBef>
              <a:buClr>
                <a:srgbClr val="FFFFCC"/>
              </a:buClr>
              <a:buFontTx/>
              <a:buChar char="•"/>
              <a:defRPr/>
            </a:pPr>
            <a:r>
              <a:rPr lang="en-US" sz="2400" kern="0" dirty="0">
                <a:latin typeface="+mn-lt"/>
                <a:ea typeface="+mn-ea"/>
              </a:rPr>
              <a:t>Drain into the </a:t>
            </a:r>
            <a:r>
              <a:rPr lang="en-US" sz="2400" kern="0" dirty="0">
                <a:solidFill>
                  <a:srgbClr val="FFFF00"/>
                </a:solidFill>
                <a:latin typeface="+mn-lt"/>
                <a:ea typeface="+mn-ea"/>
              </a:rPr>
              <a:t>pre-</a:t>
            </a:r>
            <a:r>
              <a:rPr lang="en-US" sz="2400" kern="0" dirty="0">
                <a:latin typeface="+mn-lt"/>
                <a:ea typeface="+mn-ea"/>
              </a:rPr>
              <a:t> and </a:t>
            </a:r>
            <a:r>
              <a:rPr lang="en-US" sz="2400" kern="0" dirty="0" err="1">
                <a:solidFill>
                  <a:srgbClr val="FFFF00"/>
                </a:solidFill>
                <a:latin typeface="+mn-lt"/>
                <a:ea typeface="+mn-ea"/>
              </a:rPr>
              <a:t>paratracheal</a:t>
            </a:r>
            <a:r>
              <a:rPr lang="en-US" sz="2400" kern="0" dirty="0">
                <a:solidFill>
                  <a:srgbClr val="CC3300"/>
                </a:solidFill>
                <a:latin typeface="+mn-lt"/>
                <a:ea typeface="+mn-ea"/>
              </a:rPr>
              <a:t> </a:t>
            </a:r>
            <a:r>
              <a:rPr lang="en-US" sz="2400" kern="0" dirty="0">
                <a:latin typeface="+mn-lt"/>
                <a:ea typeface="+mn-ea"/>
              </a:rPr>
              <a:t>lymph nodes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2400" y="228600"/>
            <a:ext cx="5562600" cy="33528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Right Principal Bronchus</a:t>
            </a:r>
          </a:p>
          <a:p>
            <a:pPr eaLnBrk="1" hangingPunct="1">
              <a:buClr>
                <a:srgbClr val="FF0000"/>
              </a:buClr>
              <a:defRPr/>
            </a:pPr>
            <a:r>
              <a:rPr lang="en-US" sz="2400" dirty="0" smtClean="0">
                <a:ea typeface="+mn-ea"/>
              </a:rPr>
              <a:t>About </a:t>
            </a:r>
            <a:r>
              <a:rPr lang="en-US" sz="2400" dirty="0" smtClean="0">
                <a:solidFill>
                  <a:srgbClr val="FFFF00"/>
                </a:solidFill>
                <a:ea typeface="+mn-ea"/>
              </a:rPr>
              <a:t>one inch </a:t>
            </a:r>
            <a:r>
              <a:rPr lang="en-US" sz="2400" dirty="0" smtClean="0">
                <a:ea typeface="+mn-ea"/>
              </a:rPr>
              <a:t>long</a:t>
            </a:r>
          </a:p>
          <a:p>
            <a:pPr eaLnBrk="1" hangingPunct="1">
              <a:buClr>
                <a:srgbClr val="FF0000"/>
              </a:buClr>
              <a:defRPr/>
            </a:pPr>
            <a:r>
              <a:rPr lang="en-US" sz="2400" dirty="0" smtClean="0">
                <a:solidFill>
                  <a:srgbClr val="FFFF00"/>
                </a:solidFill>
                <a:ea typeface="+mn-ea"/>
              </a:rPr>
              <a:t>Wider</a:t>
            </a:r>
            <a:r>
              <a:rPr lang="en-US" sz="2400" dirty="0" smtClean="0">
                <a:ea typeface="+mn-ea"/>
              </a:rPr>
              <a:t>,  </a:t>
            </a:r>
            <a:r>
              <a:rPr lang="en-US" sz="2400" dirty="0" smtClean="0">
                <a:solidFill>
                  <a:srgbClr val="FFFF00"/>
                </a:solidFill>
                <a:ea typeface="+mn-ea"/>
              </a:rPr>
              <a:t>shorter</a:t>
            </a:r>
            <a:r>
              <a:rPr lang="en-US" sz="2400" dirty="0" smtClean="0">
                <a:ea typeface="+mn-ea"/>
              </a:rPr>
              <a:t> and </a:t>
            </a:r>
            <a:r>
              <a:rPr lang="en-US" sz="2400" dirty="0" smtClean="0">
                <a:solidFill>
                  <a:srgbClr val="FFFF00"/>
                </a:solidFill>
                <a:ea typeface="+mn-ea"/>
              </a:rPr>
              <a:t>more vertical </a:t>
            </a:r>
            <a:r>
              <a:rPr lang="en-US" sz="2400" dirty="0" smtClean="0">
                <a:ea typeface="+mn-ea"/>
              </a:rPr>
              <a:t>than the left</a:t>
            </a:r>
          </a:p>
          <a:p>
            <a:pPr eaLnBrk="1" hangingPunct="1">
              <a:buClr>
                <a:srgbClr val="FF0000"/>
              </a:buClr>
              <a:defRPr/>
            </a:pPr>
            <a:r>
              <a:rPr lang="en-US" sz="2400" dirty="0" smtClean="0">
                <a:ea typeface="+mn-ea"/>
              </a:rPr>
              <a:t>Gives </a:t>
            </a:r>
            <a:r>
              <a:rPr lang="en-US" sz="2400" dirty="0" smtClean="0">
                <a:solidFill>
                  <a:srgbClr val="FFFF00"/>
                </a:solidFill>
                <a:ea typeface="+mn-ea"/>
              </a:rPr>
              <a:t>superior lobar bronchus </a:t>
            </a:r>
            <a:r>
              <a:rPr lang="en-US" sz="2400" dirty="0" smtClean="0">
                <a:ea typeface="+mn-ea"/>
              </a:rPr>
              <a:t>before entering the </a:t>
            </a:r>
            <a:r>
              <a:rPr lang="en-US" sz="2400" dirty="0" err="1" smtClean="0">
                <a:ea typeface="+mn-ea"/>
              </a:rPr>
              <a:t>hilum</a:t>
            </a:r>
            <a:r>
              <a:rPr lang="en-US" sz="2400" dirty="0" smtClean="0">
                <a:ea typeface="+mn-ea"/>
              </a:rPr>
              <a:t> of the right lung</a:t>
            </a:r>
          </a:p>
          <a:p>
            <a:pPr eaLnBrk="1" hangingPunct="1">
              <a:buClr>
                <a:srgbClr val="FF0000"/>
              </a:buClr>
              <a:defRPr/>
            </a:pPr>
            <a:r>
              <a:rPr lang="en-US" sz="2400" dirty="0" smtClean="0">
                <a:ea typeface="+mn-ea"/>
              </a:rPr>
              <a:t>On entering the </a:t>
            </a:r>
            <a:r>
              <a:rPr lang="en-US" sz="2400" dirty="0" err="1" smtClean="0">
                <a:ea typeface="+mn-ea"/>
              </a:rPr>
              <a:t>hilum</a:t>
            </a:r>
            <a:r>
              <a:rPr lang="en-US" sz="2400" dirty="0" smtClean="0">
                <a:ea typeface="+mn-ea"/>
              </a:rPr>
              <a:t> it divides into </a:t>
            </a:r>
            <a:r>
              <a:rPr lang="en-US" sz="2400" dirty="0" smtClean="0">
                <a:solidFill>
                  <a:srgbClr val="FFFF00"/>
                </a:solidFill>
                <a:ea typeface="+mn-ea"/>
              </a:rPr>
              <a:t>middle</a:t>
            </a:r>
            <a:r>
              <a:rPr lang="en-US" sz="2400" dirty="0" smtClean="0">
                <a:ea typeface="+mn-ea"/>
              </a:rPr>
              <a:t> and </a:t>
            </a:r>
            <a:r>
              <a:rPr lang="en-US" sz="2400" dirty="0" smtClean="0">
                <a:solidFill>
                  <a:srgbClr val="FFFF00"/>
                </a:solidFill>
                <a:ea typeface="+mn-ea"/>
              </a:rPr>
              <a:t>inferior lobar bronchi</a:t>
            </a:r>
          </a:p>
        </p:txBody>
      </p:sp>
      <p:pic>
        <p:nvPicPr>
          <p:cNvPr id="23555" name="Picture 5" descr="md3"/>
          <p:cNvPicPr>
            <a:picLocks noChangeAspect="1" noChangeArrowheads="1"/>
          </p:cNvPicPr>
          <p:nvPr>
            <p:ph type="clipArt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6" r="1994" b="6667"/>
          <a:stretch>
            <a:fillRect/>
          </a:stretch>
        </p:blipFill>
        <p:spPr>
          <a:xfrm>
            <a:off x="5410200" y="533400"/>
            <a:ext cx="3594100" cy="2971800"/>
          </a:xfrm>
          <a:noFill/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52400" y="3657600"/>
            <a:ext cx="8839200" cy="28956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FFCC"/>
              </a:buClr>
              <a:defRPr/>
            </a:pPr>
            <a:r>
              <a:rPr lang="en-US" sz="24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Left Principal Bronchus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en-US" sz="2400" kern="0" dirty="0">
                <a:latin typeface="+mn-lt"/>
                <a:ea typeface="+mn-ea"/>
              </a:rPr>
              <a:t>About </a:t>
            </a:r>
            <a:r>
              <a:rPr lang="en-US" sz="2400" kern="0" dirty="0">
                <a:solidFill>
                  <a:srgbClr val="FFFF00"/>
                </a:solidFill>
                <a:latin typeface="+mn-lt"/>
                <a:ea typeface="+mn-ea"/>
              </a:rPr>
              <a:t>two inches </a:t>
            </a:r>
            <a:r>
              <a:rPr lang="en-US" sz="2400" kern="0" dirty="0">
                <a:latin typeface="+mn-lt"/>
                <a:ea typeface="+mn-ea"/>
              </a:rPr>
              <a:t>long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en-US" sz="2400" kern="0" dirty="0">
                <a:solidFill>
                  <a:srgbClr val="FFFF00"/>
                </a:solidFill>
                <a:latin typeface="+mn-lt"/>
                <a:ea typeface="+mn-ea"/>
              </a:rPr>
              <a:t>Narrower</a:t>
            </a:r>
            <a:r>
              <a:rPr lang="en-US" sz="2400" kern="0" dirty="0">
                <a:latin typeface="+mn-lt"/>
                <a:ea typeface="+mn-ea"/>
              </a:rPr>
              <a:t>,  </a:t>
            </a:r>
            <a:r>
              <a:rPr lang="en-US" sz="2400" kern="0" dirty="0">
                <a:solidFill>
                  <a:srgbClr val="FFFF00"/>
                </a:solidFill>
                <a:latin typeface="+mn-lt"/>
                <a:ea typeface="+mn-ea"/>
              </a:rPr>
              <a:t>longer</a:t>
            </a:r>
            <a:r>
              <a:rPr lang="en-US" sz="2400" kern="0" dirty="0">
                <a:solidFill>
                  <a:srgbClr val="CC3300"/>
                </a:solidFill>
                <a:latin typeface="+mn-lt"/>
                <a:ea typeface="+mn-ea"/>
              </a:rPr>
              <a:t> </a:t>
            </a:r>
            <a:r>
              <a:rPr lang="en-US" sz="2400" kern="0" dirty="0">
                <a:latin typeface="+mn-lt"/>
                <a:ea typeface="+mn-ea"/>
              </a:rPr>
              <a:t>and </a:t>
            </a:r>
            <a:r>
              <a:rPr lang="en-US" sz="2400" kern="0" dirty="0">
                <a:solidFill>
                  <a:srgbClr val="FFFF00"/>
                </a:solidFill>
                <a:latin typeface="+mn-lt"/>
                <a:ea typeface="+mn-ea"/>
              </a:rPr>
              <a:t>more horizontal</a:t>
            </a:r>
            <a:r>
              <a:rPr lang="en-US" sz="2400" kern="0" dirty="0">
                <a:latin typeface="+mn-lt"/>
                <a:ea typeface="+mn-ea"/>
              </a:rPr>
              <a:t> than the right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en-US" sz="2400" kern="0" dirty="0">
                <a:latin typeface="+mn-lt"/>
                <a:ea typeface="+mn-ea"/>
              </a:rPr>
              <a:t>Passes to the left below the arch of aorta and in front of esophagus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en-US" sz="2400" kern="0" dirty="0">
                <a:latin typeface="+mn-lt"/>
                <a:ea typeface="+mn-ea"/>
              </a:rPr>
              <a:t>On entering the </a:t>
            </a:r>
            <a:r>
              <a:rPr lang="en-US" sz="2400" kern="0" dirty="0" err="1">
                <a:latin typeface="+mn-lt"/>
                <a:ea typeface="+mn-ea"/>
              </a:rPr>
              <a:t>hilum</a:t>
            </a:r>
            <a:r>
              <a:rPr lang="en-US" sz="2400" kern="0" dirty="0">
                <a:latin typeface="+mn-lt"/>
                <a:ea typeface="+mn-ea"/>
              </a:rPr>
              <a:t> of the left lung it divides into </a:t>
            </a:r>
            <a:r>
              <a:rPr lang="en-US" sz="2400" kern="0" dirty="0">
                <a:solidFill>
                  <a:srgbClr val="FFFF00"/>
                </a:solidFill>
                <a:latin typeface="+mn-lt"/>
                <a:ea typeface="+mn-ea"/>
              </a:rPr>
              <a:t>superior</a:t>
            </a:r>
            <a:r>
              <a:rPr lang="en-US" sz="2400" kern="0" dirty="0">
                <a:latin typeface="+mn-lt"/>
                <a:ea typeface="+mn-ea"/>
              </a:rPr>
              <a:t> and </a:t>
            </a:r>
            <a:r>
              <a:rPr lang="en-US" sz="2400" kern="0" dirty="0">
                <a:solidFill>
                  <a:srgbClr val="FFFF00"/>
                </a:solidFill>
                <a:latin typeface="+mn-lt"/>
                <a:ea typeface="+mn-ea"/>
              </a:rPr>
              <a:t>inferior lobar bronchi</a:t>
            </a:r>
          </a:p>
          <a:p>
            <a:pPr marL="342900" indent="-342900">
              <a:spcBef>
                <a:spcPct val="20000"/>
              </a:spcBef>
              <a:buClr>
                <a:srgbClr val="FFFFCC"/>
              </a:buClr>
              <a:defRPr/>
            </a:pPr>
            <a:endParaRPr lang="en-US" sz="2400" kern="0" dirty="0"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z="4800" b="1">
                <a:latin typeface="Calibri" charset="0"/>
              </a:rPr>
              <a:t>Objectives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800" i="1">
                <a:solidFill>
                  <a:srgbClr val="FF0000"/>
                </a:solidFill>
                <a:latin typeface="Calibri" charset="0"/>
              </a:rPr>
              <a:t>At the end of the lecture, the students should be able to:</a:t>
            </a:r>
            <a:endParaRPr lang="en-US" sz="2800">
              <a:solidFill>
                <a:srgbClr val="FF0000"/>
              </a:solidFill>
              <a:latin typeface="Calibri" charset="0"/>
            </a:endParaRPr>
          </a:p>
          <a:p>
            <a:r>
              <a:rPr lang="en-US" sz="2800">
                <a:latin typeface="Calibri" charset="0"/>
              </a:rPr>
              <a:t>Describe the Extent, structure and functions of the larynx.</a:t>
            </a:r>
          </a:p>
          <a:p>
            <a:r>
              <a:rPr lang="en-US" sz="2800">
                <a:latin typeface="Calibri" charset="0"/>
              </a:rPr>
              <a:t>Describe the Extent, structure and functions of the Trachea.</a:t>
            </a:r>
          </a:p>
          <a:p>
            <a:r>
              <a:rPr lang="en-US" sz="2800">
                <a:latin typeface="Calibri" charset="0"/>
              </a:rPr>
              <a:t>Describe the bronchi and branching of the brochial tree. Describe the functions of bronchi and their divisions.</a:t>
            </a:r>
          </a:p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5029200" cy="563563"/>
          </a:xfrm>
        </p:spPr>
        <p:txBody>
          <a:bodyPr/>
          <a:lstStyle/>
          <a:p>
            <a:pPr eaLnBrk="1" hangingPunct="1"/>
            <a:r>
              <a:rPr lang="en-US" sz="3600" b="1">
                <a:latin typeface="Calibri" charset="0"/>
              </a:rPr>
              <a:t>Bronchial Divisions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514600"/>
            <a:ext cx="4648200" cy="38100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Conduction zone branches</a:t>
            </a:r>
          </a:p>
          <a:p>
            <a:pPr eaLnBrk="1" hangingPunct="1">
              <a:buClr>
                <a:srgbClr val="FF0000"/>
              </a:buClr>
              <a:defRPr/>
            </a:pPr>
            <a:r>
              <a:rPr lang="en-US" sz="2400" dirty="0" smtClean="0">
                <a:solidFill>
                  <a:srgbClr val="FFFF00"/>
                </a:solidFill>
                <a:ea typeface="+mn-ea"/>
              </a:rPr>
              <a:t>Primary (main) bronchi</a:t>
            </a:r>
          </a:p>
          <a:p>
            <a:pPr eaLnBrk="1" hangingPunct="1">
              <a:buClr>
                <a:srgbClr val="FF0000"/>
              </a:buClr>
              <a:defRPr/>
            </a:pPr>
            <a:r>
              <a:rPr lang="en-US" sz="2400" dirty="0" smtClean="0">
                <a:ea typeface="+mn-ea"/>
              </a:rPr>
              <a:t>Secondary (lobar) bronchi</a:t>
            </a:r>
          </a:p>
          <a:p>
            <a:pPr eaLnBrk="1" hangingPunct="1">
              <a:buClr>
                <a:srgbClr val="FF0000"/>
              </a:buClr>
              <a:defRPr/>
            </a:pPr>
            <a:r>
              <a:rPr lang="en-US" sz="2400" dirty="0" smtClean="0">
                <a:ea typeface="+mn-ea"/>
              </a:rPr>
              <a:t>Tertiary (segmental) bronchi (supply the </a:t>
            </a:r>
            <a:r>
              <a:rPr lang="en-US" sz="2400" b="1" dirty="0" err="1" smtClean="0">
                <a:ea typeface="+mn-ea"/>
              </a:rPr>
              <a:t>bronchopulmonary</a:t>
            </a:r>
            <a:r>
              <a:rPr lang="en-US" sz="2400" b="1" dirty="0" smtClean="0">
                <a:ea typeface="+mn-ea"/>
              </a:rPr>
              <a:t> segment</a:t>
            </a:r>
            <a:r>
              <a:rPr lang="en-US" sz="2400" dirty="0" smtClean="0">
                <a:ea typeface="+mn-ea"/>
              </a:rPr>
              <a:t>)</a:t>
            </a:r>
          </a:p>
          <a:p>
            <a:pPr eaLnBrk="1" hangingPunct="1">
              <a:buClr>
                <a:srgbClr val="FF0000"/>
              </a:buClr>
              <a:defRPr/>
            </a:pPr>
            <a:r>
              <a:rPr lang="en-US" sz="2400" dirty="0" smtClean="0">
                <a:ea typeface="+mn-ea"/>
              </a:rPr>
              <a:t>Smaller bronchi </a:t>
            </a:r>
          </a:p>
          <a:p>
            <a:pPr eaLnBrk="1" hangingPunct="1">
              <a:buClr>
                <a:srgbClr val="FF0000"/>
              </a:buClr>
              <a:defRPr/>
            </a:pPr>
            <a:r>
              <a:rPr lang="en-US" sz="2400" dirty="0" smtClean="0">
                <a:ea typeface="+mn-ea"/>
              </a:rPr>
              <a:t>Bronchioles</a:t>
            </a:r>
          </a:p>
          <a:p>
            <a:pPr eaLnBrk="1" hangingPunct="1">
              <a:buClr>
                <a:srgbClr val="FF0000"/>
              </a:buClr>
              <a:defRPr/>
            </a:pPr>
            <a:r>
              <a:rPr lang="en-US" sz="2400" dirty="0" smtClean="0">
                <a:ea typeface="+mn-ea"/>
              </a:rPr>
              <a:t>Terminal bronchioles</a:t>
            </a:r>
          </a:p>
          <a:p>
            <a:pPr eaLnBrk="1" hangingPunct="1">
              <a:defRPr/>
            </a:pPr>
            <a:endParaRPr lang="en-US" sz="2400" dirty="0" smtClean="0">
              <a:solidFill>
                <a:srgbClr val="CC3300"/>
              </a:solidFill>
              <a:ea typeface="+mn-ea"/>
            </a:endParaRPr>
          </a:p>
          <a:p>
            <a:pPr eaLnBrk="1" hangingPunct="1">
              <a:buFontTx/>
              <a:buNone/>
              <a:defRPr/>
            </a:pPr>
            <a:endParaRPr lang="en-US" sz="2800" dirty="0" smtClean="0">
              <a:ea typeface="+mn-ea"/>
            </a:endParaRPr>
          </a:p>
          <a:p>
            <a:pPr eaLnBrk="1" hangingPunct="1">
              <a:defRPr/>
            </a:pPr>
            <a:endParaRPr lang="en-US" sz="2800" dirty="0" smtClean="0">
              <a:ea typeface="+mn-ea"/>
            </a:endParaRPr>
          </a:p>
        </p:txBody>
      </p:sp>
      <p:pic>
        <p:nvPicPr>
          <p:cNvPr id="1029" name="Picture 5" descr="rs10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00"/>
          <a:stretch>
            <a:fillRect/>
          </a:stretch>
        </p:blipFill>
        <p:spPr>
          <a:xfrm>
            <a:off x="5486400" y="228600"/>
            <a:ext cx="2705100" cy="2590800"/>
          </a:xfrm>
          <a:noFill/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28600" y="838200"/>
            <a:ext cx="46482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FFCC"/>
              </a:buClr>
              <a:buFontTx/>
              <a:buChar char="•"/>
              <a:defRPr/>
            </a:pPr>
            <a:r>
              <a:rPr lang="en-US" sz="2400" kern="0" dirty="0">
                <a:latin typeface="+mn-lt"/>
                <a:ea typeface="+mn-ea"/>
              </a:rPr>
              <a:t>Within the lung each bronchus divides into number of branches that can be divided into two groups:</a:t>
            </a:r>
          </a:p>
          <a:p>
            <a:pPr marL="342900" indent="-342900">
              <a:spcBef>
                <a:spcPct val="20000"/>
              </a:spcBef>
              <a:buClr>
                <a:srgbClr val="FFFFCC"/>
              </a:buClr>
              <a:defRPr/>
            </a:pPr>
            <a:endParaRPr lang="en-US" sz="2400" kern="0" dirty="0">
              <a:solidFill>
                <a:srgbClr val="CC3300"/>
              </a:solidFill>
              <a:latin typeface="+mn-lt"/>
              <a:ea typeface="+mn-ea"/>
            </a:endParaRPr>
          </a:p>
          <a:p>
            <a:pPr marL="342900" indent="-342900">
              <a:spcBef>
                <a:spcPct val="20000"/>
              </a:spcBef>
              <a:buClr>
                <a:srgbClr val="FFFFCC"/>
              </a:buClr>
              <a:defRPr/>
            </a:pPr>
            <a:endParaRPr lang="en-US" sz="2800" kern="0" dirty="0">
              <a:latin typeface="+mn-lt"/>
              <a:ea typeface="+mn-ea"/>
            </a:endParaRPr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5181600" y="115888"/>
          <a:ext cx="3352800" cy="3998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Photo Editor Photo" r:id="rId4" imgW="11533333" imgH="14590476" progId="MSPhotoEd.3">
                  <p:embed/>
                </p:oleObj>
              </mc:Choice>
              <mc:Fallback>
                <p:oleObj name="Photo Editor Photo" r:id="rId4" imgW="11533333" imgH="14590476" progId="MSPhotoEd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5717"/>
                      <a:stretch>
                        <a:fillRect/>
                      </a:stretch>
                    </p:blipFill>
                    <p:spPr bwMode="auto">
                      <a:xfrm>
                        <a:off x="5181600" y="115888"/>
                        <a:ext cx="3352800" cy="3998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105400" y="4114800"/>
            <a:ext cx="3733800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FFCC"/>
              </a:buClr>
              <a:defRPr/>
            </a:pPr>
            <a:r>
              <a:rPr lang="en-US" sz="24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Respiratory zone branches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en-US" sz="2400" kern="0" dirty="0">
                <a:latin typeface="+mn-lt"/>
                <a:ea typeface="+mn-ea"/>
              </a:rPr>
              <a:t>Respiratory  bronchioles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en-US" sz="2400" kern="0" dirty="0">
                <a:latin typeface="+mn-lt"/>
                <a:ea typeface="+mn-ea"/>
              </a:rPr>
              <a:t>Alveolar ducts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en-US" sz="2400" kern="0" dirty="0">
                <a:latin typeface="+mn-lt"/>
                <a:ea typeface="+mn-ea"/>
              </a:rPr>
              <a:t>Alveolar sacs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en-US" sz="2400" kern="0" dirty="0">
                <a:latin typeface="+mn-lt"/>
                <a:ea typeface="+mn-ea"/>
              </a:rPr>
              <a:t>Alveoli</a:t>
            </a:r>
          </a:p>
          <a:p>
            <a:pPr marL="342900" indent="-342900">
              <a:spcBef>
                <a:spcPct val="20000"/>
              </a:spcBef>
              <a:buClr>
                <a:srgbClr val="FFFFCC"/>
              </a:buClr>
              <a:defRPr/>
            </a:pPr>
            <a:endParaRPr lang="en-US" sz="2800" kern="0" dirty="0">
              <a:latin typeface="+mn-lt"/>
              <a:ea typeface="+mn-ea"/>
            </a:endParaRPr>
          </a:p>
        </p:txBody>
      </p:sp>
      <p:sp>
        <p:nvSpPr>
          <p:cNvPr id="10" name="Right Bracket 9"/>
          <p:cNvSpPr/>
          <p:nvPr/>
        </p:nvSpPr>
        <p:spPr>
          <a:xfrm>
            <a:off x="6781800" y="2819400"/>
            <a:ext cx="76200" cy="1066800"/>
          </a:xfrm>
          <a:prstGeom prst="righ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ight Bracket 10"/>
          <p:cNvSpPr/>
          <p:nvPr/>
        </p:nvSpPr>
        <p:spPr>
          <a:xfrm flipH="1">
            <a:off x="5486400" y="914400"/>
            <a:ext cx="76200" cy="1905000"/>
          </a:xfrm>
          <a:prstGeom prst="righ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rot="5400000" flipH="1" flipV="1">
            <a:off x="3848100" y="1790700"/>
            <a:ext cx="1600200" cy="1524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V="1">
            <a:off x="6896100" y="3619500"/>
            <a:ext cx="533400" cy="457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ehli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95400"/>
            <a:ext cx="41910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2971800" y="1752600"/>
            <a:ext cx="35052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5400">
                <a:latin typeface="Rage Italic" charset="0"/>
              </a:rPr>
              <a:t>Thank You</a:t>
            </a:r>
          </a:p>
          <a:p>
            <a:pPr algn="ctr">
              <a:spcBef>
                <a:spcPct val="50000"/>
              </a:spcBef>
            </a:pPr>
            <a:r>
              <a:rPr lang="en-US" sz="5400">
                <a:latin typeface="Rage Italic" charset="0"/>
              </a:rPr>
              <a:t>&amp; </a:t>
            </a:r>
          </a:p>
          <a:p>
            <a:pPr>
              <a:spcBef>
                <a:spcPct val="50000"/>
              </a:spcBef>
            </a:pPr>
            <a:r>
              <a:rPr lang="en-US" sz="5400">
                <a:latin typeface="Rage Italic" charset="0"/>
              </a:rPr>
              <a:t>Good Luck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603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CC"/>
                </a:solidFill>
                <a:latin typeface="Arial Rounded MT Bold" pitchFamily="34" charset="0"/>
                <a:ea typeface="+mj-ea"/>
              </a:rPr>
              <a:t>The Larynx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4648200" cy="4800600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400">
                <a:latin typeface="Calibri" charset="0"/>
              </a:rPr>
              <a:t>Is the </a:t>
            </a:r>
            <a:r>
              <a:rPr lang="en-US" sz="2400">
                <a:solidFill>
                  <a:srgbClr val="FF00FF"/>
                </a:solidFill>
                <a:latin typeface="Calibri" charset="0"/>
              </a:rPr>
              <a:t>portion of the respiratory tract</a:t>
            </a:r>
            <a:r>
              <a:rPr lang="en-US" sz="2400">
                <a:solidFill>
                  <a:srgbClr val="FFFFCC"/>
                </a:solidFill>
                <a:latin typeface="Calibri" charset="0"/>
              </a:rPr>
              <a:t> </a:t>
            </a:r>
            <a:r>
              <a:rPr lang="en-US" sz="2400">
                <a:latin typeface="Calibri" charset="0"/>
              </a:rPr>
              <a:t>containing the vocal cords</a:t>
            </a:r>
          </a:p>
          <a:p>
            <a:pPr eaLnBrk="1" hangingPunct="1"/>
            <a:r>
              <a:rPr lang="en-US" sz="2400">
                <a:latin typeface="Calibri" charset="0"/>
              </a:rPr>
              <a:t>A</a:t>
            </a:r>
            <a:r>
              <a:rPr lang="en-US" sz="2400">
                <a:solidFill>
                  <a:srgbClr val="FFFFCC"/>
                </a:solidFill>
                <a:latin typeface="Calibri" charset="0"/>
              </a:rPr>
              <a:t> </a:t>
            </a:r>
            <a:r>
              <a:rPr lang="en-US" sz="2400">
                <a:solidFill>
                  <a:srgbClr val="FF00FF"/>
                </a:solidFill>
                <a:latin typeface="Calibri" charset="0"/>
              </a:rPr>
              <a:t>2-inch-long</a:t>
            </a:r>
            <a:r>
              <a:rPr lang="en-US" sz="2400">
                <a:latin typeface="Calibri" charset="0"/>
              </a:rPr>
              <a:t>,</a:t>
            </a:r>
            <a:r>
              <a:rPr lang="en-US" sz="2400">
                <a:solidFill>
                  <a:srgbClr val="FFFFCC"/>
                </a:solidFill>
                <a:latin typeface="Calibri" charset="0"/>
              </a:rPr>
              <a:t> </a:t>
            </a:r>
            <a:r>
              <a:rPr lang="en-US" sz="2400">
                <a:latin typeface="Calibri" charset="0"/>
              </a:rPr>
              <a:t>tube-shaped organ:</a:t>
            </a:r>
          </a:p>
          <a:p>
            <a:pPr lvl="1" eaLnBrk="1" hangingPunct="1">
              <a:buFont typeface="Wingdings" charset="0"/>
              <a:buChar char="§"/>
            </a:pPr>
            <a:r>
              <a:rPr lang="en-US" sz="2000">
                <a:latin typeface="Calibri" charset="0"/>
              </a:rPr>
              <a:t>opens into the </a:t>
            </a:r>
            <a:r>
              <a:rPr lang="en-US" sz="2000">
                <a:solidFill>
                  <a:srgbClr val="FF00FF"/>
                </a:solidFill>
                <a:latin typeface="Calibri" charset="0"/>
              </a:rPr>
              <a:t>laryngeal part of the pharynx</a:t>
            </a:r>
            <a:r>
              <a:rPr lang="en-US" sz="2000">
                <a:solidFill>
                  <a:srgbClr val="FFFFCC"/>
                </a:solidFill>
                <a:latin typeface="Calibri" charset="0"/>
              </a:rPr>
              <a:t> </a:t>
            </a:r>
            <a:r>
              <a:rPr lang="en-US" sz="2000">
                <a:latin typeface="Calibri" charset="0"/>
              </a:rPr>
              <a:t>above</a:t>
            </a:r>
          </a:p>
          <a:p>
            <a:pPr lvl="1" eaLnBrk="1" hangingPunct="1">
              <a:buFont typeface="Wingdings" charset="0"/>
              <a:buChar char="§"/>
            </a:pPr>
            <a:r>
              <a:rPr lang="en-US" sz="2000">
                <a:latin typeface="Calibri" charset="0"/>
              </a:rPr>
              <a:t>is continuous with the</a:t>
            </a:r>
            <a:r>
              <a:rPr lang="en-US" sz="2000">
                <a:solidFill>
                  <a:srgbClr val="FFFFCC"/>
                </a:solidFill>
                <a:latin typeface="Calibri" charset="0"/>
              </a:rPr>
              <a:t> </a:t>
            </a:r>
            <a:r>
              <a:rPr lang="en-US" sz="2000">
                <a:solidFill>
                  <a:srgbClr val="FF00FF"/>
                </a:solidFill>
                <a:latin typeface="Calibri" charset="0"/>
              </a:rPr>
              <a:t>trachea</a:t>
            </a:r>
            <a:r>
              <a:rPr lang="en-US" sz="2000">
                <a:solidFill>
                  <a:srgbClr val="FFFFCC"/>
                </a:solidFill>
                <a:latin typeface="Calibri" charset="0"/>
              </a:rPr>
              <a:t> </a:t>
            </a:r>
            <a:r>
              <a:rPr lang="en-US" sz="2000">
                <a:latin typeface="Calibri" charset="0"/>
              </a:rPr>
              <a:t>below</a:t>
            </a:r>
          </a:p>
          <a:p>
            <a:pPr eaLnBrk="1" hangingPunct="1"/>
            <a:r>
              <a:rPr lang="en-US" sz="2400">
                <a:latin typeface="Calibri" charset="0"/>
              </a:rPr>
              <a:t>Functions in:</a:t>
            </a:r>
          </a:p>
          <a:p>
            <a:pPr lvl="1" eaLnBrk="1" hangingPunct="1">
              <a:buFont typeface="Wingdings" charset="0"/>
              <a:buChar char="§"/>
            </a:pPr>
            <a:r>
              <a:rPr lang="en-US" sz="2400">
                <a:solidFill>
                  <a:srgbClr val="FFC000"/>
                </a:solidFill>
                <a:latin typeface="Calibri" charset="0"/>
              </a:rPr>
              <a:t>Deglutition</a:t>
            </a:r>
            <a:r>
              <a:rPr lang="en-US" sz="2400">
                <a:latin typeface="Calibri" charset="0"/>
              </a:rPr>
              <a:t> (swallowing)</a:t>
            </a:r>
          </a:p>
          <a:p>
            <a:pPr lvl="1" eaLnBrk="1" hangingPunct="1">
              <a:buFont typeface="Wingdings" charset="0"/>
              <a:buChar char="§"/>
            </a:pPr>
            <a:r>
              <a:rPr lang="en-US" sz="2400">
                <a:solidFill>
                  <a:srgbClr val="FFC000"/>
                </a:solidFill>
                <a:latin typeface="Calibri" charset="0"/>
              </a:rPr>
              <a:t>Respiration </a:t>
            </a:r>
            <a:r>
              <a:rPr lang="en-US" sz="2400">
                <a:latin typeface="Calibri" charset="0"/>
              </a:rPr>
              <a:t>(breathing)</a:t>
            </a:r>
          </a:p>
          <a:p>
            <a:pPr lvl="1" eaLnBrk="1" hangingPunct="1">
              <a:buFont typeface="Wingdings" charset="0"/>
              <a:buChar char="§"/>
            </a:pPr>
            <a:r>
              <a:rPr lang="en-US" sz="2400">
                <a:solidFill>
                  <a:srgbClr val="FFC000"/>
                </a:solidFill>
                <a:latin typeface="Calibri" charset="0"/>
              </a:rPr>
              <a:t>Phonation</a:t>
            </a:r>
            <a:r>
              <a:rPr lang="en-US" sz="2400">
                <a:latin typeface="Calibri" charset="0"/>
              </a:rPr>
              <a:t> (voice production)</a:t>
            </a:r>
            <a:endParaRPr lang="en-US" sz="2400">
              <a:solidFill>
                <a:srgbClr val="CC99FF"/>
              </a:solidFill>
              <a:latin typeface="Calibri" charset="0"/>
            </a:endParaRPr>
          </a:p>
        </p:txBody>
      </p:sp>
      <p:pic>
        <p:nvPicPr>
          <p:cNvPr id="7172" name="Picture 6" descr="C:\Documents and Settings\user\My Documents\My Pictures\pharynx1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1066800"/>
            <a:ext cx="3581400" cy="5372100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z="4000">
                <a:solidFill>
                  <a:srgbClr val="FFFFCC"/>
                </a:solidFill>
                <a:latin typeface="Arial Rounded MT Bold" charset="0"/>
              </a:rPr>
              <a:t>Relations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4648200" cy="5410200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Calibri" charset="0"/>
              </a:rPr>
              <a:t>The larynx is related to major critical structures:</a:t>
            </a:r>
          </a:p>
          <a:p>
            <a:pPr lvl="1">
              <a:buFont typeface="Wingdings" charset="0"/>
              <a:buChar char="§"/>
            </a:pPr>
            <a:r>
              <a:rPr lang="en-US" sz="3200">
                <a:solidFill>
                  <a:srgbClr val="FFFF00"/>
                </a:solidFill>
                <a:latin typeface="Calibri" charset="0"/>
              </a:rPr>
              <a:t>Carotid arteries , jugular veins, and vagus nerve</a:t>
            </a:r>
          </a:p>
          <a:p>
            <a:pPr lvl="1">
              <a:buFont typeface="Wingdings" charset="0"/>
              <a:buChar char="§"/>
            </a:pPr>
            <a:r>
              <a:rPr lang="en-US" sz="3200">
                <a:solidFill>
                  <a:srgbClr val="FFFF00"/>
                </a:solidFill>
                <a:latin typeface="Calibri" charset="0"/>
              </a:rPr>
              <a:t>Superior and inferior thyroid arteries</a:t>
            </a:r>
          </a:p>
          <a:p>
            <a:pPr lvl="1">
              <a:buFont typeface="Wingdings" charset="0"/>
              <a:buChar char="§"/>
            </a:pPr>
            <a:r>
              <a:rPr lang="en-US" sz="3200">
                <a:solidFill>
                  <a:srgbClr val="FFFF00"/>
                </a:solidFill>
                <a:latin typeface="Calibri" charset="0"/>
              </a:rPr>
              <a:t>Superior and recurrent laryngeal nerves</a:t>
            </a:r>
          </a:p>
          <a:p>
            <a:pPr lvl="1"/>
            <a:endParaRPr lang="en-US" sz="2400">
              <a:latin typeface="Calibri" charset="0"/>
            </a:endParaRPr>
          </a:p>
        </p:txBody>
      </p:sp>
      <p:pic>
        <p:nvPicPr>
          <p:cNvPr id="8196" name="Picture 8" descr="LarynxAn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505200"/>
            <a:ext cx="3124200" cy="304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C:\Documents and Settings\user\My Documents\My Pictures\TrachAn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838200"/>
            <a:ext cx="31146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4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FFFFCC"/>
                </a:solidFill>
                <a:latin typeface="Arial Rounded MT Bold" charset="0"/>
              </a:rPr>
              <a:t>Structure</a:t>
            </a:r>
            <a:endParaRPr lang="en-US">
              <a:solidFill>
                <a:srgbClr val="FFFFCC"/>
              </a:solidFill>
              <a:latin typeface="Calibri" charset="0"/>
            </a:endParaRPr>
          </a:p>
        </p:txBody>
      </p:sp>
      <p:sp>
        <p:nvSpPr>
          <p:cNvPr id="9219" name="Content Placeholder 5"/>
          <p:cNvSpPr>
            <a:spLocks noGrp="1"/>
          </p:cNvSpPr>
          <p:nvPr>
            <p:ph type="body" sz="half" idx="1"/>
          </p:nvPr>
        </p:nvSpPr>
        <p:spPr>
          <a:xfrm>
            <a:off x="304800" y="914400"/>
            <a:ext cx="4343400" cy="5410200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The larynx consists of four basic components: </a:t>
            </a:r>
          </a:p>
          <a:p>
            <a:pPr lvl="1" eaLnBrk="1" hangingPunct="1">
              <a:buClr>
                <a:srgbClr val="00FFFF"/>
              </a:buClr>
              <a:buFont typeface="Wingdings" charset="0"/>
              <a:buChar char="§"/>
            </a:pPr>
            <a:r>
              <a:rPr lang="en-US" sz="3200">
                <a:solidFill>
                  <a:srgbClr val="00FFFF"/>
                </a:solidFill>
                <a:latin typeface="Calibri" charset="0"/>
              </a:rPr>
              <a:t>A</a:t>
            </a:r>
            <a:r>
              <a:rPr lang="en-US" sz="3200">
                <a:latin typeface="Calibri" charset="0"/>
              </a:rPr>
              <a:t> </a:t>
            </a:r>
            <a:r>
              <a:rPr lang="en-US" sz="3200">
                <a:solidFill>
                  <a:srgbClr val="00FFFF"/>
                </a:solidFill>
                <a:latin typeface="Calibri" charset="0"/>
              </a:rPr>
              <a:t>cartilaginous skeleton</a:t>
            </a:r>
          </a:p>
          <a:p>
            <a:pPr lvl="1" eaLnBrk="1" hangingPunct="1">
              <a:buClr>
                <a:srgbClr val="00FFFF"/>
              </a:buClr>
              <a:buFont typeface="Wingdings" charset="0"/>
              <a:buChar char="§"/>
            </a:pPr>
            <a:r>
              <a:rPr lang="en-US" sz="3200">
                <a:solidFill>
                  <a:srgbClr val="00FFFF"/>
                </a:solidFill>
                <a:latin typeface="Calibri" charset="0"/>
              </a:rPr>
              <a:t>Membranes and ligaments</a:t>
            </a:r>
          </a:p>
          <a:p>
            <a:pPr lvl="1" eaLnBrk="1" hangingPunct="1">
              <a:buClr>
                <a:srgbClr val="00FFFF"/>
              </a:buClr>
              <a:buFont typeface="Wingdings" charset="0"/>
              <a:buChar char="§"/>
            </a:pPr>
            <a:r>
              <a:rPr lang="en-US" sz="3200">
                <a:solidFill>
                  <a:srgbClr val="00FFFF"/>
                </a:solidFill>
                <a:latin typeface="Calibri" charset="0"/>
              </a:rPr>
              <a:t>Intrinsic and extrinsic muscles</a:t>
            </a:r>
          </a:p>
          <a:p>
            <a:pPr lvl="1" eaLnBrk="1" hangingPunct="1">
              <a:buClr>
                <a:srgbClr val="00FFFF"/>
              </a:buClr>
              <a:buFont typeface="Wingdings" charset="0"/>
              <a:buChar char="§"/>
            </a:pPr>
            <a:r>
              <a:rPr lang="en-US" sz="3200">
                <a:solidFill>
                  <a:srgbClr val="00FFFF"/>
                </a:solidFill>
                <a:latin typeface="Calibri" charset="0"/>
              </a:rPr>
              <a:t>Mucosal lining</a:t>
            </a:r>
          </a:p>
        </p:txBody>
      </p:sp>
      <p:pic>
        <p:nvPicPr>
          <p:cNvPr id="9220" name="Picture 5" descr="C:\Documents and Settings\user\My Documents\My Pictures\Larynx%20front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6728" r="3922" b="9180"/>
          <a:stretch>
            <a:fillRect/>
          </a:stretch>
        </p:blipFill>
        <p:spPr>
          <a:xfrm>
            <a:off x="4800600" y="1447800"/>
            <a:ext cx="3657600" cy="4575175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3429000" cy="484187"/>
          </a:xfrm>
        </p:spPr>
        <p:txBody>
          <a:bodyPr/>
          <a:lstStyle/>
          <a:p>
            <a:pPr eaLnBrk="1" hangingPunct="1"/>
            <a:r>
              <a:rPr lang="en-US" sz="3600">
                <a:solidFill>
                  <a:srgbClr val="FFFFCC"/>
                </a:solidFill>
                <a:latin typeface="Arial Rounded MT Bold" charset="0"/>
              </a:rPr>
              <a:t>The Cartilages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066800"/>
            <a:ext cx="4343400" cy="5486400"/>
          </a:xfrm>
          <a:ln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ea typeface="+mn-ea"/>
              </a:rPr>
              <a:t>The cartilaginous skeleton is  comprised of :</a:t>
            </a:r>
          </a:p>
          <a:p>
            <a:pPr marL="914400" lvl="1" indent="-4572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rgbClr val="FF9900"/>
                </a:solidFill>
                <a:ea typeface="+mn-ea"/>
              </a:rPr>
              <a:t>Thyroid</a:t>
            </a:r>
          </a:p>
          <a:p>
            <a:pPr marL="914400" lvl="1" indent="-4572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400" dirty="0" err="1" smtClean="0">
                <a:solidFill>
                  <a:srgbClr val="FF9900"/>
                </a:solidFill>
                <a:ea typeface="+mn-ea"/>
              </a:rPr>
              <a:t>Cricoid</a:t>
            </a:r>
            <a:r>
              <a:rPr lang="en-US" sz="2400" dirty="0" smtClean="0">
                <a:solidFill>
                  <a:srgbClr val="FF9900"/>
                </a:solidFill>
                <a:ea typeface="+mn-ea"/>
              </a:rPr>
              <a:t>	         </a:t>
            </a:r>
            <a:r>
              <a:rPr lang="en-US" sz="2400" dirty="0" smtClean="0">
                <a:solidFill>
                  <a:srgbClr val="00FFFF"/>
                </a:solidFill>
                <a:ea typeface="+mn-ea"/>
              </a:rPr>
              <a:t>Single</a:t>
            </a:r>
            <a:endParaRPr lang="en-US" sz="2400" dirty="0" smtClean="0">
              <a:solidFill>
                <a:srgbClr val="FF9900"/>
              </a:solidFill>
              <a:ea typeface="+mn-ea"/>
            </a:endParaRPr>
          </a:p>
          <a:p>
            <a:pPr marL="914400" lvl="1" indent="-4572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rgbClr val="FF9900"/>
                </a:solidFill>
                <a:ea typeface="+mn-ea"/>
              </a:rPr>
              <a:t>Epiglottis</a:t>
            </a:r>
          </a:p>
          <a:p>
            <a:pPr marL="914400" lvl="1" indent="-4572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400" dirty="0" err="1" smtClean="0">
                <a:solidFill>
                  <a:srgbClr val="FF9900"/>
                </a:solidFill>
                <a:ea typeface="+mn-ea"/>
              </a:rPr>
              <a:t>Arytenoid</a:t>
            </a:r>
            <a:endParaRPr lang="en-US" sz="2400" dirty="0" smtClean="0">
              <a:solidFill>
                <a:srgbClr val="FF9900"/>
              </a:solidFill>
              <a:ea typeface="+mn-ea"/>
            </a:endParaRPr>
          </a:p>
          <a:p>
            <a:pPr marL="914400" lvl="1" indent="-4572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400" dirty="0" err="1" smtClean="0">
                <a:solidFill>
                  <a:srgbClr val="FF9900"/>
                </a:solidFill>
                <a:ea typeface="+mn-ea"/>
              </a:rPr>
              <a:t>Corniculate</a:t>
            </a:r>
            <a:r>
              <a:rPr lang="en-US" sz="2400" dirty="0" smtClean="0">
                <a:solidFill>
                  <a:srgbClr val="FF9900"/>
                </a:solidFill>
                <a:ea typeface="+mn-ea"/>
              </a:rPr>
              <a:t>      </a:t>
            </a:r>
            <a:r>
              <a:rPr lang="en-US" sz="2400" dirty="0" smtClean="0">
                <a:solidFill>
                  <a:srgbClr val="00FFFF"/>
                </a:solidFill>
                <a:ea typeface="+mn-ea"/>
              </a:rPr>
              <a:t>Paired</a:t>
            </a:r>
            <a:endParaRPr lang="en-US" sz="2400" dirty="0" smtClean="0">
              <a:solidFill>
                <a:srgbClr val="FF9900"/>
              </a:solidFill>
              <a:ea typeface="+mn-ea"/>
            </a:endParaRPr>
          </a:p>
          <a:p>
            <a:pPr marL="914400" lvl="1" indent="-4572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rgbClr val="FF9900"/>
                </a:solidFill>
                <a:ea typeface="+mn-ea"/>
              </a:rPr>
              <a:t>Cuneiform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ea typeface="+mn-ea"/>
              </a:rPr>
              <a:t>All the cartilages, except the epiglottis, are of </a:t>
            </a:r>
            <a:r>
              <a:rPr lang="en-US" sz="2400" dirty="0" smtClean="0">
                <a:solidFill>
                  <a:srgbClr val="FFFF00"/>
                </a:solidFill>
                <a:ea typeface="+mn-ea"/>
              </a:rPr>
              <a:t>hyaline</a:t>
            </a:r>
            <a:r>
              <a:rPr lang="en-US" sz="2400" dirty="0" smtClean="0">
                <a:ea typeface="+mn-ea"/>
              </a:rPr>
              <a:t> type.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ea typeface="+mn-ea"/>
              </a:rPr>
              <a:t>Epiglottis is formed of </a:t>
            </a:r>
            <a:r>
              <a:rPr lang="en-US" sz="2400" dirty="0" smtClean="0">
                <a:solidFill>
                  <a:srgbClr val="FFFF00"/>
                </a:solidFill>
                <a:ea typeface="+mn-ea"/>
              </a:rPr>
              <a:t>elastic</a:t>
            </a:r>
            <a:r>
              <a:rPr lang="en-US" sz="2400" dirty="0" smtClean="0">
                <a:ea typeface="+mn-ea"/>
              </a:rPr>
              <a:t> cartilage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ea typeface="+mn-ea"/>
              </a:rPr>
              <a:t>The cartilages are:</a:t>
            </a:r>
          </a:p>
          <a:p>
            <a:pPr lvl="1" eaLnBrk="1" hangingPunct="1">
              <a:lnSpc>
                <a:spcPct val="80000"/>
              </a:lnSpc>
              <a:buClr>
                <a:srgbClr val="00FFFF"/>
              </a:buClr>
              <a:buFont typeface="Wingdings" pitchFamily="2" charset="2"/>
              <a:buChar char="§"/>
              <a:defRPr/>
            </a:pPr>
            <a:r>
              <a:rPr lang="en-US" sz="2400" dirty="0" smtClean="0">
                <a:ea typeface="+mn-ea"/>
              </a:rPr>
              <a:t>Connected by </a:t>
            </a:r>
            <a:r>
              <a:rPr lang="en-US" sz="2400" dirty="0" smtClean="0">
                <a:solidFill>
                  <a:srgbClr val="FF99FF"/>
                </a:solidFill>
                <a:ea typeface="+mn-ea"/>
              </a:rPr>
              <a:t>joints</a:t>
            </a:r>
            <a:r>
              <a:rPr lang="en-US" sz="2400" dirty="0" smtClean="0">
                <a:ea typeface="+mn-ea"/>
              </a:rPr>
              <a:t>, </a:t>
            </a:r>
            <a:r>
              <a:rPr lang="en-US" sz="2400" dirty="0" smtClean="0">
                <a:solidFill>
                  <a:srgbClr val="FF99FF"/>
                </a:solidFill>
                <a:ea typeface="+mn-ea"/>
              </a:rPr>
              <a:t>membranes</a:t>
            </a:r>
            <a:r>
              <a:rPr lang="en-US" sz="2400" dirty="0" smtClean="0">
                <a:ea typeface="+mn-ea"/>
              </a:rPr>
              <a:t> &amp; </a:t>
            </a:r>
            <a:r>
              <a:rPr lang="en-US" sz="2400" dirty="0" smtClean="0">
                <a:solidFill>
                  <a:srgbClr val="FF99FF"/>
                </a:solidFill>
                <a:ea typeface="+mn-ea"/>
              </a:rPr>
              <a:t>ligaments</a:t>
            </a:r>
          </a:p>
          <a:p>
            <a:pPr lvl="1" eaLnBrk="1" hangingPunct="1">
              <a:lnSpc>
                <a:spcPct val="80000"/>
              </a:lnSpc>
              <a:buClr>
                <a:srgbClr val="00FFFF"/>
              </a:buClr>
              <a:buFont typeface="Wingdings" pitchFamily="2" charset="2"/>
              <a:buChar char="§"/>
              <a:defRPr/>
            </a:pPr>
            <a:r>
              <a:rPr lang="en-US" sz="2400" dirty="0" smtClean="0">
                <a:ea typeface="+mn-ea"/>
              </a:rPr>
              <a:t>Moved by </a:t>
            </a:r>
            <a:r>
              <a:rPr lang="en-US" sz="2400" dirty="0" smtClean="0">
                <a:solidFill>
                  <a:srgbClr val="FF00FF"/>
                </a:solidFill>
                <a:ea typeface="+mn-ea"/>
              </a:rPr>
              <a:t>muscles</a:t>
            </a:r>
            <a:endParaRPr lang="en-US" sz="2400" dirty="0" smtClean="0">
              <a:ea typeface="+mn-ea"/>
            </a:endParaRPr>
          </a:p>
        </p:txBody>
      </p:sp>
      <p:pic>
        <p:nvPicPr>
          <p:cNvPr id="10244" name="Picture 8" descr="C:\Documents and Settings\user\My Documents\My Pictures\bvn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228600"/>
            <a:ext cx="4098925" cy="3581400"/>
          </a:xfrm>
          <a:noFill/>
        </p:spPr>
      </p:pic>
      <p:pic>
        <p:nvPicPr>
          <p:cNvPr id="10245" name="Picture 5" descr="C:\Documents and Settings\user\My Documents\My Pictures\Intrisic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962400"/>
            <a:ext cx="3124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Box 6"/>
          <p:cNvSpPr txBox="1">
            <a:spLocks noChangeArrowheads="1"/>
          </p:cNvSpPr>
          <p:nvPr/>
        </p:nvSpPr>
        <p:spPr bwMode="auto">
          <a:xfrm>
            <a:off x="7315200" y="15240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247" name="TextBox 7"/>
          <p:cNvSpPr txBox="1">
            <a:spLocks noChangeArrowheads="1"/>
          </p:cNvSpPr>
          <p:nvPr/>
        </p:nvSpPr>
        <p:spPr bwMode="auto">
          <a:xfrm>
            <a:off x="5410200" y="6096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0248" name="TextBox 8"/>
          <p:cNvSpPr txBox="1">
            <a:spLocks noChangeArrowheads="1"/>
          </p:cNvSpPr>
          <p:nvPr/>
        </p:nvSpPr>
        <p:spPr bwMode="auto">
          <a:xfrm>
            <a:off x="5486400" y="22098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0249" name="TextBox 9"/>
          <p:cNvSpPr txBox="1">
            <a:spLocks noChangeArrowheads="1"/>
          </p:cNvSpPr>
          <p:nvPr/>
        </p:nvSpPr>
        <p:spPr bwMode="auto">
          <a:xfrm>
            <a:off x="7696200" y="21336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0250" name="TextBox 10"/>
          <p:cNvSpPr txBox="1">
            <a:spLocks noChangeArrowheads="1"/>
          </p:cNvSpPr>
          <p:nvPr/>
        </p:nvSpPr>
        <p:spPr bwMode="auto">
          <a:xfrm>
            <a:off x="7772400" y="838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0251" name="TextBox 11"/>
          <p:cNvSpPr txBox="1">
            <a:spLocks noChangeArrowheads="1"/>
          </p:cNvSpPr>
          <p:nvPr/>
        </p:nvSpPr>
        <p:spPr bwMode="auto">
          <a:xfrm>
            <a:off x="5638800" y="1600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3" name="Right Bracket 12"/>
          <p:cNvSpPr/>
          <p:nvPr/>
        </p:nvSpPr>
        <p:spPr>
          <a:xfrm>
            <a:off x="2590800" y="1828800"/>
            <a:ext cx="76200" cy="914400"/>
          </a:xfrm>
          <a:prstGeom prst="rightBracket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ight Bracket 13"/>
          <p:cNvSpPr/>
          <p:nvPr/>
        </p:nvSpPr>
        <p:spPr>
          <a:xfrm>
            <a:off x="2819400" y="2819400"/>
            <a:ext cx="76200" cy="990600"/>
          </a:xfrm>
          <a:prstGeom prst="rightBracket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54" name="TextBox 6"/>
          <p:cNvSpPr txBox="1">
            <a:spLocks noChangeArrowheads="1"/>
          </p:cNvSpPr>
          <p:nvPr/>
        </p:nvSpPr>
        <p:spPr bwMode="auto">
          <a:xfrm>
            <a:off x="7924800" y="1600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0255" name="TextBox 6"/>
          <p:cNvSpPr txBox="1">
            <a:spLocks noChangeArrowheads="1"/>
          </p:cNvSpPr>
          <p:nvPr/>
        </p:nvSpPr>
        <p:spPr bwMode="auto">
          <a:xfrm>
            <a:off x="7543800" y="1600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410200" y="4648200"/>
            <a:ext cx="685800" cy="304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5410200" y="5105400"/>
            <a:ext cx="609600" cy="304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58" name="TextBox 8"/>
          <p:cNvSpPr txBox="1">
            <a:spLocks noChangeArrowheads="1"/>
          </p:cNvSpPr>
          <p:nvPr/>
        </p:nvSpPr>
        <p:spPr bwMode="auto">
          <a:xfrm>
            <a:off x="5943600" y="49530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0259" name="TextBox 8"/>
          <p:cNvSpPr txBox="1">
            <a:spLocks noChangeArrowheads="1"/>
          </p:cNvSpPr>
          <p:nvPr/>
        </p:nvSpPr>
        <p:spPr bwMode="auto">
          <a:xfrm>
            <a:off x="6019800" y="45720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bg1"/>
                </a:solidFill>
              </a:rPr>
              <a:t>6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pPr eaLnBrk="1" hangingPunct="1"/>
            <a:r>
              <a:rPr lang="en-US" sz="3600" b="1">
                <a:solidFill>
                  <a:srgbClr val="FFFFCC"/>
                </a:solidFill>
                <a:latin typeface="Arial Rounded MT Bold" charset="0"/>
              </a:rPr>
              <a:t>Membranes &amp; Ligaments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95600" y="914400"/>
            <a:ext cx="3124200" cy="4876800"/>
          </a:xfrm>
          <a:ln>
            <a:solidFill>
              <a:srgbClr val="FF99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400">
                <a:solidFill>
                  <a:srgbClr val="FFFF00"/>
                </a:solidFill>
                <a:latin typeface="Calibri" charset="0"/>
              </a:rPr>
              <a:t>Thyrohoid membrane</a:t>
            </a:r>
            <a:r>
              <a:rPr lang="en-US" sz="2400">
                <a:latin typeface="Calibri" charset="0"/>
              </a:rPr>
              <a:t>, median &amp; lateral thyrohoid ligaments</a:t>
            </a:r>
          </a:p>
          <a:p>
            <a:pPr eaLnBrk="1" hangingPunct="1"/>
            <a:r>
              <a:rPr lang="en-US" sz="2400">
                <a:solidFill>
                  <a:srgbClr val="FFFF00"/>
                </a:solidFill>
                <a:latin typeface="Calibri" charset="0"/>
              </a:rPr>
              <a:t>Median cricothyroid ligament</a:t>
            </a:r>
          </a:p>
          <a:p>
            <a:pPr eaLnBrk="1" hangingPunct="1"/>
            <a:r>
              <a:rPr lang="en-US" sz="2400">
                <a:solidFill>
                  <a:srgbClr val="FFFF00"/>
                </a:solidFill>
                <a:latin typeface="Calibri" charset="0"/>
              </a:rPr>
              <a:t>Cricotracheal membrane</a:t>
            </a:r>
          </a:p>
          <a:p>
            <a:pPr eaLnBrk="1" hangingPunct="1"/>
            <a:r>
              <a:rPr lang="en-US" sz="2400">
                <a:solidFill>
                  <a:srgbClr val="FFFF00"/>
                </a:solidFill>
                <a:latin typeface="Calibri" charset="0"/>
              </a:rPr>
              <a:t>Hyoepiglottic ligament</a:t>
            </a:r>
          </a:p>
          <a:p>
            <a:pPr eaLnBrk="1" hangingPunct="1"/>
            <a:r>
              <a:rPr lang="en-US" sz="2400">
                <a:solidFill>
                  <a:srgbClr val="FFFF00"/>
                </a:solidFill>
                <a:latin typeface="Calibri" charset="0"/>
              </a:rPr>
              <a:t>Thyroepiglottic ligament</a:t>
            </a:r>
          </a:p>
          <a:p>
            <a:pPr eaLnBrk="1" hangingPunct="1">
              <a:lnSpc>
                <a:spcPct val="90000"/>
              </a:lnSpc>
            </a:pPr>
            <a:endParaRPr lang="en-US" sz="1800">
              <a:latin typeface="Calibri" charset="0"/>
            </a:endParaRPr>
          </a:p>
          <a:p>
            <a:pPr eaLnBrk="1" hangingPunct="1"/>
            <a:endParaRPr lang="en-US" sz="1800">
              <a:solidFill>
                <a:srgbClr val="00FFFF"/>
              </a:solidFill>
              <a:latin typeface="Calibri" charset="0"/>
            </a:endParaRPr>
          </a:p>
        </p:txBody>
      </p:sp>
      <p:pic>
        <p:nvPicPr>
          <p:cNvPr id="11268" name="Picture 8" descr="C:\Documents and Settings\user\My Documents\My Pictures\larynxp8f17L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667000"/>
            <a:ext cx="29718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" descr="C:\Documents and Settings\user\My Documents\My Pictures\Copy of Image193.gif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492" b="14700"/>
          <a:stretch>
            <a:fillRect/>
          </a:stretch>
        </p:blipFill>
        <p:spPr>
          <a:xfrm>
            <a:off x="152400" y="914400"/>
            <a:ext cx="2743200" cy="2971800"/>
          </a:xfrm>
          <a:noFill/>
        </p:spPr>
      </p:pic>
      <p:sp>
        <p:nvSpPr>
          <p:cNvPr id="6" name="Rounded Rectangle 5"/>
          <p:cNvSpPr/>
          <p:nvPr/>
        </p:nvSpPr>
        <p:spPr>
          <a:xfrm>
            <a:off x="6172200" y="3048000"/>
            <a:ext cx="762000" cy="3810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324600" y="4419600"/>
            <a:ext cx="762000" cy="3810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381000"/>
            <a:ext cx="3962400" cy="6096000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400" b="1">
                <a:solidFill>
                  <a:srgbClr val="FFFF00"/>
                </a:solidFill>
                <a:latin typeface="Calibri" charset="0"/>
              </a:rPr>
              <a:t>Quadrangular membrane: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Calibri" charset="0"/>
              </a:rPr>
              <a:t>Extends between the epiglottis and the arytenoid cartilages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Calibri" charset="0"/>
              </a:rPr>
              <a:t>Its lower free margin forms the </a:t>
            </a:r>
            <a:r>
              <a:rPr lang="en-US" sz="2400">
                <a:solidFill>
                  <a:srgbClr val="FFFF00"/>
                </a:solidFill>
                <a:latin typeface="Calibri" charset="0"/>
              </a:rPr>
              <a:t>vestibular ligament</a:t>
            </a:r>
            <a:r>
              <a:rPr lang="en-US" sz="2400">
                <a:latin typeface="Calibri" charset="0"/>
              </a:rPr>
              <a:t> that lies within the vestibular fold</a:t>
            </a:r>
          </a:p>
          <a:p>
            <a:pPr eaLnBrk="1" hangingPunct="1">
              <a:buFont typeface="Arial" charset="0"/>
              <a:buNone/>
            </a:pPr>
            <a:r>
              <a:rPr lang="en-US" sz="2400" b="1">
                <a:solidFill>
                  <a:srgbClr val="FFFF00"/>
                </a:solidFill>
                <a:latin typeface="Calibri" charset="0"/>
              </a:rPr>
              <a:t>Cricothyroid membrane (conus elasticus): </a:t>
            </a:r>
          </a:p>
          <a:p>
            <a:pPr eaLnBrk="1" hangingPunct="1"/>
            <a:r>
              <a:rPr lang="en-US" sz="2400">
                <a:latin typeface="Calibri" charset="0"/>
              </a:rPr>
              <a:t>Lower margin is attached to upper border of cricoid cartilage</a:t>
            </a:r>
          </a:p>
          <a:p>
            <a:pPr eaLnBrk="1" hangingPunct="1"/>
            <a:r>
              <a:rPr lang="en-US" sz="2400">
                <a:latin typeface="Calibri" charset="0"/>
              </a:rPr>
              <a:t>Upper free margin forms </a:t>
            </a:r>
            <a:r>
              <a:rPr lang="en-US" sz="2400">
                <a:solidFill>
                  <a:srgbClr val="FFFF00"/>
                </a:solidFill>
                <a:latin typeface="Calibri" charset="0"/>
              </a:rPr>
              <a:t>vocal ligament</a:t>
            </a:r>
            <a:r>
              <a:rPr lang="en-US" sz="2400">
                <a:latin typeface="Calibri" charset="0"/>
              </a:rPr>
              <a:t> that lies within the vocal fold</a:t>
            </a:r>
          </a:p>
          <a:p>
            <a:pPr eaLnBrk="1" hangingPunct="1">
              <a:lnSpc>
                <a:spcPct val="90000"/>
              </a:lnSpc>
            </a:pPr>
            <a:endParaRPr lang="en-US" sz="200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400">
              <a:latin typeface="Calibri" charset="0"/>
            </a:endParaRPr>
          </a:p>
        </p:txBody>
      </p:sp>
      <p:pic>
        <p:nvPicPr>
          <p:cNvPr id="12291" name="Picture 6" descr="C:\Documents and Settings\user\My Documents\My Pictures\Copy of Image193.gif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69" b="10178"/>
          <a:stretch>
            <a:fillRect/>
          </a:stretch>
        </p:blipFill>
        <p:spPr>
          <a:xfrm>
            <a:off x="4191000" y="762000"/>
            <a:ext cx="4643438" cy="3838575"/>
          </a:xfrm>
          <a:noFill/>
        </p:spPr>
      </p:pic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4648200" y="4800600"/>
            <a:ext cx="3657600" cy="1570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2400"/>
              <a:t>Vestibular &amp; vocal folds form prominent projections on the lateral wall of the  laryngeal cavity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4038600" cy="457200"/>
          </a:xfrm>
        </p:spPr>
        <p:txBody>
          <a:bodyPr/>
          <a:lstStyle/>
          <a:p>
            <a:pPr eaLnBrk="1" hangingPunct="1"/>
            <a:r>
              <a:rPr lang="en-US" sz="3600" b="1">
                <a:solidFill>
                  <a:srgbClr val="FFFFCC"/>
                </a:solidFill>
                <a:latin typeface="Arial Rounded MT Bold" charset="0"/>
              </a:rPr>
              <a:t>Laryngeal Inlet</a:t>
            </a:r>
          </a:p>
        </p:txBody>
      </p:sp>
      <p:sp>
        <p:nvSpPr>
          <p:cNvPr id="1331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3962400" cy="4419600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>
                <a:latin typeface="Calibri" charset="0"/>
              </a:rPr>
              <a:t>It is the upper opening of the larynx, faces backward and upward  and opens into the laryngeal part of the pharynx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Calibri" charset="0"/>
              </a:rPr>
              <a:t>Bounded: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sz="2400">
                <a:solidFill>
                  <a:srgbClr val="FF0066"/>
                </a:solidFill>
                <a:latin typeface="Calibri" charset="0"/>
              </a:rPr>
              <a:t>Anteriorly:</a:t>
            </a:r>
            <a:r>
              <a:rPr lang="en-US" sz="2400">
                <a:latin typeface="Calibri" charset="0"/>
              </a:rPr>
              <a:t> by the </a:t>
            </a:r>
            <a:r>
              <a:rPr lang="en-US" sz="2400">
                <a:solidFill>
                  <a:srgbClr val="FFFF00"/>
                </a:solidFill>
                <a:latin typeface="Calibri" charset="0"/>
              </a:rPr>
              <a:t>upper margin of epiglottis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sz="2400">
                <a:solidFill>
                  <a:srgbClr val="FF0066"/>
                </a:solidFill>
                <a:latin typeface="Calibri" charset="0"/>
              </a:rPr>
              <a:t>Posteriorly &amp; below </a:t>
            </a:r>
            <a:r>
              <a:rPr lang="en-US" sz="2400">
                <a:latin typeface="Calibri" charset="0"/>
              </a:rPr>
              <a:t>by </a:t>
            </a:r>
            <a:r>
              <a:rPr lang="en-US" sz="2400">
                <a:solidFill>
                  <a:srgbClr val="FFFF00"/>
                </a:solidFill>
                <a:latin typeface="Calibri" charset="0"/>
              </a:rPr>
              <a:t>arytenoid cartilages (A)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sz="2400">
                <a:solidFill>
                  <a:srgbClr val="FF0066"/>
                </a:solidFill>
                <a:latin typeface="Calibri" charset="0"/>
              </a:rPr>
              <a:t>Laterally</a:t>
            </a:r>
            <a:r>
              <a:rPr lang="en-US" sz="2400">
                <a:latin typeface="Calibri" charset="0"/>
              </a:rPr>
              <a:t> by </a:t>
            </a:r>
            <a:r>
              <a:rPr lang="en-US" sz="2400">
                <a:solidFill>
                  <a:srgbClr val="FFFF00"/>
                </a:solidFill>
                <a:latin typeface="Calibri" charset="0"/>
              </a:rPr>
              <a:t>aryepiglottic folds</a:t>
            </a:r>
          </a:p>
        </p:txBody>
      </p:sp>
      <p:pic>
        <p:nvPicPr>
          <p:cNvPr id="13316" name="ClipArt Placeholder 5" descr="C:\Documents and Settings\user\My Documents\My Pictures\IntrisicM.gif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3"/>
          <a:stretch>
            <a:fillRect/>
          </a:stretch>
        </p:blipFill>
        <p:spPr>
          <a:xfrm>
            <a:off x="4800600" y="228600"/>
            <a:ext cx="3429000" cy="3048000"/>
          </a:xfrm>
          <a:noFill/>
        </p:spPr>
      </p:pic>
      <p:pic>
        <p:nvPicPr>
          <p:cNvPr id="13317" name="Picture 7" descr="C:\Documents and Settings\user\My Documents\My Pictures\Picture1o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352800"/>
            <a:ext cx="37528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Box 6"/>
          <p:cNvSpPr txBox="1">
            <a:spLocks noChangeArrowheads="1"/>
          </p:cNvSpPr>
          <p:nvPr/>
        </p:nvSpPr>
        <p:spPr bwMode="auto">
          <a:xfrm rot="1001021">
            <a:off x="6962775" y="3584575"/>
            <a:ext cx="1143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bg1"/>
                </a:solidFill>
              </a:rPr>
              <a:t>Epiglottis</a:t>
            </a:r>
          </a:p>
        </p:txBody>
      </p:sp>
      <p:sp>
        <p:nvSpPr>
          <p:cNvPr id="13319" name="TextBox 7"/>
          <p:cNvSpPr txBox="1">
            <a:spLocks noChangeArrowheads="1"/>
          </p:cNvSpPr>
          <p:nvPr/>
        </p:nvSpPr>
        <p:spPr bwMode="auto">
          <a:xfrm>
            <a:off x="6096000" y="5105400"/>
            <a:ext cx="457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b="1">
                <a:solidFill>
                  <a:schemeClr val="bg1"/>
                </a:solidFill>
              </a:rPr>
              <a:t>CU</a:t>
            </a:r>
          </a:p>
        </p:txBody>
      </p:sp>
      <p:sp>
        <p:nvSpPr>
          <p:cNvPr id="13320" name="TextBox 9"/>
          <p:cNvSpPr txBox="1">
            <a:spLocks noChangeArrowheads="1"/>
          </p:cNvSpPr>
          <p:nvPr/>
        </p:nvSpPr>
        <p:spPr bwMode="auto">
          <a:xfrm>
            <a:off x="6248400" y="5486400"/>
            <a:ext cx="457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b="1">
                <a:solidFill>
                  <a:schemeClr val="bg1"/>
                </a:solidFill>
              </a:rPr>
              <a:t>CO</a:t>
            </a:r>
          </a:p>
        </p:txBody>
      </p:sp>
      <p:sp>
        <p:nvSpPr>
          <p:cNvPr id="13321" name="TextBox 11"/>
          <p:cNvSpPr txBox="1">
            <a:spLocks noChangeArrowheads="1"/>
          </p:cNvSpPr>
          <p:nvPr/>
        </p:nvSpPr>
        <p:spPr bwMode="auto">
          <a:xfrm rot="-1744312">
            <a:off x="6864350" y="5586413"/>
            <a:ext cx="16144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b="1">
                <a:solidFill>
                  <a:srgbClr val="FFFF00"/>
                </a:solidFill>
              </a:rPr>
              <a:t>Aryepiglottic</a:t>
            </a:r>
            <a:r>
              <a:rPr lang="en-US" sz="1400" b="1">
                <a:solidFill>
                  <a:schemeClr val="bg1"/>
                </a:solidFill>
              </a:rPr>
              <a:t> </a:t>
            </a:r>
            <a:r>
              <a:rPr lang="en-US" sz="1400" b="1">
                <a:solidFill>
                  <a:srgbClr val="FFFF00"/>
                </a:solidFill>
              </a:rPr>
              <a:t>fold</a:t>
            </a:r>
          </a:p>
        </p:txBody>
      </p:sp>
      <p:sp>
        <p:nvSpPr>
          <p:cNvPr id="13322" name="TextBox 12"/>
          <p:cNvSpPr txBox="1">
            <a:spLocks noChangeArrowheads="1"/>
          </p:cNvSpPr>
          <p:nvPr/>
        </p:nvSpPr>
        <p:spPr bwMode="auto">
          <a:xfrm>
            <a:off x="6477000" y="6096000"/>
            <a:ext cx="304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3323" name="TextBox 12"/>
          <p:cNvSpPr txBox="1">
            <a:spLocks noChangeArrowheads="1"/>
          </p:cNvSpPr>
          <p:nvPr/>
        </p:nvSpPr>
        <p:spPr bwMode="auto">
          <a:xfrm>
            <a:off x="6172200" y="5943600"/>
            <a:ext cx="304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3324" name="TextBox 11"/>
          <p:cNvSpPr txBox="1">
            <a:spLocks noChangeArrowheads="1"/>
          </p:cNvSpPr>
          <p:nvPr/>
        </p:nvSpPr>
        <p:spPr bwMode="auto">
          <a:xfrm rot="8120489">
            <a:off x="6267450" y="4700588"/>
            <a:ext cx="1143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b="1"/>
              <a:t>Vocal fold</a:t>
            </a:r>
          </a:p>
        </p:txBody>
      </p:sp>
      <p:sp>
        <p:nvSpPr>
          <p:cNvPr id="13325" name="TextBox 12"/>
          <p:cNvSpPr txBox="1">
            <a:spLocks noChangeArrowheads="1"/>
          </p:cNvSpPr>
          <p:nvPr/>
        </p:nvSpPr>
        <p:spPr bwMode="auto">
          <a:xfrm rot="5400000">
            <a:off x="6821488" y="4989512"/>
            <a:ext cx="1143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b="1"/>
              <a:t>Vocal fold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2077</TotalTime>
  <Words>1100</Words>
  <Application>Microsoft Macintosh PowerPoint</Application>
  <PresentationFormat>On-screen Show (4:3)</PresentationFormat>
  <Paragraphs>230</Paragraphs>
  <Slides>21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Times New Roman</vt:lpstr>
      <vt:lpstr>Arial</vt:lpstr>
      <vt:lpstr>Calibri</vt:lpstr>
      <vt:lpstr>Aharoni</vt:lpstr>
      <vt:lpstr>Arial Rounded MT Bold</vt:lpstr>
      <vt:lpstr>Wingdings</vt:lpstr>
      <vt:lpstr>Rage Italic</vt:lpstr>
      <vt:lpstr>Office Theme</vt:lpstr>
      <vt:lpstr>Microsoft Photo Editor 3.0 Photo</vt:lpstr>
      <vt:lpstr>PowerPoint Presentation</vt:lpstr>
      <vt:lpstr>Objectives</vt:lpstr>
      <vt:lpstr>The Larynx</vt:lpstr>
      <vt:lpstr>Relations</vt:lpstr>
      <vt:lpstr>Structure</vt:lpstr>
      <vt:lpstr>The Cartilages</vt:lpstr>
      <vt:lpstr>Membranes &amp; Ligaments</vt:lpstr>
      <vt:lpstr>PowerPoint Presentation</vt:lpstr>
      <vt:lpstr>Laryngeal Inlet</vt:lpstr>
      <vt:lpstr>Laryngeal Cavity</vt:lpstr>
      <vt:lpstr>PowerPoint Presentation</vt:lpstr>
      <vt:lpstr>  </vt:lpstr>
      <vt:lpstr>PowerPoint Presentation</vt:lpstr>
      <vt:lpstr>PowerPoint Presentation</vt:lpstr>
      <vt:lpstr>PowerPoint Presentation</vt:lpstr>
      <vt:lpstr>Trachea (windpipe)</vt:lpstr>
      <vt:lpstr>Relations in the Superior Mediastinum</vt:lpstr>
      <vt:lpstr>PowerPoint Presentation</vt:lpstr>
      <vt:lpstr>PowerPoint Presentation</vt:lpstr>
      <vt:lpstr>Bronchial Divisions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Larynx, Trachea &amp; Bronchi</dc:title>
  <dc:creator>Dr. Zeenat Zaidi</dc:creator>
  <cp:lastModifiedBy>User</cp:lastModifiedBy>
  <cp:revision>191</cp:revision>
  <dcterms:created xsi:type="dcterms:W3CDTF">2006-04-04T22:45:05Z</dcterms:created>
  <dcterms:modified xsi:type="dcterms:W3CDTF">2012-01-30T10:41:32Z</dcterms:modified>
</cp:coreProperties>
</file>