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8" r:id="rId1"/>
    <p:sldMasterId id="2147483700" r:id="rId2"/>
  </p:sldMasterIdLst>
  <p:sldIdLst>
    <p:sldId id="310" r:id="rId3"/>
    <p:sldId id="311" r:id="rId4"/>
    <p:sldId id="335" r:id="rId5"/>
    <p:sldId id="336" r:id="rId6"/>
    <p:sldId id="257" r:id="rId7"/>
    <p:sldId id="268" r:id="rId8"/>
    <p:sldId id="278" r:id="rId9"/>
    <p:sldId id="265" r:id="rId10"/>
    <p:sldId id="266" r:id="rId11"/>
    <p:sldId id="281" r:id="rId12"/>
    <p:sldId id="282" r:id="rId13"/>
    <p:sldId id="327" r:id="rId14"/>
    <p:sldId id="267" r:id="rId15"/>
    <p:sldId id="313" r:id="rId16"/>
    <p:sldId id="262" r:id="rId17"/>
    <p:sldId id="328" r:id="rId18"/>
    <p:sldId id="329" r:id="rId19"/>
    <p:sldId id="289" r:id="rId20"/>
    <p:sldId id="263" r:id="rId21"/>
    <p:sldId id="330" r:id="rId22"/>
    <p:sldId id="331" r:id="rId23"/>
    <p:sldId id="291" r:id="rId24"/>
    <p:sldId id="295" r:id="rId25"/>
    <p:sldId id="292" r:id="rId26"/>
    <p:sldId id="300" r:id="rId27"/>
    <p:sldId id="301" r:id="rId28"/>
    <p:sldId id="338" r:id="rId29"/>
    <p:sldId id="333" r:id="rId30"/>
    <p:sldId id="33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FFF00"/>
    <a:srgbClr val="009900"/>
    <a:srgbClr val="CC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1" d="100"/>
          <a:sy n="31" d="100"/>
        </p:scale>
        <p:origin x="-10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E42D0-98F3-EC49-B237-E3FE5BD3C51D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255A3-C15D-CF48-986D-6D8DC0957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5E883-AA24-7A40-87BA-C8C01123355F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7E53B-5185-C646-9548-67104B5F4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155A-4A66-CB40-971F-8F1EE8043565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22188-2309-F044-8810-70A75CC74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5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AF4C-4DDE-FD4C-BD09-56BB3780924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833-17C1-F040-A174-879F0243A4A6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78845-58F1-0049-AE0A-2A1CF342E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D68B9-96D0-0E42-8456-42D8EC2E246F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E13FE-B914-0048-90DA-4A6C2C4EC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D9484-3A47-4047-B3D7-53CCE401AC33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B22F9-37FC-B24F-B2AE-6F26671FC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A9215-3800-AD42-91EC-B872CACC84AE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B96EA-BFAB-9D49-B384-5D4882E71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A4EB3-45E1-9548-AE0A-22665485BBE6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1B738-433C-9941-8E36-B2DEC6617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DE9AB-2096-4D4D-97A4-679E78FF97DD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78C87-11C7-1246-AB5F-651A26B2F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1F6F5-582C-E943-88FC-0B0B480B79BB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B55EF-2C5F-DB4C-9445-B3150DC48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33CB-36F7-7941-BEFE-B430208175E5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0D533-9019-F049-98A5-A4B380AD7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FFC41D-1926-724C-B9FC-1A5154888BD1}" type="datetimeFigureOut">
              <a:rPr lang="en-US"/>
              <a:pPr/>
              <a:t>1/31/12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A620DE-2268-0241-9393-B9F901194D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8CA445E-42B8-F540-BDDC-8FE2174291A2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Gray965.png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305800" cy="9144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</a:t>
            </a:r>
            <a:b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sz="4800" b="1">
                <a:solidFill>
                  <a:srgbClr val="FF0000"/>
                </a:solidFill>
                <a:latin typeface="Arial" charset="0"/>
                <a:cs typeface="Arial" charset="0"/>
              </a:rPr>
              <a:t>Pleura and Lung</a:t>
            </a:r>
            <a:r>
              <a:rPr lang="en-US" sz="4000" b="1">
                <a:latin typeface="Arial" charset="0"/>
                <a:cs typeface="Arial" charset="0"/>
              </a:rPr>
              <a:t>             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endParaRPr lang="en-US" u="sng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</a:t>
            </a:r>
          </a:p>
        </p:txBody>
      </p:sp>
      <p:pic>
        <p:nvPicPr>
          <p:cNvPr id="4100" name="Picture 5" descr="Lower respiratory 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t="4167" r="6451" b="10417"/>
          <a:stretch>
            <a:fillRect/>
          </a:stretch>
        </p:blipFill>
        <p:spPr bwMode="auto">
          <a:xfrm>
            <a:off x="4267200" y="1295400"/>
            <a:ext cx="4495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04800" y="52578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By Prof. Saeed Abuel Makarem &amp; </a:t>
            </a:r>
          </a:p>
          <a:p>
            <a:pPr eaLnBrk="1" hangingPunct="1"/>
            <a:r>
              <a:rPr lang="en-US"/>
              <a:t>Dr. Sanaa  Al Sharawi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385175" cy="685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Nerve Supply of Pleura </a:t>
            </a:r>
            <a:endParaRPr lang="en-US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867400" y="1143000"/>
            <a:ext cx="31242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b="1" i="1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Parietal pleura….</a:t>
            </a:r>
            <a:r>
              <a:rPr lang="en-US" sz="2000" b="1" u="sng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Costal P.P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by 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intercostal nerves.</a:t>
            </a:r>
          </a:p>
          <a:p>
            <a:pPr eaLnBrk="1" hangingPunct="1"/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Mediastinal P.P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….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by 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phrenic nerve.</a:t>
            </a:r>
          </a:p>
          <a:p>
            <a:pPr eaLnBrk="1" hangingPunct="1"/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Diaphragmatic P.P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.: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                                                     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1-Medially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by 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phrenic nerve.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                                           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2-Peripheral part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….. by 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lower 6 intercostal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nerves.</a:t>
            </a:r>
          </a:p>
          <a:p>
            <a:pPr eaLnBrk="1" hangingPunct="1"/>
            <a:r>
              <a:rPr lang="en-US" sz="2400" b="1" i="1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Visceral pleura</a:t>
            </a:r>
            <a:r>
              <a:rPr lang="en-US" sz="2400" b="1" i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…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                                              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sympathetic N.S.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from </a:t>
            </a:r>
            <a:r>
              <a:rPr lang="en-US" sz="2000" b="1" u="sng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pulmonary</a:t>
            </a:r>
            <a:r>
              <a:rPr lang="en-US" sz="2000" b="1" u="sng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u="sng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plexus.</a:t>
            </a:r>
          </a:p>
        </p:txBody>
      </p:sp>
      <p:pic>
        <p:nvPicPr>
          <p:cNvPr id="4" name="Picture 4" descr="Untitled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5882" r="2899" b="7353"/>
          <a:stretch>
            <a:fillRect/>
          </a:stretch>
        </p:blipFill>
        <p:spPr bwMode="auto">
          <a:xfrm>
            <a:off x="228600" y="914400"/>
            <a:ext cx="55626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971800" y="1676400"/>
            <a:ext cx="11430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28600" y="3962400"/>
            <a:ext cx="990600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971800" y="914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28600" y="3429000"/>
            <a:ext cx="1066800" cy="7620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114800" y="36576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7848600" cy="563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Blood supply of Pleura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943600" y="1066800"/>
            <a:ext cx="2971800" cy="5562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Parietal pleura</a:t>
            </a:r>
            <a:r>
              <a:rPr lang="en-US" sz="20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…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by </a:t>
            </a:r>
            <a:r>
              <a:rPr lang="en-US" sz="2000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intercostal, internal thoracic &amp; musculophrenic vessles.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Visceral pleura</a:t>
            </a:r>
            <a:r>
              <a:rPr lang="en-US" sz="200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….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by </a:t>
            </a:r>
            <a:r>
              <a:rPr lang="en-US" sz="2000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bronchial vessles.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Lymphatic Drainage 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Parietal pleura :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into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intercostal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mediastinal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&amp; 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diaphragmatic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Lymph Nodes.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Visceral pleura :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into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broncho-pulmonary 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Lymph Nodes in the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hilum of lung.</a:t>
            </a:r>
          </a:p>
        </p:txBody>
      </p:sp>
      <p:pic>
        <p:nvPicPr>
          <p:cNvPr id="4" name="Picture 5" descr="E:\dad\Student Gray\3. Thorax\F66122-003-f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>
            <a:fillRect/>
          </a:stretch>
        </p:blipFill>
        <p:spPr bwMode="auto">
          <a:xfrm>
            <a:off x="228600" y="914400"/>
            <a:ext cx="5562600" cy="568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05600" y="152400"/>
            <a:ext cx="20574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LUNGS</a:t>
            </a:r>
            <a:endParaRPr lang="ar-sa" sz="36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0" y="990600"/>
            <a:ext cx="24384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Each lung has the following features:</a:t>
            </a:r>
            <a:r>
              <a:rPr lang="en-US" sz="2000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It is conical in shape.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It has an apex,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a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base and 2 surfaces.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The costal surface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of each lung borders the ribs (front and back).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On the medial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(mediastinal) surface,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the bronchi, blood vessels, and lymphatic vessels enter the lung at the hilum.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</a:b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5364" name="Picture 5" descr="lobesofleft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3124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lobesofright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048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72200" y="274638"/>
            <a:ext cx="2286000" cy="71755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LUNGS</a:t>
            </a:r>
            <a:endParaRPr lang="en-US" sz="3600" u="sng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867400" y="1066800"/>
            <a:ext cx="30480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Apex: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projects into  </a:t>
            </a:r>
            <a:r>
              <a:rPr lang="en-US" sz="24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root of neck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(1 inch  above medial 1/3 of clavicle).                                                 </a:t>
            </a:r>
            <a:r>
              <a:rPr lang="en-US" sz="2400" b="1" i="1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It is covered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by cervical pleura.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i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It is grooved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24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anteriorly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by </a:t>
            </a:r>
            <a:r>
              <a:rPr lang="en-US" sz="24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subclavian artery.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Base: (inferior diaphragmatic surface)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is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concave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and sits on the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diaphragm.</a:t>
            </a:r>
          </a:p>
          <a:p>
            <a:pPr eaLnBrk="1" hangingPunct="1"/>
            <a:endParaRPr lang="ar-sa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388" name="Picture 5" descr="lobesofright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35814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lobesofleft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04800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382000" cy="7159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Borders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: Anterior &amp; Posterior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19800" y="1295400"/>
            <a:ext cx="2971800" cy="5334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i="1" u="sng">
                <a:solidFill>
                  <a:srgbClr val="FF0000"/>
                </a:solidFill>
                <a:latin typeface="Arial" charset="0"/>
                <a:cs typeface="Arial" charset="0"/>
              </a:rPr>
              <a:t>Anterior border </a:t>
            </a:r>
            <a:r>
              <a:rPr lang="en-US" sz="2400" i="1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is  </a:t>
            </a:r>
            <a:r>
              <a:rPr lang="en-US" sz="2400" u="sng">
                <a:latin typeface="Arial" charset="0"/>
                <a:cs typeface="Arial" charset="0"/>
              </a:rPr>
              <a:t>sharp, thin</a:t>
            </a:r>
            <a:r>
              <a:rPr lang="en-US" sz="2400">
                <a:latin typeface="Arial" charset="0"/>
                <a:cs typeface="Arial" charset="0"/>
              </a:rPr>
              <a:t> and overlaps the heart.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Anterior border of </a:t>
            </a:r>
            <a:r>
              <a:rPr lang="en-US" sz="2400" u="sng">
                <a:solidFill>
                  <a:srgbClr val="CC00FF"/>
                </a:solidFill>
                <a:latin typeface="Arial" charset="0"/>
                <a:cs typeface="Arial" charset="0"/>
              </a:rPr>
              <a:t>left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>
                <a:solidFill>
                  <a:srgbClr val="CC00FF"/>
                </a:solidFill>
                <a:latin typeface="Arial" charset="0"/>
                <a:cs typeface="Arial" charset="0"/>
              </a:rPr>
              <a:t>lung</a:t>
            </a:r>
            <a:r>
              <a:rPr lang="en-US" sz="2400">
                <a:latin typeface="Arial" charset="0"/>
                <a:cs typeface="Arial" charset="0"/>
              </a:rPr>
              <a:t> presents a </a:t>
            </a:r>
            <a:r>
              <a:rPr lang="en-US" sz="2400" u="sng">
                <a:solidFill>
                  <a:srgbClr val="009900"/>
                </a:solidFill>
                <a:latin typeface="Arial" charset="0"/>
                <a:cs typeface="Arial" charset="0"/>
              </a:rPr>
              <a:t>cardiac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>
                <a:solidFill>
                  <a:srgbClr val="009900"/>
                </a:solidFill>
                <a:latin typeface="Arial" charset="0"/>
                <a:cs typeface="Arial" charset="0"/>
              </a:rPr>
              <a:t>notch</a:t>
            </a:r>
            <a:r>
              <a:rPr lang="en-US" sz="240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 at its lower end + thin projection called the </a:t>
            </a:r>
            <a:r>
              <a:rPr lang="en-US" sz="2400">
                <a:solidFill>
                  <a:srgbClr val="009900"/>
                </a:solidFill>
                <a:latin typeface="Arial" charset="0"/>
                <a:cs typeface="Arial" charset="0"/>
              </a:rPr>
              <a:t>lingula </a:t>
            </a:r>
            <a:r>
              <a:rPr lang="en-US" sz="2400">
                <a:latin typeface="Arial" charset="0"/>
                <a:cs typeface="Arial" charset="0"/>
              </a:rPr>
              <a:t>below the cardiac notch.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u="sng">
                <a:solidFill>
                  <a:srgbClr val="FF0000"/>
                </a:solidFill>
                <a:latin typeface="Arial" charset="0"/>
                <a:cs typeface="Arial" charset="0"/>
              </a:rPr>
              <a:t>Posterior border </a:t>
            </a:r>
            <a:r>
              <a:rPr lang="en-US" sz="2400" i="1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>
                <a:latin typeface="Arial" charset="0"/>
                <a:cs typeface="Arial" charset="0"/>
              </a:rPr>
              <a:t> is </a:t>
            </a:r>
            <a:r>
              <a:rPr lang="en-US" sz="2400" u="sng">
                <a:latin typeface="Arial" charset="0"/>
                <a:cs typeface="Arial" charset="0"/>
              </a:rPr>
              <a:t>rounded</a:t>
            </a:r>
            <a:r>
              <a:rPr lang="en-US" sz="2400">
                <a:latin typeface="Arial" charset="0"/>
                <a:cs typeface="Arial" charset="0"/>
              </a:rPr>
              <a:t>, </a:t>
            </a:r>
            <a:r>
              <a:rPr lang="en-US" sz="2400" u="sng">
                <a:latin typeface="Arial" charset="0"/>
                <a:cs typeface="Arial" charset="0"/>
              </a:rPr>
              <a:t>thick </a:t>
            </a:r>
            <a:r>
              <a:rPr lang="en-US" sz="2400">
                <a:latin typeface="Arial" charset="0"/>
                <a:cs typeface="Arial" charset="0"/>
              </a:rPr>
              <a:t>and lies beside the vertebral column.</a:t>
            </a:r>
          </a:p>
        </p:txBody>
      </p:sp>
      <p:pic>
        <p:nvPicPr>
          <p:cNvPr id="17412" name="Picture 5" descr="lobesofleft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895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lobesofright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90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76600" y="3429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228600"/>
            <a:ext cx="8458200" cy="609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Surfaces: Costal &amp; Mediastinal 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410200" y="990600"/>
            <a:ext cx="35814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  <a:cs typeface="Arial" charset="0"/>
              </a:rPr>
              <a:t>Costal surface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Convex.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Covered by </a:t>
            </a:r>
            <a:r>
              <a:rPr lang="en-US" sz="2000" u="sng">
                <a:latin typeface="Arial" charset="0"/>
                <a:cs typeface="Arial" charset="0"/>
              </a:rPr>
              <a:t>costal pleura</a:t>
            </a:r>
            <a:r>
              <a:rPr lang="en-US" sz="2000">
                <a:latin typeface="Arial" charset="0"/>
                <a:cs typeface="Arial" charset="0"/>
              </a:rPr>
              <a:t> which </a:t>
            </a:r>
            <a:r>
              <a:rPr lang="en-US" sz="2000" u="sng">
                <a:latin typeface="Arial" charset="0"/>
                <a:cs typeface="Arial" charset="0"/>
              </a:rPr>
              <a:t>separates lung from:</a:t>
            </a:r>
            <a:r>
              <a:rPr lang="en-US" sz="2000">
                <a:latin typeface="Arial" charset="0"/>
                <a:cs typeface="Arial" charset="0"/>
              </a:rPr>
              <a:t> ribs, costal cartilages &amp; intercostal muscles.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  <a:cs typeface="Arial" charset="0"/>
              </a:rPr>
              <a:t>Medial surface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It is divided into 2 parts: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Anterior (mediastinal) part: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Contains </a:t>
            </a:r>
            <a:r>
              <a:rPr lang="en-US" sz="2000">
                <a:solidFill>
                  <a:srgbClr val="009900"/>
                </a:solidFill>
                <a:latin typeface="Arial" charset="0"/>
                <a:cs typeface="Arial" charset="0"/>
              </a:rPr>
              <a:t>a </a:t>
            </a:r>
            <a:r>
              <a:rPr lang="en-US" sz="2000" u="sng">
                <a:solidFill>
                  <a:srgbClr val="009900"/>
                </a:solidFill>
                <a:latin typeface="Arial" charset="0"/>
                <a:cs typeface="Arial" charset="0"/>
              </a:rPr>
              <a:t>hilum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in the</a:t>
            </a:r>
            <a:r>
              <a:rPr lang="en-US" sz="200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middle (it is </a:t>
            </a:r>
            <a:r>
              <a:rPr lang="en-US" sz="2000">
                <a:solidFill>
                  <a:srgbClr val="009900"/>
                </a:solidFill>
                <a:latin typeface="Arial" charset="0"/>
                <a:cs typeface="Arial" charset="0"/>
              </a:rPr>
              <a:t>a depression</a:t>
            </a:r>
            <a:r>
              <a:rPr lang="en-US" sz="20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in which </a:t>
            </a:r>
            <a:r>
              <a:rPr lang="en-US" sz="2000" u="sng">
                <a:latin typeface="Arial" charset="0"/>
                <a:cs typeface="Arial" charset="0"/>
              </a:rPr>
              <a:t>bronchi</a:t>
            </a:r>
            <a:r>
              <a:rPr lang="en-US" sz="2000">
                <a:latin typeface="Arial" charset="0"/>
                <a:cs typeface="Arial" charset="0"/>
              </a:rPr>
              <a:t>, </a:t>
            </a:r>
            <a:r>
              <a:rPr lang="en-US" sz="2000" u="sng">
                <a:latin typeface="Arial" charset="0"/>
                <a:cs typeface="Arial" charset="0"/>
              </a:rPr>
              <a:t>vessels</a:t>
            </a:r>
            <a:r>
              <a:rPr lang="en-US" sz="2000">
                <a:latin typeface="Arial" charset="0"/>
                <a:cs typeface="Arial" charset="0"/>
              </a:rPr>
              <a:t>, &amp; </a:t>
            </a:r>
            <a:r>
              <a:rPr lang="en-US" sz="2000" u="sng">
                <a:latin typeface="Arial" charset="0"/>
                <a:cs typeface="Arial" charset="0"/>
              </a:rPr>
              <a:t>nerves</a:t>
            </a:r>
            <a:r>
              <a:rPr lang="en-US" sz="2000">
                <a:latin typeface="Arial" charset="0"/>
                <a:cs typeface="Arial" charset="0"/>
              </a:rPr>
              <a:t> forming  the root of lung).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Posterior (vertebral) part: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>
                <a:latin typeface="Arial" charset="0"/>
                <a:cs typeface="Arial" charset="0"/>
              </a:rPr>
              <a:t>It is related to:</a:t>
            </a:r>
            <a:r>
              <a:rPr lang="en-US" sz="2000">
                <a:latin typeface="Arial" charset="0"/>
                <a:cs typeface="Arial" charset="0"/>
              </a:rPr>
              <a:t> bodies of thoracic vertebrae, intervertebral discs, posterior intercostal vessels &amp; sympathetic trunk.</a:t>
            </a:r>
          </a:p>
          <a:p>
            <a:pPr eaLnBrk="1" hangingPunct="1">
              <a:lnSpc>
                <a:spcPct val="80000"/>
              </a:lnSpc>
            </a:pPr>
            <a:endParaRPr lang="ar-sa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36" name="Picture 4" descr="FE2FD7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45853" r="16667" b="7626"/>
          <a:stretch>
            <a:fillRect/>
          </a:stretch>
        </p:blipFill>
        <p:spPr bwMode="auto">
          <a:xfrm>
            <a:off x="228600" y="990600"/>
            <a:ext cx="5105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49530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ea typeface="+mn-ea"/>
              </a:rPr>
              <a:t>Lateral &amp; medial surfaces of  right lung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29400" y="274638"/>
            <a:ext cx="2209800" cy="19351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RIGHT LUNG ROOT</a:t>
            </a:r>
            <a:endParaRPr lang="ar-sa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29400" y="2438400"/>
            <a:ext cx="22860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 bronchi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lie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posterior.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Pulmonary artery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is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superior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 Pulmonary veins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are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inferior and anterior.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5" descr="rootofright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3613"/>
          <a:stretch>
            <a:fillRect/>
          </a:stretch>
        </p:blipFill>
        <p:spPr bwMode="auto">
          <a:xfrm>
            <a:off x="381000" y="228600"/>
            <a:ext cx="60960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0" y="274638"/>
            <a:ext cx="1981200" cy="20113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LEFT LUNG ROOT</a:t>
            </a:r>
            <a:endParaRPr lang="ar-sa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705600" y="2667000"/>
            <a:ext cx="2286000" cy="3505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One bronchus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lies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Pulmonary artery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is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superior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 Pulmonary veins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are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inferior and anterior.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u="sng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20484" name="Picture 5" descr="rootofleft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096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29400" y="274638"/>
            <a:ext cx="2133600" cy="1477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Right lung 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629400" y="1981200"/>
            <a:ext cx="2286000" cy="4419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u="sng">
                <a:latin typeface="Arial" charset="0"/>
                <a:cs typeface="Arial" charset="0"/>
              </a:rPr>
              <a:t>Larger &amp; shorter </a:t>
            </a:r>
            <a:r>
              <a:rPr lang="en-US" sz="2400">
                <a:latin typeface="Arial" charset="0"/>
                <a:cs typeface="Arial" charset="0"/>
              </a:rPr>
              <a:t>than left lung.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Divided by                 </a:t>
            </a:r>
            <a:r>
              <a:rPr lang="en-US" sz="2400" u="sng">
                <a:solidFill>
                  <a:srgbClr val="CC00FF"/>
                </a:solidFill>
                <a:latin typeface="Arial" charset="0"/>
                <a:cs typeface="Arial" charset="0"/>
              </a:rPr>
              <a:t>2 fissures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en-US" sz="2400" u="sng">
                <a:latin typeface="Arial" charset="0"/>
                <a:cs typeface="Arial" charset="0"/>
              </a:rPr>
              <a:t>oblique &amp; horisontal</a:t>
            </a:r>
            <a:r>
              <a:rPr lang="en-US" sz="2400">
                <a:latin typeface="Arial" charset="0"/>
                <a:cs typeface="Arial" charset="0"/>
              </a:rPr>
              <a:t>) into </a:t>
            </a:r>
            <a:r>
              <a:rPr lang="en-US" sz="2400" u="sng">
                <a:solidFill>
                  <a:srgbClr val="CC00FF"/>
                </a:solidFill>
                <a:latin typeface="Arial" charset="0"/>
                <a:cs typeface="Arial" charset="0"/>
              </a:rPr>
              <a:t>3 lobes</a:t>
            </a:r>
            <a:r>
              <a:rPr lang="en-US" sz="2400">
                <a:latin typeface="Arial" charset="0"/>
                <a:cs typeface="Arial" charset="0"/>
              </a:rPr>
              <a:t> (upper, middle and lower lobes).</a:t>
            </a:r>
          </a:p>
          <a:p>
            <a:pPr eaLnBrk="1" hangingPunct="1"/>
            <a:endParaRPr lang="ar-sa" sz="28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508" name="Picture 4" descr="FE2FD7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45853" r="16667" b="7626"/>
          <a:stretch>
            <a:fillRect/>
          </a:stretch>
        </p:blipFill>
        <p:spPr bwMode="auto">
          <a:xfrm>
            <a:off x="228600" y="228600"/>
            <a:ext cx="63246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05600" y="381000"/>
            <a:ext cx="2136775" cy="1295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Left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Lung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endParaRPr lang="en-US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553200" y="1828800"/>
            <a:ext cx="23622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Divided by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one oblique fissure</a:t>
            </a:r>
            <a:r>
              <a:rPr lang="en-US" sz="2400">
                <a:latin typeface="Arial" charset="0"/>
                <a:cs typeface="Arial" charset="0"/>
              </a:rPr>
              <a:t> into -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2 lobes</a:t>
            </a:r>
            <a:r>
              <a:rPr lang="en-US" sz="2400">
                <a:latin typeface="Arial" charset="0"/>
                <a:cs typeface="Arial" charset="0"/>
              </a:rPr>
              <a:t>, Upper and lower.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There is </a:t>
            </a:r>
            <a:r>
              <a:rPr lang="en-US" sz="2400" u="sng">
                <a:latin typeface="Arial" charset="0"/>
                <a:cs typeface="Arial" charset="0"/>
              </a:rPr>
              <a:t>No </a:t>
            </a:r>
            <a:r>
              <a:rPr lang="en-US" sz="2400">
                <a:latin typeface="Arial" charset="0"/>
                <a:cs typeface="Arial" charset="0"/>
              </a:rPr>
              <a:t>horizontal fissure.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It has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a cardiac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notch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at </a:t>
            </a:r>
            <a:r>
              <a:rPr lang="en-US" sz="2400" u="sng">
                <a:latin typeface="Arial" charset="0"/>
                <a:cs typeface="Arial" charset="0"/>
              </a:rPr>
              <a:t>lower part</a:t>
            </a:r>
            <a:r>
              <a:rPr lang="en-US" sz="2400">
                <a:latin typeface="Arial" charset="0"/>
                <a:cs typeface="Arial" charset="0"/>
              </a:rPr>
              <a:t> of its </a:t>
            </a:r>
            <a:r>
              <a:rPr lang="en-US" sz="2400" u="sng">
                <a:latin typeface="Arial" charset="0"/>
                <a:cs typeface="Arial" charset="0"/>
              </a:rPr>
              <a:t>anterior border.</a:t>
            </a:r>
          </a:p>
          <a:p>
            <a:pPr eaLnBrk="1" hangingPunct="1">
              <a:lnSpc>
                <a:spcPct val="90000"/>
              </a:lnSpc>
            </a:pPr>
            <a:endParaRPr lang="ar-sa" sz="28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2532" name="Picture 4" descr="899839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29372" r="8228" b="30716"/>
          <a:stretch>
            <a:fillRect/>
          </a:stretch>
        </p:blipFill>
        <p:spPr bwMode="auto">
          <a:xfrm>
            <a:off x="152400" y="228600"/>
            <a:ext cx="63246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274638"/>
            <a:ext cx="7772400" cy="7921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Objectives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62000" y="1524000"/>
            <a:ext cx="7848600" cy="48768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By the end of the lecture, the student should be able to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Describe the  anatomy of the </a:t>
            </a:r>
            <a:r>
              <a:rPr lang="en-US" sz="2400" b="1" u="sng" dirty="0" smtClean="0">
                <a:solidFill>
                  <a:srgbClr val="7030A0"/>
                </a:solidFill>
                <a:ea typeface="+mn-ea"/>
              </a:rPr>
              <a:t>pleura:  (subdivisions</a:t>
            </a: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 into parietal &amp; visceral pleurae, </a:t>
            </a:r>
            <a:r>
              <a:rPr lang="en-US" sz="2400" b="1" u="sng" dirty="0" smtClean="0">
                <a:solidFill>
                  <a:srgbClr val="7030A0"/>
                </a:solidFill>
                <a:ea typeface="+mn-ea"/>
              </a:rPr>
              <a:t>nerve supply).</a:t>
            </a:r>
            <a:endParaRPr lang="en-US" sz="2400" b="1" dirty="0" smtClean="0">
              <a:solidFill>
                <a:srgbClr val="7030A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CC00FF"/>
                </a:solidFill>
                <a:ea typeface="+mn-ea"/>
              </a:rPr>
              <a:t>List the </a:t>
            </a:r>
            <a:r>
              <a:rPr lang="en-US" sz="2400" b="1" u="sng" dirty="0" smtClean="0">
                <a:solidFill>
                  <a:srgbClr val="CC00FF"/>
                </a:solidFill>
                <a:ea typeface="+mn-ea"/>
              </a:rPr>
              <a:t>parts of parietal pleura </a:t>
            </a:r>
            <a:r>
              <a:rPr lang="en-US" sz="2400" b="1" dirty="0" smtClean="0">
                <a:solidFill>
                  <a:srgbClr val="CC00FF"/>
                </a:solidFill>
                <a:ea typeface="+mn-ea"/>
              </a:rPr>
              <a:t>and its </a:t>
            </a:r>
            <a:r>
              <a:rPr lang="en-US" sz="2400" b="1" u="sng" dirty="0" smtClean="0">
                <a:solidFill>
                  <a:srgbClr val="CC00FF"/>
                </a:solidFill>
                <a:ea typeface="+mn-ea"/>
              </a:rPr>
              <a:t>recesses.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CC00FF"/>
                </a:solidFill>
                <a:ea typeface="+mn-ea"/>
              </a:rPr>
              <a:t>Describe the </a:t>
            </a:r>
            <a:r>
              <a:rPr lang="en-US" sz="2400" b="1" u="sng" dirty="0" smtClean="0">
                <a:solidFill>
                  <a:srgbClr val="CC00FF"/>
                </a:solidFill>
                <a:ea typeface="+mn-ea"/>
              </a:rPr>
              <a:t>surface anatomy </a:t>
            </a:r>
            <a:r>
              <a:rPr lang="en-US" sz="2400" b="1" dirty="0" smtClean="0">
                <a:solidFill>
                  <a:srgbClr val="CC00FF"/>
                </a:solidFill>
                <a:ea typeface="+mn-ea"/>
              </a:rPr>
              <a:t>of both pleurae and lungs.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Describe the </a:t>
            </a:r>
            <a:r>
              <a:rPr lang="en-US" sz="2400" b="1" u="sng" dirty="0" smtClean="0">
                <a:solidFill>
                  <a:srgbClr val="0070C0"/>
                </a:solidFill>
                <a:ea typeface="+mn-ea"/>
              </a:rPr>
              <a:t>anatomy of lungs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: (shape, surfaces, relations, nerve supply, blood supply and lymphatic drainage.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CC00FF"/>
                </a:solidFill>
                <a:ea typeface="+mn-ea"/>
              </a:rPr>
              <a:t>Describe the </a:t>
            </a:r>
            <a:r>
              <a:rPr lang="en-US" sz="2400" b="1" u="sng" dirty="0" smtClean="0">
                <a:solidFill>
                  <a:srgbClr val="CC00FF"/>
                </a:solidFill>
                <a:ea typeface="+mn-ea"/>
              </a:rPr>
              <a:t>difference between right &amp; left lungs.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a typeface="+mn-ea"/>
              </a:rPr>
              <a:t>Describe the formation of </a:t>
            </a:r>
            <a:r>
              <a:rPr lang="en-US" sz="2400" b="1" u="sng" dirty="0" smtClean="0">
                <a:ea typeface="+mn-ea"/>
              </a:rPr>
              <a:t>bronchopulmonary segments</a:t>
            </a:r>
            <a:r>
              <a:rPr lang="en-US" sz="2400" b="1" dirty="0" smtClean="0">
                <a:ea typeface="+mn-ea"/>
              </a:rPr>
              <a:t> and its main characteristics.</a:t>
            </a:r>
            <a:endParaRPr lang="en-US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Mediastinal surface of right lung </a:t>
            </a:r>
            <a:endParaRPr lang="ar-sa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1143000"/>
            <a:ext cx="32004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On the mediastinal surface of the right lung,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you find these structures: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Azygos vein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its arch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(posterior and over the root of the lung).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Vagus nerve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posterior to the root.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Esophagus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posterior to the root.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Phrenic nerve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anterior to the root.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Cardiac impression: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related to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right atrium.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CC00FF"/>
                </a:solidFill>
                <a:ea typeface="+mn-ea"/>
              </a:rPr>
              <a:t>Below hilum and in front of pulmonary ligament:</a:t>
            </a:r>
            <a:r>
              <a:rPr lang="en-US" sz="2000" b="1" dirty="0" smtClean="0">
                <a:ea typeface="+mn-ea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a typeface="+mn-ea"/>
              </a:rPr>
              <a:t>Groove for </a:t>
            </a:r>
            <a:r>
              <a:rPr lang="en-US" sz="2000" b="1" u="sng" dirty="0" smtClean="0">
                <a:ea typeface="+mn-ea"/>
              </a:rPr>
              <a:t>I.V.C.</a:t>
            </a:r>
          </a:p>
        </p:txBody>
      </p:sp>
      <p:pic>
        <p:nvPicPr>
          <p:cNvPr id="23556" name="Picture 5" descr="relationshipsofrightrootof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2578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</a:t>
            </a:r>
            <a:r>
              <a:rPr lang="en-US" sz="2400" b="1"/>
              <a:t>Cardiac impression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Mediastinal surface of  left lung </a:t>
            </a:r>
            <a:endParaRPr lang="ar-sa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867400" y="1143000"/>
            <a:ext cx="30480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On the mediastinal surface of the left lung,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you will find these structures: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Descending aorta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posterior to the root.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Vagus nerve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posterior to the root.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Arch of the aorta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over the root.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Groove for left common carotid artery.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Groove for left subclavian artery.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Phrenic nerve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anterior to the root.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Cardiac impression :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related to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left ventricle.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24580" name="Picture 5" descr="relationshipswithleftrootof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3340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276600" y="41148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</a:t>
            </a:r>
            <a:r>
              <a:rPr lang="en-US" sz="2400" b="1"/>
              <a:t>Cardiac impression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8229600" cy="715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Blood supply of lung</a:t>
            </a:r>
            <a:endParaRPr lang="en-US" sz="4000" b="1" i="1" dirty="0" smtClean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524000"/>
            <a:ext cx="8382000" cy="47244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Bronchial arteries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(branches of descending thoracic aorta)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…..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supply  oxygenated blood to  </a:t>
            </a: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bronchi , lung tissue &amp; visceral pleura.</a:t>
            </a:r>
          </a:p>
          <a:p>
            <a:pPr eaLnBrk="1" hangingPunct="1"/>
            <a:r>
              <a:rPr lang="en-US" sz="2800" b="1" i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Bronchial veins :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drain into azygos &amp; hemiazygos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veins.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Pulmonary artery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which carries                       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non-oxygenated blood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from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right ventricle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to the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lung alveoli.</a:t>
            </a:r>
          </a:p>
          <a:p>
            <a:pPr eaLnBrk="1" hangingPunct="1"/>
            <a:r>
              <a:rPr lang="en-US" sz="2800" b="1" i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 pulmonary veins :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carry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oxygenated blood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from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lung alveoli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to the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left atrium.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Nerve Supply of the lung </a:t>
            </a:r>
            <a:endParaRPr lang="en-US" sz="4000" b="1" i="1" dirty="0" smtClean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524000"/>
            <a:ext cx="8610600" cy="47244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Pulmonary plexus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at the root of lung….is formed of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autonomic N.S.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from sympathetic &amp; parasympathetic fibres.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1- Sympathetic  F.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from … </a:t>
            </a:r>
            <a:r>
              <a:rPr lang="en-US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sympathetic trunk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…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broncho-dilatation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/and  vasoconstriction.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2- Parasympathetic F.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from…..</a:t>
            </a:r>
            <a:r>
              <a:rPr lang="en-US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Vagus nerve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….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Broncho-constriction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secretomotor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to bronchial glands /and vasodilatation.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385175" cy="7620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Lymph drainage of the lungs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48200" y="1066800"/>
            <a:ext cx="42672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cs typeface="Arial" charset="0"/>
              </a:rPr>
              <a:t>There are 2 lymphatic plexuses….  superficial &amp; deep plexuses.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>
                <a:solidFill>
                  <a:srgbClr val="CC00FF"/>
                </a:solidFill>
                <a:latin typeface="Arial" charset="0"/>
                <a:cs typeface="Arial" charset="0"/>
              </a:rPr>
              <a:t>Superficial plexus (subpleural) :</a:t>
            </a:r>
            <a:r>
              <a:rPr lang="en-US" sz="2000" b="1">
                <a:latin typeface="Arial" charset="0"/>
                <a:cs typeface="Arial" charset="0"/>
              </a:rPr>
              <a:t>           </a:t>
            </a:r>
            <a:r>
              <a:rPr lang="en-US" sz="2000" b="1" u="sng">
                <a:latin typeface="Arial" charset="0"/>
                <a:cs typeface="Arial" charset="0"/>
              </a:rPr>
              <a:t>lies</a:t>
            </a:r>
            <a:r>
              <a:rPr lang="en-US" sz="2000" b="1">
                <a:latin typeface="Arial" charset="0"/>
                <a:cs typeface="Arial" charset="0"/>
              </a:rPr>
              <a:t>  under the visceral pleura and </a:t>
            </a:r>
            <a:r>
              <a:rPr lang="en-US" sz="2000" b="1" u="sng">
                <a:latin typeface="Arial" charset="0"/>
                <a:cs typeface="Arial" charset="0"/>
              </a:rPr>
              <a:t>drain into</a:t>
            </a:r>
            <a:r>
              <a:rPr lang="en-US" sz="2000" b="1"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bronchopulmonary nodes</a:t>
            </a:r>
            <a:r>
              <a:rPr lang="en-US" sz="2000" b="1">
                <a:latin typeface="Arial" charset="0"/>
                <a:cs typeface="Arial" charset="0"/>
              </a:rPr>
              <a:t> in the </a:t>
            </a:r>
            <a:r>
              <a:rPr lang="en-US" sz="2000" b="1" u="sng">
                <a:latin typeface="Arial" charset="0"/>
                <a:cs typeface="Arial" charset="0"/>
              </a:rPr>
              <a:t>hilum of lung.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>
                <a:solidFill>
                  <a:srgbClr val="CC00FF"/>
                </a:solidFill>
                <a:latin typeface="Arial" charset="0"/>
                <a:cs typeface="Arial" charset="0"/>
              </a:rPr>
              <a:t>Deep plexus :</a:t>
            </a:r>
            <a:r>
              <a:rPr lang="en-US" sz="2000" b="1">
                <a:latin typeface="Arial" charset="0"/>
                <a:cs typeface="Arial" charset="0"/>
              </a:rPr>
              <a:t> </a:t>
            </a:r>
            <a:r>
              <a:rPr lang="en-US" sz="2000" b="1" u="sng">
                <a:latin typeface="Arial" charset="0"/>
                <a:cs typeface="Arial" charset="0"/>
              </a:rPr>
              <a:t>lies </a:t>
            </a:r>
            <a:r>
              <a:rPr lang="en-US" sz="2000" b="1">
                <a:latin typeface="Arial" charset="0"/>
                <a:cs typeface="Arial" charset="0"/>
              </a:rPr>
              <a:t>along bronchial tree &amp; pulmonary blood vessels and drain into the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pulmonary nodes</a:t>
            </a:r>
            <a:r>
              <a:rPr lang="en-US" sz="2000" b="1">
                <a:latin typeface="Arial" charset="0"/>
                <a:cs typeface="Arial" charset="0"/>
              </a:rPr>
              <a:t> within the lung substance.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cs typeface="Arial" charset="0"/>
              </a:rPr>
              <a:t>Then into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bronchopulmnary nodes</a:t>
            </a:r>
            <a:r>
              <a:rPr lang="en-US" sz="2000" b="1">
                <a:latin typeface="Arial" charset="0"/>
                <a:cs typeface="Arial" charset="0"/>
              </a:rPr>
              <a:t> in the hilum of lung.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cs typeface="Arial" charset="0"/>
              </a:rPr>
              <a:t>Then into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tracheo-bronchial nodes</a:t>
            </a:r>
            <a:r>
              <a:rPr lang="en-US" sz="2000" b="1">
                <a:latin typeface="Arial" charset="0"/>
                <a:cs typeface="Arial" charset="0"/>
              </a:rPr>
              <a:t> at the </a:t>
            </a:r>
            <a:r>
              <a:rPr lang="en-US" sz="2000" b="1" u="sng">
                <a:latin typeface="Arial" charset="0"/>
                <a:cs typeface="Arial" charset="0"/>
              </a:rPr>
              <a:t>bifurcation of trachea</a:t>
            </a:r>
            <a:r>
              <a:rPr lang="en-US" sz="2000" b="1">
                <a:latin typeface="Arial" charset="0"/>
                <a:cs typeface="Arial" charset="0"/>
              </a:rPr>
              <a:t> , and </a:t>
            </a:r>
            <a:r>
              <a:rPr lang="en-US" sz="2000" b="1" u="sng">
                <a:latin typeface="Arial" charset="0"/>
                <a:cs typeface="Arial" charset="0"/>
              </a:rPr>
              <a:t>finally</a:t>
            </a:r>
            <a:r>
              <a:rPr lang="en-US" sz="2000" b="1">
                <a:latin typeface="Arial" charset="0"/>
                <a:cs typeface="Arial" charset="0"/>
              </a:rPr>
              <a:t> into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broncho-mediastinal </a:t>
            </a:r>
            <a:r>
              <a:rPr lang="en-US" sz="2000" b="1">
                <a:latin typeface="Arial" charset="0"/>
                <a:cs typeface="Arial" charset="0"/>
              </a:rPr>
              <a:t>lymph trunks to end in </a:t>
            </a:r>
            <a:r>
              <a:rPr lang="en-US" sz="2000" b="1">
                <a:solidFill>
                  <a:srgbClr val="CC00FF"/>
                </a:solidFill>
                <a:latin typeface="Arial" charset="0"/>
                <a:cs typeface="Arial" charset="0"/>
              </a:rPr>
              <a:t>thoracic duct (left)</a:t>
            </a:r>
            <a:r>
              <a:rPr lang="en-US" sz="2000" b="1">
                <a:latin typeface="Arial" charset="0"/>
                <a:cs typeface="Arial" charset="0"/>
              </a:rPr>
              <a:t> or in </a:t>
            </a:r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right lymphtic duct (right).</a:t>
            </a:r>
            <a:endParaRPr lang="en-US" sz="2000" b="1" u="sng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ar-sa" sz="2000">
              <a:solidFill>
                <a:srgbClr val="CC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7652" name="Picture 4" descr="15AD2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11488" r="12996" b="17493"/>
          <a:stretch>
            <a:fillRect/>
          </a:stretch>
        </p:blipFill>
        <p:spPr bwMode="auto">
          <a:xfrm>
            <a:off x="0" y="1143000"/>
            <a:ext cx="4495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943600" y="244475"/>
            <a:ext cx="2743200" cy="746125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Bronchi</a:t>
            </a:r>
            <a:endParaRPr lang="ar-sa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1219200"/>
            <a:ext cx="32766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The trachea divides into 2 main bronchi:</a:t>
            </a: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Right main bronchus: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                          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It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divides  before entering the  hilum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, it gives off </a:t>
            </a: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superior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lobar (secondary) bronchus.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                                        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On entering hilum,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it divides into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middle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&amp; </a:t>
            </a: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inferior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lobar bronchi.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Left main bronchus</a:t>
            </a:r>
            <a:r>
              <a:rPr lang="en-US" sz="2400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                                    </a:t>
            </a:r>
            <a:r>
              <a:rPr lang="en-US" sz="24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On entering hilum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, it divides into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superior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inferior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 lobar bronchi.</a:t>
            </a:r>
          </a:p>
          <a:p>
            <a:pPr eaLnBrk="1" hangingPunct="1">
              <a:lnSpc>
                <a:spcPct val="80000"/>
              </a:lnSpc>
            </a:pPr>
            <a:endParaRPr lang="ar-sa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676" name="Picture 10" descr="EB275C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t="46320" r="5443" b="27274"/>
          <a:stretch>
            <a:fillRect/>
          </a:stretch>
        </p:blipFill>
        <p:spPr bwMode="auto">
          <a:xfrm>
            <a:off x="228600" y="228600"/>
            <a:ext cx="53340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228600"/>
            <a:ext cx="7696200" cy="6096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Bronchopulmonary segments 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410200" y="990600"/>
            <a:ext cx="35814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They are the anatomic, functional, and surgical units of the lungs.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Each lobar (secondary) bronchus</a:t>
            </a:r>
            <a:r>
              <a:rPr lang="en-US" sz="2400">
                <a:latin typeface="Arial" charset="0"/>
                <a:cs typeface="Arial" charset="0"/>
              </a:rPr>
              <a:t> gives off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segmental (tertiary)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bronchi.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Each segmental bronchus</a:t>
            </a:r>
            <a:r>
              <a:rPr lang="en-US" sz="2400">
                <a:latin typeface="Arial" charset="0"/>
                <a:cs typeface="Arial" charset="0"/>
              </a:rPr>
              <a:t> divides repeatedly into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bronchioles.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Bronchioles </a:t>
            </a:r>
            <a:r>
              <a:rPr lang="en-US" sz="2400">
                <a:latin typeface="Arial" charset="0"/>
                <a:cs typeface="Arial" charset="0"/>
              </a:rPr>
              <a:t>divide into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terminal bronchioles,</a:t>
            </a:r>
            <a:r>
              <a:rPr lang="en-US" sz="2400">
                <a:latin typeface="Arial" charset="0"/>
                <a:cs typeface="Arial" charset="0"/>
              </a:rPr>
              <a:t> which show delicate outpouchings </a:t>
            </a:r>
            <a:r>
              <a:rPr lang="ja-JP" alt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‘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the respiratory bronchioles</a:t>
            </a:r>
            <a:r>
              <a:rPr lang="ja-JP" alt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’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ar-sa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9700" name="Picture 7" descr="1B6F5E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23633" r="1961" b="1970"/>
          <a:stretch>
            <a:fillRect/>
          </a:stretch>
        </p:blipFill>
        <p:spPr bwMode="auto">
          <a:xfrm>
            <a:off x="304800" y="914400"/>
            <a:ext cx="50292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>
            <a:fillRect/>
          </a:stretch>
        </p:blipFill>
        <p:spPr bwMode="auto">
          <a:xfrm>
            <a:off x="2667000" y="2971800"/>
            <a:ext cx="2514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152400"/>
            <a:ext cx="7924800" cy="5334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Bronchopulmonary segments 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943600" y="1219200"/>
            <a:ext cx="3048000" cy="4800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The respiratory bronchioles</a:t>
            </a:r>
            <a:r>
              <a:rPr lang="en-US" sz="2400">
                <a:latin typeface="Arial" charset="0"/>
                <a:cs typeface="Arial" charset="0"/>
              </a:rPr>
              <a:t> end by branching into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alveolar ducts</a:t>
            </a:r>
            <a:r>
              <a:rPr lang="en-US" sz="2400">
                <a:latin typeface="Arial" charset="0"/>
                <a:cs typeface="Arial" charset="0"/>
              </a:rPr>
              <a:t>, which lead into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alveolar sacs.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The alveolar sacs</a:t>
            </a:r>
            <a:r>
              <a:rPr lang="en-US" sz="2400">
                <a:latin typeface="Arial" charset="0"/>
                <a:cs typeface="Arial" charset="0"/>
              </a:rPr>
              <a:t> consist of several alveoli, 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each alveolus is</a:t>
            </a:r>
            <a:r>
              <a:rPr lang="en-US" sz="2400">
                <a:latin typeface="Arial" charset="0"/>
                <a:cs typeface="Arial" charset="0"/>
              </a:rPr>
              <a:t> surrounded by a network of blood capillaries for gase exchange.</a:t>
            </a:r>
          </a:p>
          <a:p>
            <a:pPr eaLnBrk="1" hangingPunct="1">
              <a:lnSpc>
                <a:spcPct val="90000"/>
              </a:lnSpc>
            </a:pPr>
            <a:endParaRPr lang="ar-sa" sz="28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24" name="Picture 5" descr="Picture of the Human Lu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486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228600"/>
            <a:ext cx="8686800" cy="4572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Characteristics of Bronchopulmonary segments 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838200"/>
            <a:ext cx="3276600" cy="5791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It is a subdivision of a lung lobe.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It is pyramidal in  shaped, its apex lies toward the root, while its base lies on the lung surface.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It is surrounded by connective tissue septa.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It has a </a:t>
            </a:r>
            <a:r>
              <a:rPr lang="en-US" sz="2000" u="sng">
                <a:latin typeface="Arial" charset="0"/>
                <a:cs typeface="Arial" charset="0"/>
              </a:rPr>
              <a:t>segmental bronchus,</a:t>
            </a:r>
            <a:r>
              <a:rPr lang="en-US" sz="2000">
                <a:latin typeface="Arial" charset="0"/>
                <a:cs typeface="Arial" charset="0"/>
              </a:rPr>
              <a:t> a </a:t>
            </a:r>
            <a:r>
              <a:rPr lang="en-US" sz="2000" u="sng">
                <a:latin typeface="Arial" charset="0"/>
                <a:cs typeface="Arial" charset="0"/>
              </a:rPr>
              <a:t>segmental artery</a:t>
            </a:r>
            <a:r>
              <a:rPr lang="en-US" sz="2000">
                <a:latin typeface="Arial" charset="0"/>
                <a:cs typeface="Arial" charset="0"/>
              </a:rPr>
              <a:t>, </a:t>
            </a:r>
            <a:r>
              <a:rPr lang="en-US" sz="2000" u="sng">
                <a:latin typeface="Arial" charset="0"/>
                <a:cs typeface="Arial" charset="0"/>
              </a:rPr>
              <a:t>lymph vessels</a:t>
            </a:r>
            <a:r>
              <a:rPr lang="en-US" sz="2000">
                <a:latin typeface="Arial" charset="0"/>
                <a:cs typeface="Arial" charset="0"/>
              </a:rPr>
              <a:t>, and </a:t>
            </a:r>
            <a:r>
              <a:rPr lang="en-US" sz="2000" u="sng">
                <a:latin typeface="Arial" charset="0"/>
                <a:cs typeface="Arial" charset="0"/>
              </a:rPr>
              <a:t>autonomic</a:t>
            </a: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 u="sng">
                <a:latin typeface="Arial" charset="0"/>
                <a:cs typeface="Arial" charset="0"/>
              </a:rPr>
              <a:t>nerves.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>
                <a:solidFill>
                  <a:srgbClr val="FF0000"/>
                </a:solidFill>
                <a:latin typeface="Arial" charset="0"/>
                <a:cs typeface="Arial" charset="0"/>
              </a:rPr>
              <a:t>The segmental vein lies in the inter- segmental C.T. septa between the segments</a:t>
            </a:r>
            <a:r>
              <a:rPr lang="en-US" sz="200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Arial" charset="0"/>
              </a:rPr>
              <a:t>A diseased segment can be removed surgically, because it is </a:t>
            </a:r>
            <a:r>
              <a:rPr lang="en-US" sz="2000" u="sng">
                <a:latin typeface="Arial" charset="0"/>
                <a:cs typeface="Arial" charset="0"/>
              </a:rPr>
              <a:t>a structural unit.</a:t>
            </a:r>
            <a:endParaRPr lang="ar-sa" sz="2000" u="sng">
              <a:latin typeface="Arial" charset="0"/>
              <a:cs typeface="Arial" charset="0"/>
            </a:endParaRPr>
          </a:p>
        </p:txBody>
      </p:sp>
      <p:pic>
        <p:nvPicPr>
          <p:cNvPr id="31748" name="Picture 4" descr="48BC38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17097" b="31026"/>
          <a:stretch>
            <a:fillRect/>
          </a:stretch>
        </p:blipFill>
        <p:spPr bwMode="auto">
          <a:xfrm>
            <a:off x="381000" y="838200"/>
            <a:ext cx="54102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7200">
                <a:latin typeface="Algerian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a typeface="+mj-ea"/>
              </a:rPr>
              <a:t>SUFACE ANATOMY OF PLEURA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066800"/>
            <a:ext cx="4419600" cy="5562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 b="1" u="sng">
                <a:solidFill>
                  <a:srgbClr val="FF0000"/>
                </a:solidFill>
                <a:latin typeface="Arial" charset="0"/>
                <a:cs typeface="Arial" charset="0"/>
              </a:rPr>
              <a:t>Apex: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>
                <a:latin typeface="Arial" charset="0"/>
                <a:cs typeface="Arial" charset="0"/>
              </a:rPr>
              <a:t>lies one inch above the medial 1/3 of the clavicle.</a:t>
            </a:r>
          </a:p>
          <a:p>
            <a:pPr eaLnBrk="1" hangingPunct="1"/>
            <a:r>
              <a:rPr lang="en-US" sz="1800" b="1">
                <a:solidFill>
                  <a:srgbClr val="3333FF"/>
                </a:solidFill>
                <a:latin typeface="Arial" charset="0"/>
                <a:cs typeface="Arial" charset="0"/>
              </a:rPr>
              <a:t>Left pleura: T</a:t>
            </a:r>
            <a:r>
              <a:rPr lang="en-US" sz="1800" b="1">
                <a:latin typeface="Arial" charset="0"/>
                <a:cs typeface="Arial" charset="0"/>
              </a:rPr>
              <a:t>he anterior margin </a:t>
            </a:r>
            <a:r>
              <a:rPr lang="en-US" sz="1800">
                <a:latin typeface="Arial" charset="0"/>
                <a:cs typeface="Arial" charset="0"/>
              </a:rPr>
              <a:t>extends from sternoclavicular joint to the level of </a:t>
            </a:r>
            <a:r>
              <a:rPr lang="en-US" sz="1800" u="sng">
                <a:latin typeface="Arial" charset="0"/>
                <a:cs typeface="Arial" charset="0"/>
              </a:rPr>
              <a:t>4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costal cartilage, </a:t>
            </a:r>
            <a:r>
              <a:rPr lang="en-US" sz="1800">
                <a:latin typeface="Arial" charset="0"/>
                <a:cs typeface="Arial" charset="0"/>
              </a:rPr>
              <a:t>then deviates for about 1 inch to left at </a:t>
            </a:r>
            <a:r>
              <a:rPr lang="en-US" sz="1800" u="sng">
                <a:latin typeface="Arial" charset="0"/>
                <a:cs typeface="Arial" charset="0"/>
              </a:rPr>
              <a:t>6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 costal cartilage </a:t>
            </a:r>
            <a:r>
              <a:rPr lang="en-US" sz="1800">
                <a:latin typeface="Arial" charset="0"/>
                <a:cs typeface="Arial" charset="0"/>
              </a:rPr>
              <a:t>to form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cardiac notch  </a:t>
            </a:r>
          </a:p>
          <a:p>
            <a:pPr eaLnBrk="1" hangingPunct="1"/>
            <a:r>
              <a:rPr lang="en-US" sz="1800" b="1">
                <a:solidFill>
                  <a:srgbClr val="3333FF"/>
                </a:solidFill>
                <a:latin typeface="Arial" charset="0"/>
                <a:cs typeface="Arial" charset="0"/>
              </a:rPr>
              <a:t>Right pleura: T</a:t>
            </a:r>
            <a:r>
              <a:rPr lang="en-US" sz="1800" b="1">
                <a:latin typeface="Arial" charset="0"/>
                <a:cs typeface="Arial" charset="0"/>
              </a:rPr>
              <a:t>he anterior margin </a:t>
            </a:r>
            <a:r>
              <a:rPr lang="en-US" sz="1800">
                <a:latin typeface="Arial" charset="0"/>
                <a:cs typeface="Arial" charset="0"/>
              </a:rPr>
              <a:t>extends vertically from sternoclavicular joint to</a:t>
            </a:r>
            <a:r>
              <a:rPr lang="en-US" sz="1800" u="sng">
                <a:latin typeface="Arial" charset="0"/>
                <a:cs typeface="Arial" charset="0"/>
              </a:rPr>
              <a:t> 6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costal cartilage.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Inferior margin : </a:t>
            </a:r>
            <a:r>
              <a:rPr lang="en-US" sz="1800">
                <a:latin typeface="Arial" charset="0"/>
                <a:cs typeface="Arial" charset="0"/>
              </a:rPr>
              <a:t>passes round chest wall, on </a:t>
            </a:r>
            <a:r>
              <a:rPr lang="en-US" sz="1800" u="sng">
                <a:latin typeface="Arial" charset="0"/>
                <a:cs typeface="Arial" charset="0"/>
              </a:rPr>
              <a:t>the 8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rib in midclavicular line, 10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rib in mid-axillary line </a:t>
            </a:r>
            <a:r>
              <a:rPr lang="en-US" sz="1800">
                <a:latin typeface="Arial" charset="0"/>
                <a:cs typeface="Arial" charset="0"/>
              </a:rPr>
              <a:t>and finally reaching  to </a:t>
            </a:r>
            <a:r>
              <a:rPr lang="en-US" sz="1800" u="sng">
                <a:latin typeface="Arial" charset="0"/>
                <a:cs typeface="Arial" charset="0"/>
              </a:rPr>
              <a:t>the last thoracic spine.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Posterior margin : </a:t>
            </a:r>
            <a:r>
              <a:rPr lang="en-US" sz="1800">
                <a:latin typeface="Arial" charset="0"/>
                <a:cs typeface="Arial" charset="0"/>
              </a:rPr>
              <a:t>along the vertebral column from the  apex to the inferior margin.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48" name="Picture 4" descr="18CFBF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t="31430" r="16582" b="20221"/>
          <a:stretch>
            <a:fillRect/>
          </a:stretch>
        </p:blipFill>
        <p:spPr bwMode="auto">
          <a:xfrm>
            <a:off x="228600" y="1066800"/>
            <a:ext cx="41910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a typeface="+mj-ea"/>
              </a:rPr>
              <a:t>SURFACE ANATOMY OF LUNG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990600"/>
            <a:ext cx="3505200" cy="563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Apex, anterior border and posterior border </a:t>
            </a:r>
            <a:r>
              <a:rPr lang="en-US" sz="1800">
                <a:latin typeface="Arial" charset="0"/>
                <a:cs typeface="Arial" charset="0"/>
              </a:rPr>
              <a:t>correspond nearly to the lines of pleura but are slightly</a:t>
            </a:r>
            <a:r>
              <a:rPr lang="en-US" sz="1800" u="sng">
                <a:latin typeface="Arial" charset="0"/>
                <a:cs typeface="Arial" charset="0"/>
              </a:rPr>
              <a:t> away from the median plane.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Inferior margin : </a:t>
            </a:r>
            <a:r>
              <a:rPr lang="en-US" sz="1800">
                <a:latin typeface="Arial" charset="0"/>
                <a:cs typeface="Arial" charset="0"/>
              </a:rPr>
              <a:t>as the pleura but more horizontal and finally reaching to </a:t>
            </a:r>
            <a:r>
              <a:rPr lang="en-US" sz="1800" u="sng">
                <a:latin typeface="Arial" charset="0"/>
                <a:cs typeface="Arial" charset="0"/>
              </a:rPr>
              <a:t>the 10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thoracic spine.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Oblique fissue : </a:t>
            </a:r>
            <a:r>
              <a:rPr lang="en-US" sz="1800">
                <a:latin typeface="Arial" charset="0"/>
                <a:cs typeface="Arial" charset="0"/>
              </a:rPr>
              <a:t>represented by a line extending from</a:t>
            </a:r>
            <a:r>
              <a:rPr lang="en-US" sz="1800" u="sng">
                <a:latin typeface="Arial" charset="0"/>
                <a:cs typeface="Arial" charset="0"/>
              </a:rPr>
              <a:t> 3</a:t>
            </a:r>
            <a:r>
              <a:rPr lang="en-US" sz="1800" u="sng" baseline="30000">
                <a:latin typeface="Arial" charset="0"/>
                <a:cs typeface="Arial" charset="0"/>
              </a:rPr>
              <a:t>rd</a:t>
            </a:r>
            <a:r>
              <a:rPr lang="en-US" sz="1800" u="sng">
                <a:latin typeface="Arial" charset="0"/>
                <a:cs typeface="Arial" charset="0"/>
              </a:rPr>
              <a:t> thoracic spine</a:t>
            </a:r>
            <a:r>
              <a:rPr lang="en-US" sz="1800">
                <a:latin typeface="Arial" charset="0"/>
                <a:cs typeface="Arial" charset="0"/>
              </a:rPr>
              <a:t>, obliquely </a:t>
            </a:r>
            <a:r>
              <a:rPr lang="en-US" sz="1800" u="sng">
                <a:latin typeface="Arial" charset="0"/>
                <a:cs typeface="Arial" charset="0"/>
              </a:rPr>
              <a:t>ending at 6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costal cartilage.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Transverse fissure only in right lung: </a:t>
            </a:r>
            <a:r>
              <a:rPr lang="en-US" sz="1800">
                <a:latin typeface="Arial" charset="0"/>
                <a:cs typeface="Arial" charset="0"/>
              </a:rPr>
              <a:t>represented by a line extending </a:t>
            </a:r>
            <a:r>
              <a:rPr lang="en-US" sz="1800" u="sng">
                <a:latin typeface="Arial" charset="0"/>
                <a:cs typeface="Arial" charset="0"/>
              </a:rPr>
              <a:t>from 4</a:t>
            </a:r>
            <a:r>
              <a:rPr lang="en-US" sz="1800" u="sng" baseline="30000">
                <a:latin typeface="Arial" charset="0"/>
                <a:cs typeface="Arial" charset="0"/>
              </a:rPr>
              <a:t>th</a:t>
            </a:r>
            <a:r>
              <a:rPr lang="en-US" sz="1800" u="sng">
                <a:latin typeface="Arial" charset="0"/>
                <a:cs typeface="Arial" charset="0"/>
              </a:rPr>
              <a:t> right costal cartilage </a:t>
            </a:r>
            <a:r>
              <a:rPr lang="en-US" sz="1800">
                <a:latin typeface="Arial" charset="0"/>
                <a:cs typeface="Arial" charset="0"/>
              </a:rPr>
              <a:t>to  meet </a:t>
            </a:r>
            <a:r>
              <a:rPr lang="en-US" sz="1800" u="sng">
                <a:latin typeface="Arial" charset="0"/>
                <a:cs typeface="Arial" charset="0"/>
              </a:rPr>
              <a:t>the oblique fissure.</a:t>
            </a:r>
          </a:p>
          <a:p>
            <a:pPr eaLnBrk="1" hangingPunct="1"/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7172" name="Picture 5" descr="Gray96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0292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91200" y="228600"/>
            <a:ext cx="29718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a typeface="+mj-ea"/>
              </a:rPr>
              <a:t>PLEURA</a:t>
            </a:r>
            <a:endParaRPr lang="en-US" b="1" dirty="0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1219200"/>
            <a:ext cx="3048000" cy="5334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It is a closed serous sac</a:t>
            </a:r>
            <a:r>
              <a:rPr lang="en-US" sz="2000">
                <a:latin typeface="Arial" charset="0"/>
                <a:cs typeface="Arial" charset="0"/>
              </a:rPr>
              <a:t> which surrounds the lung and </a:t>
            </a: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invaginated </a:t>
            </a:r>
            <a:r>
              <a:rPr lang="en-US" sz="2000">
                <a:latin typeface="Arial" charset="0"/>
                <a:cs typeface="Arial" charset="0"/>
              </a:rPr>
              <a:t>from the medial side </a:t>
            </a: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by the  root of lung.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It has 2 – layers :</a:t>
            </a:r>
            <a:r>
              <a:rPr lang="en-US" sz="2000">
                <a:latin typeface="Arial" charset="0"/>
                <a:cs typeface="Arial" charset="0"/>
              </a:rPr>
              <a:t> parietal pleura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which </a:t>
            </a:r>
            <a:r>
              <a:rPr lang="en-US" sz="20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lines the thoracic cavity. </a:t>
            </a:r>
            <a:r>
              <a:rPr lang="en-US" sz="2000">
                <a:latin typeface="Arial" charset="0"/>
                <a:cs typeface="Arial" charset="0"/>
              </a:rPr>
              <a:t>&amp; visceral pleura 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which </a:t>
            </a:r>
            <a:r>
              <a:rPr lang="en-US" sz="2000" u="sng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surrounds the lung,</a:t>
            </a:r>
            <a:r>
              <a:rPr lang="en-US" sz="2000">
                <a:latin typeface="Arial" charset="0"/>
                <a:cs typeface="Arial" charset="0"/>
              </a:rPr>
              <a:t> separated by a </a:t>
            </a:r>
            <a:r>
              <a:rPr lang="en-US" sz="2000" u="sng">
                <a:latin typeface="Arial" charset="0"/>
                <a:cs typeface="Arial" charset="0"/>
              </a:rPr>
              <a:t>pleural cavity.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CC00FF"/>
                </a:solidFill>
                <a:latin typeface="Arial" charset="0"/>
                <a:cs typeface="Arial" charset="0"/>
              </a:rPr>
              <a:t>Pleural space</a:t>
            </a:r>
            <a:r>
              <a:rPr lang="en-US" sz="2000">
                <a:latin typeface="Arial" charset="0"/>
                <a:cs typeface="Arial" charset="0"/>
              </a:rPr>
              <a:t> contains  5-10 ml. of </a:t>
            </a:r>
            <a:r>
              <a:rPr lang="en-US" sz="2000" u="sng">
                <a:latin typeface="Arial" charset="0"/>
                <a:cs typeface="Arial" charset="0"/>
              </a:rPr>
              <a:t>serous fluid</a:t>
            </a:r>
            <a:r>
              <a:rPr lang="en-US" sz="2000">
                <a:latin typeface="Arial" charset="0"/>
                <a:cs typeface="Arial" charset="0"/>
              </a:rPr>
              <a:t> which lubricates both sufaces and allows the lungs to move free during respiration.</a:t>
            </a:r>
            <a:endParaRPr lang="ar-sa" sz="2000">
              <a:latin typeface="Arial" charset="0"/>
              <a:cs typeface="Arial" charset="0"/>
            </a:endParaRPr>
          </a:p>
        </p:txBody>
      </p:sp>
      <p:pic>
        <p:nvPicPr>
          <p:cNvPr id="8196" name="Picture 6" descr="3AB96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8" t="52263" r="28915" b="8133"/>
          <a:stretch>
            <a:fillRect/>
          </a:stretch>
        </p:blipFill>
        <p:spPr bwMode="auto">
          <a:xfrm>
            <a:off x="2362200" y="152400"/>
            <a:ext cx="3276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partsofparietalple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657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152400"/>
            <a:ext cx="8156575" cy="609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Divisions of parietal pleura 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943600" y="914400"/>
            <a:ext cx="2971800" cy="5791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1-Cervical pleura: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                                             It is part of parietal pleura which protrudes up  into the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root of the neck.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                                                    </a:t>
            </a:r>
          </a:p>
          <a:p>
            <a:pPr eaLnBrk="1" hangingPunct="1"/>
            <a:r>
              <a:rPr lang="en-US" sz="2000" b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2-Costal pleura: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                                             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It lines inner surface of ribs, costal cartilages, intercostal muscles and back of sternum.</a:t>
            </a:r>
          </a:p>
          <a:p>
            <a:pPr eaLnBrk="1" hangingPunct="1"/>
            <a:r>
              <a:rPr lang="en-US" sz="2000" b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3-Diaphragmatic pleura: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                              It covers upper surface of diaphragm.</a:t>
            </a:r>
          </a:p>
          <a:p>
            <a:pPr eaLnBrk="1" hangingPunct="1"/>
            <a:r>
              <a:rPr lang="en-US" sz="2000" b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4-Mediastinal pleura: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It covers mediastinal surface of the lung.</a:t>
            </a:r>
          </a:p>
          <a:p>
            <a:pPr eaLnBrk="1" hangingPunct="1">
              <a:buFontTx/>
              <a:buNone/>
            </a:pPr>
            <a:endParaRPr lang="ar-sa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20" name="Picture 7" descr="partsofparietalple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152400" y="914400"/>
            <a:ext cx="5638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228600"/>
            <a:ext cx="8308975" cy="609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Visceral Pleura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257800" y="990600"/>
            <a:ext cx="37338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firmly covers outer surfaces of lung and extends into its fissures.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The 2- layers (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mediastinal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parietal pleura </a:t>
            </a:r>
            <a:r>
              <a:rPr lang="en-US" sz="20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&amp; visceral pleura)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are continuous with each other to form </a:t>
            </a: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a tubular sheath (pleural cuff)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that surrounding root of lung (vessels, nerves &amp; bronchi) in the hilum of  lung.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On the lower surface of root of lung, Pleural cuff  hangs down as</a:t>
            </a: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a fold called </a:t>
            </a: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pulmonary ligament.</a:t>
            </a:r>
          </a:p>
          <a:p>
            <a:pPr eaLnBrk="1" hangingPunct="1"/>
            <a:endParaRPr lang="ar-sa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267200" y="5334000"/>
            <a:ext cx="4876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endParaRPr lang="en-US" sz="2800" b="1" u="sng">
              <a:solidFill>
                <a:srgbClr val="FF0000"/>
              </a:solidFill>
              <a:latin typeface="Garamond" charset="0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endParaRPr lang="en-US" sz="2800">
              <a:solidFill>
                <a:schemeClr val="hlink"/>
              </a:solidFill>
              <a:latin typeface="Garamond" charset="0"/>
            </a:endParaRPr>
          </a:p>
        </p:txBody>
      </p:sp>
      <p:pic>
        <p:nvPicPr>
          <p:cNvPr id="7" name="Picture 8" descr="E:\dad\Student Gray\3. Thorax\F66122-003-f0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b="6322"/>
          <a:stretch>
            <a:fillRect/>
          </a:stretch>
        </p:blipFill>
        <p:spPr bwMode="auto">
          <a:xfrm>
            <a:off x="381000" y="3810000"/>
            <a:ext cx="4724400" cy="2667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7" descr="partsofparietalple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352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943600" y="304800"/>
            <a:ext cx="29718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Pleural Recesses </a:t>
            </a:r>
            <a:endParaRPr lang="en-US" sz="3600" b="1" dirty="0" smtClean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0" y="1676400"/>
            <a:ext cx="32004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1" i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Costodiaphragmatic recess :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                     lies between </a:t>
            </a:r>
            <a:r>
              <a:rPr lang="en-US" sz="24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Costal &amp; diaphragmatic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parietal pleura.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400" b="1" i="1">
                <a:solidFill>
                  <a:srgbClr val="CC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Costomediastinal recess :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                           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lies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between </a:t>
            </a:r>
            <a:r>
              <a:rPr lang="en-US" sz="2400" b="1" u="sng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costal &amp; mediastinal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parietal pleura.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 </a:t>
            </a:r>
          </a:p>
          <a:p>
            <a:pPr eaLnBrk="1" hangingPunct="1"/>
            <a:endParaRPr lang="ar-sa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268" name="Picture 5" descr="E:\dad\Student Gray\3. Thorax\F66122-003-f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1"/>
          <a:stretch>
            <a:fillRect/>
          </a:stretch>
        </p:blipFill>
        <p:spPr bwMode="auto">
          <a:xfrm>
            <a:off x="152400" y="228600"/>
            <a:ext cx="4800600" cy="3657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 descr="partsofparietalple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41947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953000" y="304800"/>
            <a:ext cx="3962400" cy="457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Pleural Effusion </a:t>
            </a:r>
            <a:endParaRPr lang="en-US" sz="3600" b="1" i="1" u="sng" dirty="0" smtClean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800600" y="990600"/>
            <a:ext cx="41910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It is</a:t>
            </a:r>
            <a:r>
              <a:rPr lang="en-US" sz="240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>
                <a:latin typeface="Arial" charset="0"/>
                <a:cs typeface="Arial" charset="0"/>
              </a:rPr>
              <a:t>abnormal accumulation of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r>
              <a:rPr lang="en-US" sz="2400" u="sng">
                <a:latin typeface="Arial" charset="0"/>
                <a:cs typeface="Arial" charset="0"/>
              </a:rPr>
              <a:t>pleural fluid about 300 ml,</a:t>
            </a:r>
            <a:r>
              <a:rPr lang="en-US" sz="2400">
                <a:latin typeface="Arial" charset="0"/>
                <a:cs typeface="Arial" charset="0"/>
              </a:rPr>
              <a:t> in the </a:t>
            </a:r>
            <a:r>
              <a:rPr 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Garamond" charset="0"/>
                <a:cs typeface="Arial" charset="0"/>
              </a:rPr>
              <a:t>Costodiaphragmatic  </a:t>
            </a:r>
            <a:r>
              <a:rPr lang="en-US" sz="2400" i="1">
                <a:latin typeface="Arial" charset="0"/>
                <a:cs typeface="Arial" charset="0"/>
              </a:rPr>
              <a:t>recess</a:t>
            </a: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 , (normally 5-10 ml of clear fluid)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Causes :</a:t>
            </a:r>
            <a:r>
              <a:rPr lang="en-US" sz="2400">
                <a:latin typeface="Arial" charset="0"/>
                <a:cs typeface="Arial" charset="0"/>
              </a:rPr>
              <a:t> inflammation, TB, malignancy, congestive heart disease.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The lung is </a:t>
            </a:r>
            <a:r>
              <a:rPr lang="en-US" sz="2400" u="sng">
                <a:solidFill>
                  <a:srgbClr val="CC00FF"/>
                </a:solidFill>
                <a:latin typeface="Arial" charset="0"/>
                <a:cs typeface="Arial" charset="0"/>
              </a:rPr>
              <a:t>compressed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 &amp; the bronchi are narrowed.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Auscultation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would reveal only </a:t>
            </a:r>
            <a:r>
              <a:rPr lang="en-US" sz="2400" u="sng">
                <a:latin typeface="Arial" charset="0"/>
                <a:cs typeface="Arial" charset="0"/>
              </a:rPr>
              <a:t>faint &amp; decreased breath sounds</a:t>
            </a:r>
            <a:r>
              <a:rPr lang="en-US" sz="2400">
                <a:latin typeface="Arial" charset="0"/>
                <a:cs typeface="Arial" charset="0"/>
              </a:rPr>
              <a:t> over compressed or collapsed lung.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CC00FF"/>
                </a:solidFill>
                <a:latin typeface="Arial" charset="0"/>
                <a:cs typeface="Arial" charset="0"/>
              </a:rPr>
              <a:t>Dullness on percussion</a:t>
            </a:r>
            <a:r>
              <a:rPr lang="en-US" sz="2400">
                <a:latin typeface="Arial" charset="0"/>
                <a:cs typeface="Arial" charset="0"/>
              </a:rPr>
              <a:t> over the effusion.</a:t>
            </a:r>
          </a:p>
          <a:p>
            <a:pPr eaLnBrk="1" hangingPunct="1">
              <a:lnSpc>
                <a:spcPct val="80000"/>
              </a:lnSpc>
            </a:pPr>
            <a:endParaRPr lang="ar-sa" sz="2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292" name="Picture 7" descr="599_Pleural_E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572000" cy="611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Glass Lay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3213</TotalTime>
  <Words>1773</Words>
  <Application>Microsoft Macintosh PowerPoint</Application>
  <PresentationFormat>On-screen Show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Wingdings</vt:lpstr>
      <vt:lpstr>Garamond</vt:lpstr>
      <vt:lpstr>Algerian</vt:lpstr>
      <vt:lpstr>Default Design</vt:lpstr>
      <vt:lpstr>2_Glass Layers</vt:lpstr>
      <vt:lpstr>     Pleura and Lung               </vt:lpstr>
      <vt:lpstr>Objectives </vt:lpstr>
      <vt:lpstr>SUFACE ANATOMY OF PLEURA</vt:lpstr>
      <vt:lpstr>SURFACE ANATOMY OF LUNG</vt:lpstr>
      <vt:lpstr>PLEURA</vt:lpstr>
      <vt:lpstr>Divisions of parietal pleura </vt:lpstr>
      <vt:lpstr>Visceral Pleura</vt:lpstr>
      <vt:lpstr>Pleural Recesses </vt:lpstr>
      <vt:lpstr>Pleural Effusion </vt:lpstr>
      <vt:lpstr>Nerve Supply of Pleura </vt:lpstr>
      <vt:lpstr>Blood supply of Pleura </vt:lpstr>
      <vt:lpstr>LUNGS</vt:lpstr>
      <vt:lpstr>LUNGS</vt:lpstr>
      <vt:lpstr>Borders: Anterior &amp; Posterior </vt:lpstr>
      <vt:lpstr>Surfaces: Costal &amp; Mediastinal  </vt:lpstr>
      <vt:lpstr> RIGHT LUNG ROOT</vt:lpstr>
      <vt:lpstr>LEFT LUNG ROOT</vt:lpstr>
      <vt:lpstr>Right lung </vt:lpstr>
      <vt:lpstr>Left Lung </vt:lpstr>
      <vt:lpstr>Mediastinal surface of right lung </vt:lpstr>
      <vt:lpstr>Mediastinal surface of  left lung </vt:lpstr>
      <vt:lpstr>Blood supply of lung</vt:lpstr>
      <vt:lpstr>Nerve Supply of the lung </vt:lpstr>
      <vt:lpstr>Lymph drainage of the lungs </vt:lpstr>
      <vt:lpstr>Bronchi</vt:lpstr>
      <vt:lpstr>Bronchopulmonary segments </vt:lpstr>
      <vt:lpstr>Bronchopulmonary segments </vt:lpstr>
      <vt:lpstr>Characteristics of Bronchopulmonary segments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User</cp:lastModifiedBy>
  <cp:revision>840</cp:revision>
  <dcterms:created xsi:type="dcterms:W3CDTF">2006-11-24T18:00:14Z</dcterms:created>
  <dcterms:modified xsi:type="dcterms:W3CDTF">2012-01-31T11:21:09Z</dcterms:modified>
</cp:coreProperties>
</file>