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sldIdLst>
    <p:sldId id="313" r:id="rId2"/>
    <p:sldId id="328" r:id="rId3"/>
    <p:sldId id="292" r:id="rId4"/>
    <p:sldId id="317" r:id="rId5"/>
    <p:sldId id="319" r:id="rId6"/>
    <p:sldId id="295" r:id="rId7"/>
    <p:sldId id="296" r:id="rId8"/>
    <p:sldId id="308" r:id="rId9"/>
    <p:sldId id="297" r:id="rId10"/>
    <p:sldId id="303" r:id="rId11"/>
    <p:sldId id="304" r:id="rId12"/>
    <p:sldId id="298" r:id="rId13"/>
    <p:sldId id="331" r:id="rId14"/>
    <p:sldId id="305" r:id="rId15"/>
    <p:sldId id="306" r:id="rId16"/>
    <p:sldId id="307" r:id="rId17"/>
    <p:sldId id="270" r:id="rId18"/>
    <p:sldId id="332" r:id="rId19"/>
    <p:sldId id="338" r:id="rId20"/>
    <p:sldId id="333" r:id="rId21"/>
    <p:sldId id="334" r:id="rId22"/>
    <p:sldId id="31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1pPr>
    <a:lvl2pPr marL="4572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2pPr>
    <a:lvl3pPr marL="9144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3pPr>
    <a:lvl4pPr marL="13716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4pPr>
    <a:lvl5pPr marL="18288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kern="1200">
        <a:solidFill>
          <a:schemeClr val="tx1"/>
        </a:solidFill>
        <a:latin typeface="Arial" pitchFamily="-112" charset="0"/>
        <a:ea typeface="Arial" pitchFamily="-112" charset="0"/>
        <a:cs typeface="Arial" pitchFamily="-11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5" d="100"/>
          <a:sy n="95" d="100"/>
        </p:scale>
        <p:origin x="-7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26C20C8-45FD-5E4D-BEB3-8FD2638D2BF7}" type="datetimeFigureOut">
              <a:rPr lang="en-US"/>
              <a:pPr/>
              <a:t>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CA5C2B-4891-1343-ACDE-AA3556616C8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a:lstStyle/>
          <a:p>
            <a:fld id="{69965774-128A-6149-85CA-7C97ED0B83EC}"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a:p>
        </p:txBody>
      </p:sp>
      <p:sp>
        <p:nvSpPr>
          <p:cNvPr id="26628" name="Slide Number Placeholder 3"/>
          <p:cNvSpPr>
            <a:spLocks noGrp="1"/>
          </p:cNvSpPr>
          <p:nvPr>
            <p:ph type="sldNum" sz="quarter" idx="5"/>
          </p:nvPr>
        </p:nvSpPr>
        <p:spPr bwMode="auto">
          <a:noFill/>
          <a:ln>
            <a:miter lim="800000"/>
            <a:headEnd/>
            <a:tailEnd/>
          </a:ln>
        </p:spPr>
        <p:txBody>
          <a:bodyPr/>
          <a:lstStyle/>
          <a:p>
            <a:fld id="{6952B3E9-6083-B149-8BB9-D8512DCBEA0A}"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F7A6CE-9DF7-264C-B920-04CC63515507}" type="datetimeFigureOut">
              <a:rPr lang="en-US"/>
              <a:pPr/>
              <a:t>2/4/12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5ED7-E335-C64D-9722-0665500BED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FAE220-12FC-A243-ACF4-40353FBF9009}" type="datetimeFigureOut">
              <a:rPr lang="en-US"/>
              <a:pPr/>
              <a:t>2/4/12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F3B502-8E94-AA4B-AD5A-4B960895C9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66173E-52E0-3141-9F3A-6074CE573A03}" type="datetimeFigureOut">
              <a:rPr lang="en-US"/>
              <a:pPr/>
              <a:t>2/4/12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DD90C-6A86-8A4F-9CF0-98763E367E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651F29-0D26-4944-964E-9A68953624B3}" type="datetimeFigureOut">
              <a:rPr lang="en-US"/>
              <a:pPr/>
              <a:t>2/4/12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B2E2F3-3B7A-9F42-AE81-C1930FFBDB5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7B4677-45F0-7649-A2D5-9E2892B17AFD}" type="datetimeFigureOut">
              <a:rPr lang="en-US"/>
              <a:pPr/>
              <a:t>2/4/12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0F5F4-FA15-0B45-B670-4866BBF94E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147CC4C-2399-294F-A7A9-3251CC1445B1}" type="datetimeFigureOut">
              <a:rPr lang="en-US"/>
              <a:pPr/>
              <a:t>2/4/12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BB72506-7B10-F04A-A00D-618FAAABE2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31C2ECC-5975-014A-881F-8564F402E235}" type="datetimeFigureOut">
              <a:rPr lang="en-US"/>
              <a:pPr/>
              <a:t>2/4/12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390BC6D-D7A7-C74C-88EF-64BF937EB6F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AECFABB-7279-9042-97E2-043B03FCF6EC}" type="datetimeFigureOut">
              <a:rPr lang="en-US"/>
              <a:pPr/>
              <a:t>2/4/12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BA59D31-B7E0-0A4C-9C20-410F7370C1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EAC17BD-61B4-1E49-94D9-E6FC2E76ED55}" type="datetimeFigureOut">
              <a:rPr lang="en-US"/>
              <a:pPr/>
              <a:t>2/4/12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0624EC8-747A-B541-9492-397E6CFD3C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B99825E-EE23-6F49-B14D-C0D050245D91}" type="datetimeFigureOut">
              <a:rPr lang="en-US"/>
              <a:pPr/>
              <a:t>2/4/12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F5DB2EC-27E9-674D-A539-75114C59B5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B438C54-2D04-D945-ABEA-1B49B2EA84D2}" type="datetimeFigureOut">
              <a:rPr lang="en-US"/>
              <a:pPr/>
              <a:t>2/4/12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7219DA3-45D8-8E47-A771-067FA1D3BF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FD50A0CB-4F77-FF4A-A9F9-90FB48D69AF8}" type="datetimeFigureOut">
              <a:rPr lang="en-US"/>
              <a:pPr/>
              <a:t>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4150FEA0-3F66-CD49-848B-57AED95865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12"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2" charset="0"/>
        <a:buChar char="–"/>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pitchFamily="-112"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pitchFamily="-112"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pitchFamily="-112"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04800" y="152400"/>
            <a:ext cx="8610600" cy="762000"/>
          </a:xfrm>
          <a:solidFill>
            <a:schemeClr val="accent2">
              <a:lumMod val="60000"/>
              <a:lumOff val="40000"/>
            </a:schemeClr>
          </a:solidFill>
          <a:ln>
            <a:solidFill>
              <a:schemeClr val="accent1"/>
            </a:solidFill>
          </a:ln>
        </p:spPr>
        <p:txBody>
          <a:bodyPr/>
          <a:lstStyle/>
          <a:p>
            <a:r>
              <a:rPr lang="en-US" sz="4000" i="1">
                <a:latin typeface="Arial Rounded MT Bold" pitchFamily="-112" charset="0"/>
              </a:rPr>
              <a:t>Radiological Anatomy of Thorax</a:t>
            </a:r>
          </a:p>
        </p:txBody>
      </p:sp>
      <p:sp>
        <p:nvSpPr>
          <p:cNvPr id="11267" name="Subtitle 2"/>
          <p:cNvSpPr>
            <a:spLocks noGrp="1"/>
          </p:cNvSpPr>
          <p:nvPr>
            <p:ph type="subTitle" idx="1"/>
          </p:nvPr>
        </p:nvSpPr>
        <p:spPr>
          <a:xfrm>
            <a:off x="228600" y="4953000"/>
            <a:ext cx="38100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txBody>
          <a:bodyPr/>
          <a:lstStyle/>
          <a:p>
            <a:r>
              <a:rPr lang="en-US" sz="2000" i="1">
                <a:solidFill>
                  <a:schemeClr val="tx1"/>
                </a:solidFill>
                <a:latin typeface="Arial Rounded MT Bold" pitchFamily="-112" charset="0"/>
              </a:rPr>
              <a:t>Dr. Jamila Elmedany  &amp;</a:t>
            </a:r>
          </a:p>
          <a:p>
            <a:r>
              <a:rPr lang="en-US" sz="2000" i="1">
                <a:solidFill>
                  <a:schemeClr val="tx1"/>
                </a:solidFill>
                <a:latin typeface="Arial Rounded MT Bold" pitchFamily="-112" charset="0"/>
              </a:rPr>
              <a:t>Prof. Saeed Abuel Makarem </a:t>
            </a:r>
          </a:p>
        </p:txBody>
      </p:sp>
      <p:pic>
        <p:nvPicPr>
          <p:cNvPr id="2052" name="Picture 3" descr="rad1a.bmp"/>
          <p:cNvPicPr>
            <a:picLocks noChangeAspect="1"/>
          </p:cNvPicPr>
          <p:nvPr/>
        </p:nvPicPr>
        <p:blipFill>
          <a:blip r:embed="rId2"/>
          <a:srcRect l="43478"/>
          <a:stretch>
            <a:fillRect/>
          </a:stretch>
        </p:blipFill>
        <p:spPr bwMode="auto">
          <a:xfrm>
            <a:off x="4191000" y="914400"/>
            <a:ext cx="47244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1267">
                                            <p:bg/>
                                          </p:spTgt>
                                        </p:tgtEl>
                                        <p:attrNameLst>
                                          <p:attrName>style.visibility</p:attrName>
                                        </p:attrNameLst>
                                      </p:cBhvr>
                                      <p:to>
                                        <p:strVal val="visible"/>
                                      </p:to>
                                    </p:set>
                                    <p:anim calcmode="lin" valueType="num">
                                      <p:cBhvr>
                                        <p:cTn id="14" dur="1000" fill="hold"/>
                                        <p:tgtEl>
                                          <p:spTgt spid="11267">
                                            <p:bg/>
                                          </p:spTgt>
                                        </p:tgtEl>
                                        <p:attrNameLst>
                                          <p:attrName>ppt_w</p:attrName>
                                        </p:attrNameLst>
                                      </p:cBhvr>
                                      <p:tavLst>
                                        <p:tav tm="0">
                                          <p:val>
                                            <p:fltVal val="0"/>
                                          </p:val>
                                        </p:tav>
                                        <p:tav tm="100000">
                                          <p:val>
                                            <p:strVal val="#ppt_w"/>
                                          </p:val>
                                        </p:tav>
                                      </p:tavLst>
                                    </p:anim>
                                    <p:anim calcmode="lin" valueType="num">
                                      <p:cBhvr>
                                        <p:cTn id="15" dur="1000" fill="hold"/>
                                        <p:tgtEl>
                                          <p:spTgt spid="11267">
                                            <p:bg/>
                                          </p:spTgt>
                                        </p:tgtEl>
                                        <p:attrNameLst>
                                          <p:attrName>ppt_h</p:attrName>
                                        </p:attrNameLst>
                                      </p:cBhvr>
                                      <p:tavLst>
                                        <p:tav tm="0">
                                          <p:val>
                                            <p:fltVal val="0"/>
                                          </p:val>
                                        </p:tav>
                                        <p:tav tm="100000">
                                          <p:val>
                                            <p:strVal val="#ppt_h"/>
                                          </p:val>
                                        </p:tav>
                                      </p:tavLst>
                                    </p:anim>
                                    <p:anim calcmode="lin" valueType="num">
                                      <p:cBhvr>
                                        <p:cTn id="16" dur="1000" fill="hold"/>
                                        <p:tgtEl>
                                          <p:spTgt spid="11267">
                                            <p:bg/>
                                          </p:spTgt>
                                        </p:tgtEl>
                                        <p:attrNameLst>
                                          <p:attrName>style.rotation</p:attrName>
                                        </p:attrNameLst>
                                      </p:cBhvr>
                                      <p:tavLst>
                                        <p:tav tm="0">
                                          <p:val>
                                            <p:fltVal val="90"/>
                                          </p:val>
                                        </p:tav>
                                        <p:tav tm="100000">
                                          <p:val>
                                            <p:fltVal val="0"/>
                                          </p:val>
                                        </p:tav>
                                      </p:tavLst>
                                    </p:anim>
                                    <p:animEffect transition="in" filter="fade">
                                      <p:cBhvr>
                                        <p:cTn id="17" dur="1000"/>
                                        <p:tgtEl>
                                          <p:spTgt spid="11267">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1267">
                                            <p:txEl>
                                              <p:pRg st="0" end="0"/>
                                            </p:txEl>
                                          </p:spTgt>
                                        </p:tgtEl>
                                        <p:attrNameLst>
                                          <p:attrName>style.visibility</p:attrName>
                                        </p:attrNameLst>
                                      </p:cBhvr>
                                      <p:to>
                                        <p:strVal val="visible"/>
                                      </p:to>
                                    </p:set>
                                    <p:anim calcmode="lin" valueType="num">
                                      <p:cBhvr>
                                        <p:cTn id="22"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1126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1267">
                                            <p:txEl>
                                              <p:pRg st="1" end="1"/>
                                            </p:txEl>
                                          </p:spTgt>
                                        </p:tgtEl>
                                        <p:attrNameLst>
                                          <p:attrName>style.visibility</p:attrName>
                                        </p:attrNameLst>
                                      </p:cBhvr>
                                      <p:to>
                                        <p:strVal val="visible"/>
                                      </p:to>
                                    </p:set>
                                    <p:anim calcmode="lin" valueType="num">
                                      <p:cBhvr>
                                        <p:cTn id="30"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build="p"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Content Placeholder 4"/>
          <p:cNvSpPr>
            <a:spLocks noGrp="1"/>
          </p:cNvSpPr>
          <p:nvPr>
            <p:ph sz="half" idx="1"/>
          </p:nvPr>
        </p:nvSpPr>
        <p:spPr>
          <a:xfrm>
            <a:off x="304800" y="304800"/>
            <a:ext cx="3505200" cy="6324600"/>
          </a:xfrm>
          <a:solidFill>
            <a:schemeClr val="accent3">
              <a:lumMod val="40000"/>
              <a:lumOff val="60000"/>
            </a:schemeClr>
          </a:solidFill>
          <a:ln>
            <a:solidFill>
              <a:schemeClr val="tx1"/>
            </a:solidFill>
          </a:ln>
        </p:spPr>
        <p:txBody>
          <a:bodyPr/>
          <a:lstStyle/>
          <a:p>
            <a:pPr>
              <a:buFont typeface="Arial" pitchFamily="-112" charset="0"/>
              <a:buNone/>
            </a:pPr>
            <a:r>
              <a:rPr lang="en-US" sz="2400" b="1" i="1">
                <a:solidFill>
                  <a:srgbClr val="C00000"/>
                </a:solidFill>
              </a:rPr>
              <a:t>Tracheal shift</a:t>
            </a:r>
          </a:p>
          <a:p>
            <a:r>
              <a:rPr lang="en-US" sz="2400"/>
              <a:t>Tracheal air column is seen shifted to right on X-ray chest </a:t>
            </a:r>
            <a:r>
              <a:rPr lang="en-US" sz="2400" b="1"/>
              <a:t>PA</a:t>
            </a:r>
            <a:r>
              <a:rPr lang="en-US" sz="2400"/>
              <a:t> </a:t>
            </a:r>
            <a:r>
              <a:rPr lang="en-US" sz="2400" b="1"/>
              <a:t>view</a:t>
            </a:r>
            <a:r>
              <a:rPr lang="en-US" sz="2400"/>
              <a:t>. </a:t>
            </a:r>
          </a:p>
          <a:p>
            <a:r>
              <a:rPr lang="en-US" sz="2400" b="1" i="1" u="sng"/>
              <a:t>It indicates:</a:t>
            </a:r>
          </a:p>
          <a:p>
            <a:pPr lvl="1">
              <a:buClr>
                <a:srgbClr val="FF0000"/>
              </a:buClr>
              <a:buFont typeface="Arial" pitchFamily="-112" charset="0"/>
              <a:buChar char="•"/>
            </a:pPr>
            <a:r>
              <a:rPr lang="en-US"/>
              <a:t>A loss of volume of  the right upper lobe of the lung, either due to collapse or fibrosis.</a:t>
            </a:r>
          </a:p>
          <a:p>
            <a:pPr lvl="1">
              <a:buClr>
                <a:srgbClr val="FF0000"/>
              </a:buClr>
              <a:buFont typeface="Arial" pitchFamily="-112" charset="0"/>
              <a:buChar char="•"/>
            </a:pPr>
            <a:r>
              <a:rPr lang="en-US" b="1" i="1"/>
              <a:t>OR</a:t>
            </a:r>
          </a:p>
          <a:p>
            <a:pPr lvl="1">
              <a:buClr>
                <a:srgbClr val="FF0000"/>
              </a:buClr>
              <a:buFont typeface="Arial" pitchFamily="-112" charset="0"/>
              <a:buChar char="•"/>
            </a:pPr>
            <a:r>
              <a:rPr lang="en-US"/>
              <a:t>A massive pleural effusion on the left side. (But no pleural effusion</a:t>
            </a:r>
            <a:r>
              <a:rPr lang="en-US" sz="2000"/>
              <a:t> </a:t>
            </a:r>
            <a:r>
              <a:rPr lang="en-US"/>
              <a:t>is seen on the left)</a:t>
            </a:r>
          </a:p>
        </p:txBody>
      </p:sp>
      <p:pic>
        <p:nvPicPr>
          <p:cNvPr id="11267" name="Picture 2" descr="Tracheal shift to right on X-ray chest PA view"/>
          <p:cNvPicPr>
            <a:picLocks noGrp="1" noChangeAspect="1" noChangeArrowheads="1"/>
          </p:cNvPicPr>
          <p:nvPr>
            <p:ph sz="half" idx="2"/>
          </p:nvPr>
        </p:nvPicPr>
        <p:blipFill>
          <a:blip r:embed="rId2"/>
          <a:srcRect/>
          <a:stretch>
            <a:fillRect/>
          </a:stretch>
        </p:blipFill>
        <p:spPr>
          <a:xfrm>
            <a:off x="3886200" y="838200"/>
            <a:ext cx="5029200" cy="4876800"/>
          </a:xfrm>
          <a:noFill/>
        </p:spPr>
      </p:pic>
      <p:cxnSp>
        <p:nvCxnSpPr>
          <p:cNvPr id="5" name="Straight Arrow Connector 4"/>
          <p:cNvCxnSpPr/>
          <p:nvPr/>
        </p:nvCxnSpPr>
        <p:spPr>
          <a:xfrm rot="10800000">
            <a:off x="5867400" y="2133600"/>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867400" y="2438400"/>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bg/>
                                          </p:spTgt>
                                        </p:tgtEl>
                                        <p:attrNameLst>
                                          <p:attrName>style.visibility</p:attrName>
                                        </p:attrNameLst>
                                      </p:cBhvr>
                                      <p:to>
                                        <p:strVal val="visible"/>
                                      </p:to>
                                    </p:set>
                                    <p:anim calcmode="lin" valueType="num">
                                      <p:cBhvr additive="base">
                                        <p:cTn id="7" dur="500" fill="hold"/>
                                        <p:tgtEl>
                                          <p:spTgt spid="2150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additive="base">
                                        <p:cTn id="13"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anim calcmode="lin" valueType="num">
                                      <p:cBhvr additive="base">
                                        <p:cTn id="19"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6">
                                            <p:txEl>
                                              <p:pRg st="2" end="2"/>
                                            </p:txEl>
                                          </p:spTgt>
                                        </p:tgtEl>
                                        <p:attrNameLst>
                                          <p:attrName>style.visibility</p:attrName>
                                        </p:attrNameLst>
                                      </p:cBhvr>
                                      <p:to>
                                        <p:strVal val="visible"/>
                                      </p:to>
                                    </p:set>
                                    <p:anim calcmode="lin" valueType="num">
                                      <p:cBhvr additive="base">
                                        <p:cTn id="25"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6">
                                            <p:txEl>
                                              <p:pRg st="3" end="3"/>
                                            </p:txEl>
                                          </p:spTgt>
                                        </p:tgtEl>
                                        <p:attrNameLst>
                                          <p:attrName>style.visibility</p:attrName>
                                        </p:attrNameLst>
                                      </p:cBhvr>
                                      <p:to>
                                        <p:strVal val="visible"/>
                                      </p:to>
                                    </p:set>
                                    <p:anim calcmode="lin" valueType="num">
                                      <p:cBhvr additive="base">
                                        <p:cTn id="29"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06">
                                            <p:txEl>
                                              <p:pRg st="4" end="4"/>
                                            </p:txEl>
                                          </p:spTgt>
                                        </p:tgtEl>
                                        <p:attrNameLst>
                                          <p:attrName>style.visibility</p:attrName>
                                        </p:attrNameLst>
                                      </p:cBhvr>
                                      <p:to>
                                        <p:strVal val="visible"/>
                                      </p:to>
                                    </p:set>
                                    <p:anim calcmode="lin" valueType="num">
                                      <p:cBhvr additive="base">
                                        <p:cTn id="33"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21506">
                                            <p:bg/>
                                          </p:spTgt>
                                        </p:tgtEl>
                                        <p:attrNameLst>
                                          <p:attrName>style.visibility</p:attrName>
                                        </p:attrNameLst>
                                      </p:cBhvr>
                                      <p:to>
                                        <p:strVal val="visible"/>
                                      </p:to>
                                    </p:set>
                                    <p:anim calcmode="lin" valueType="num">
                                      <p:cBhvr additive="base">
                                        <p:cTn id="43" dur="500" fill="hold"/>
                                        <p:tgtEl>
                                          <p:spTgt spid="2150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6">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21506">
                                            <p:txEl>
                                              <p:pRg st="0" end="0"/>
                                            </p:txEl>
                                          </p:spTgt>
                                        </p:tgtEl>
                                        <p:attrNameLst>
                                          <p:attrName>style.visibility</p:attrName>
                                        </p:attrNameLst>
                                      </p:cBhvr>
                                      <p:to>
                                        <p:strVal val="visible"/>
                                      </p:to>
                                    </p:set>
                                    <p:anim calcmode="lin" valueType="num">
                                      <p:cBhvr additive="base">
                                        <p:cTn id="49"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21506">
                                            <p:txEl>
                                              <p:pRg st="1" end="1"/>
                                            </p:txEl>
                                          </p:spTgt>
                                        </p:tgtEl>
                                        <p:attrNameLst>
                                          <p:attrName>style.visibility</p:attrName>
                                        </p:attrNameLst>
                                      </p:cBhvr>
                                      <p:to>
                                        <p:strVal val="visible"/>
                                      </p:to>
                                    </p:set>
                                    <p:anim calcmode="lin" valueType="num">
                                      <p:cBhvr additive="base">
                                        <p:cTn id="55"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21506">
                                            <p:txEl>
                                              <p:pRg st="2" end="2"/>
                                            </p:txEl>
                                          </p:spTgt>
                                        </p:tgtEl>
                                        <p:attrNameLst>
                                          <p:attrName>style.visibility</p:attrName>
                                        </p:attrNameLst>
                                      </p:cBhvr>
                                      <p:to>
                                        <p:strVal val="visible"/>
                                      </p:to>
                                    </p:set>
                                    <p:anim calcmode="lin" valueType="num">
                                      <p:cBhvr additive="base">
                                        <p:cTn id="61"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21506">
                                            <p:txEl>
                                              <p:pRg st="3" end="3"/>
                                            </p:txEl>
                                          </p:spTgt>
                                        </p:tgtEl>
                                        <p:attrNameLst>
                                          <p:attrName>style.visibility</p:attrName>
                                        </p:attrNameLst>
                                      </p:cBhvr>
                                      <p:to>
                                        <p:strVal val="visible"/>
                                      </p:to>
                                    </p:set>
                                    <p:anim calcmode="lin" valueType="num">
                                      <p:cBhvr additive="base">
                                        <p:cTn id="6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506">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21506">
                                            <p:txEl>
                                              <p:pRg st="4" end="4"/>
                                            </p:txEl>
                                          </p:spTgt>
                                        </p:tgtEl>
                                        <p:attrNameLst>
                                          <p:attrName>style.visibility</p:attrName>
                                        </p:attrNameLst>
                                      </p:cBhvr>
                                      <p:to>
                                        <p:strVal val="visible"/>
                                      </p:to>
                                    </p:set>
                                    <p:anim calcmode="lin" valueType="num">
                                      <p:cBhvr additive="base">
                                        <p:cTn id="69"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21506">
                                            <p:txEl>
                                              <p:pRg st="5" end="5"/>
                                            </p:txEl>
                                          </p:spTgt>
                                        </p:tgtEl>
                                        <p:attrNameLst>
                                          <p:attrName>style.visibility</p:attrName>
                                        </p:attrNameLst>
                                      </p:cBhvr>
                                      <p:to>
                                        <p:strVal val="visible"/>
                                      </p:to>
                                    </p:set>
                                    <p:anim calcmode="lin" valueType="num">
                                      <p:cBhvr additive="base">
                                        <p:cTn id="73"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5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nimBg="1"/>
      <p:bldP spid="21506" grpId="1" build="p"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274638"/>
            <a:ext cx="2514600" cy="6397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solidFill>
          </a:ln>
        </p:spPr>
        <p:txBody>
          <a:bodyPr/>
          <a:lstStyle/>
          <a:p>
            <a:r>
              <a:rPr lang="en-US" sz="4000" b="1" i="1">
                <a:solidFill>
                  <a:srgbClr val="C00000"/>
                </a:solidFill>
                <a:ea typeface="Arial" pitchFamily="-112" charset="0"/>
                <a:cs typeface="Arial" pitchFamily="-112" charset="0"/>
              </a:rPr>
              <a:t>Lungs</a:t>
            </a:r>
          </a:p>
        </p:txBody>
      </p:sp>
      <p:sp>
        <p:nvSpPr>
          <p:cNvPr id="22531" name="Content Placeholder 4"/>
          <p:cNvSpPr>
            <a:spLocks noGrp="1"/>
          </p:cNvSpPr>
          <p:nvPr>
            <p:ph sz="half" idx="1"/>
          </p:nvPr>
        </p:nvSpPr>
        <p:spPr>
          <a:xfrm>
            <a:off x="228600" y="1524000"/>
            <a:ext cx="2743200" cy="4038600"/>
          </a:xfrm>
          <a:solidFill>
            <a:schemeClr val="accent3">
              <a:lumMod val="40000"/>
              <a:lumOff val="60000"/>
            </a:schemeClr>
          </a:solidFill>
          <a:ln>
            <a:solidFill>
              <a:schemeClr val="tx1"/>
            </a:solidFill>
          </a:ln>
        </p:spPr>
        <p:txBody>
          <a:bodyPr/>
          <a:lstStyle/>
          <a:p>
            <a:r>
              <a:rPr lang="en-US" sz="2400" b="1" i="1">
                <a:solidFill>
                  <a:srgbClr val="0066FF"/>
                </a:solidFill>
              </a:rPr>
              <a:t>Lung Roots: </a:t>
            </a:r>
            <a:r>
              <a:rPr lang="en-US" sz="2400"/>
              <a:t>Relatively dense shadows caused by the presence of the blood-filled pulmonary and bronchial vessels, the large bronchi, and the lymph nodes.</a:t>
            </a:r>
          </a:p>
          <a:p>
            <a:endParaRPr lang="en-US"/>
          </a:p>
        </p:txBody>
      </p:sp>
      <p:pic>
        <p:nvPicPr>
          <p:cNvPr id="12294" name="Picture 2" descr="http://www.meddean.luc.edu/lumen/medEd/Radio/curriculum/Pulmonary/image2.jpg"/>
          <p:cNvPicPr>
            <a:picLocks noGrp="1" noChangeAspect="1" noChangeArrowheads="1"/>
          </p:cNvPicPr>
          <p:nvPr>
            <p:ph sz="half" idx="2"/>
          </p:nvPr>
        </p:nvPicPr>
        <p:blipFill>
          <a:blip r:embed="rId2"/>
          <a:srcRect/>
          <a:stretch>
            <a:fillRect/>
          </a:stretch>
        </p:blipFill>
        <p:spPr>
          <a:xfrm>
            <a:off x="3200400" y="457200"/>
            <a:ext cx="5562600" cy="5791200"/>
          </a:xfrm>
          <a:noFill/>
        </p:spPr>
      </p:pic>
      <p:sp>
        <p:nvSpPr>
          <p:cNvPr id="5" name="Oval 4"/>
          <p:cNvSpPr/>
          <p:nvPr/>
        </p:nvSpPr>
        <p:spPr>
          <a:xfrm>
            <a:off x="5181600" y="35052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112" charset="0"/>
              <a:cs typeface="Arial" pitchFamily="-112" charset="0"/>
            </a:endParaRPr>
          </a:p>
        </p:txBody>
      </p:sp>
      <p:sp>
        <p:nvSpPr>
          <p:cNvPr id="6" name="Oval 5"/>
          <p:cNvSpPr/>
          <p:nvPr/>
        </p:nvSpPr>
        <p:spPr>
          <a:xfrm>
            <a:off x="6934200" y="3048000"/>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112" charset="0"/>
              <a:cs typeface="Arial"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additive="base">
                                        <p:cTn id="7" dur="500" fill="hold"/>
                                        <p:tgtEl>
                                          <p:spTgt spid="2253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Content Placeholder 2"/>
          <p:cNvSpPr>
            <a:spLocks noGrp="1"/>
          </p:cNvSpPr>
          <p:nvPr>
            <p:ph sz="half" idx="1"/>
          </p:nvPr>
        </p:nvSpPr>
        <p:spPr>
          <a:xfrm>
            <a:off x="228600" y="304800"/>
            <a:ext cx="3886200" cy="6400800"/>
          </a:xfrm>
          <a:solidFill>
            <a:schemeClr val="accent3">
              <a:lumMod val="40000"/>
              <a:lumOff val="60000"/>
            </a:schemeClr>
          </a:solidFill>
          <a:ln w="28575">
            <a:solidFill>
              <a:schemeClr val="tx1"/>
            </a:solidFill>
          </a:ln>
        </p:spPr>
        <p:txBody>
          <a:bodyPr/>
          <a:lstStyle/>
          <a:p>
            <a:r>
              <a:rPr lang="en-US" sz="2400" b="1"/>
              <a:t>The </a:t>
            </a:r>
            <a:r>
              <a:rPr lang="en-US" sz="2400" b="1">
                <a:solidFill>
                  <a:srgbClr val="FF0000"/>
                </a:solidFill>
              </a:rPr>
              <a:t>lung fields</a:t>
            </a:r>
            <a:r>
              <a:rPr lang="en-US" sz="2400"/>
              <a:t>, by virtue of the air they contain, readily permit the passage of x-rays. For this reason, </a:t>
            </a:r>
            <a:r>
              <a:rPr lang="en-US" sz="2400" b="1" i="1"/>
              <a:t>the lungs are more translucent on full inspiration than on expiration. </a:t>
            </a:r>
          </a:p>
          <a:p>
            <a:r>
              <a:rPr lang="en-US" sz="2400"/>
              <a:t>The </a:t>
            </a:r>
            <a:r>
              <a:rPr lang="en-US" sz="2400" b="1" i="1">
                <a:solidFill>
                  <a:srgbClr val="C00000"/>
                </a:solidFill>
              </a:rPr>
              <a:t>pulmonary blood vessels</a:t>
            </a:r>
            <a:r>
              <a:rPr lang="en-US" sz="2400">
                <a:solidFill>
                  <a:srgbClr val="FF0000"/>
                </a:solidFill>
              </a:rPr>
              <a:t> </a:t>
            </a:r>
            <a:r>
              <a:rPr lang="en-US" sz="2400"/>
              <a:t>are seen as a series of small, round, white shadows radiating from the lung root. </a:t>
            </a:r>
          </a:p>
          <a:p>
            <a:r>
              <a:rPr lang="en-US" sz="2400"/>
              <a:t>The </a:t>
            </a:r>
            <a:r>
              <a:rPr lang="en-US" sz="2400" b="1" i="1">
                <a:solidFill>
                  <a:srgbClr val="0066FF"/>
                </a:solidFill>
              </a:rPr>
              <a:t>large bronchi</a:t>
            </a:r>
            <a:r>
              <a:rPr lang="en-US" sz="2400"/>
              <a:t>, also cast similar rounded shadows. The smaller bronchi are not seen</a:t>
            </a:r>
          </a:p>
        </p:txBody>
      </p:sp>
      <p:pic>
        <p:nvPicPr>
          <p:cNvPr id="13315" name="Picture 5" descr="C:\Users\user\Pictures\cvvcv.png"/>
          <p:cNvPicPr>
            <a:picLocks noGrp="1" noChangeAspect="1" noChangeArrowheads="1"/>
          </p:cNvPicPr>
          <p:nvPr>
            <p:ph sz="half" idx="2"/>
          </p:nvPr>
        </p:nvPicPr>
        <p:blipFill>
          <a:blip r:embed="rId2"/>
          <a:srcRect/>
          <a:stretch>
            <a:fillRect/>
          </a:stretch>
        </p:blipFill>
        <p:spPr>
          <a:xfrm>
            <a:off x="4191000" y="685800"/>
            <a:ext cx="4652963" cy="5334000"/>
          </a:xfrm>
          <a:noFill/>
        </p:spPr>
      </p:pic>
      <p:cxnSp>
        <p:nvCxnSpPr>
          <p:cNvPr id="5" name="Straight Arrow Connector 4"/>
          <p:cNvCxnSpPr/>
          <p:nvPr/>
        </p:nvCxnSpPr>
        <p:spPr>
          <a:xfrm rot="16200000" flipH="1">
            <a:off x="4953000" y="3429000"/>
            <a:ext cx="5334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5143500" y="453390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7467600" y="2895600"/>
            <a:ext cx="4572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19" name="TextBox 10"/>
          <p:cNvSpPr txBox="1">
            <a:spLocks noChangeArrowheads="1"/>
          </p:cNvSpPr>
          <p:nvPr/>
        </p:nvSpPr>
        <p:spPr bwMode="auto">
          <a:xfrm>
            <a:off x="4648200" y="3276600"/>
            <a:ext cx="533400" cy="461963"/>
          </a:xfrm>
          <a:prstGeom prst="rect">
            <a:avLst/>
          </a:prstGeom>
          <a:noFill/>
          <a:ln w="9525">
            <a:noFill/>
            <a:miter lim="800000"/>
            <a:headEnd/>
            <a:tailEnd/>
          </a:ln>
        </p:spPr>
        <p:txBody>
          <a:bodyPr>
            <a:prstTxWarp prst="textNoShape">
              <a:avLst/>
            </a:prstTxWarp>
            <a:spAutoFit/>
          </a:bodyPr>
          <a:lstStyle/>
          <a:p>
            <a:pPr algn="ctr"/>
            <a:r>
              <a:rPr lang="en-US" sz="2400" b="1"/>
              <a:t>B</a:t>
            </a:r>
          </a:p>
        </p:txBody>
      </p:sp>
      <p:sp>
        <p:nvSpPr>
          <p:cNvPr id="13320" name="TextBox 11"/>
          <p:cNvSpPr txBox="1">
            <a:spLocks noChangeArrowheads="1"/>
          </p:cNvSpPr>
          <p:nvPr/>
        </p:nvSpPr>
        <p:spPr bwMode="auto">
          <a:xfrm>
            <a:off x="7772400" y="3733800"/>
            <a:ext cx="609600" cy="369888"/>
          </a:xfrm>
          <a:prstGeom prst="rect">
            <a:avLst/>
          </a:prstGeom>
          <a:noFill/>
          <a:ln w="9525">
            <a:noFill/>
            <a:miter lim="800000"/>
            <a:headEnd/>
            <a:tailEnd/>
          </a:ln>
        </p:spPr>
        <p:txBody>
          <a:bodyPr>
            <a:prstTxWarp prst="textNoShape">
              <a:avLst/>
            </a:prstTxWarp>
            <a:spAutoFit/>
          </a:bodyPr>
          <a:lstStyle/>
          <a:p>
            <a:r>
              <a:rPr lang="en-US" b="1"/>
              <a:t>PV</a:t>
            </a:r>
          </a:p>
        </p:txBody>
      </p:sp>
      <p:cxnSp>
        <p:nvCxnSpPr>
          <p:cNvPr id="14" name="Straight Arrow Connector 13"/>
          <p:cNvCxnSpPr>
            <a:endCxn id="13320" idx="2"/>
          </p:cNvCxnSpPr>
          <p:nvPr/>
        </p:nvCxnSpPr>
        <p:spPr>
          <a:xfrm rot="16200000" flipV="1">
            <a:off x="7766844" y="4414044"/>
            <a:ext cx="696912"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22" name="TextBox 14"/>
          <p:cNvSpPr txBox="1">
            <a:spLocks noChangeArrowheads="1"/>
          </p:cNvSpPr>
          <p:nvPr/>
        </p:nvSpPr>
        <p:spPr bwMode="auto">
          <a:xfrm>
            <a:off x="7924800" y="2667000"/>
            <a:ext cx="457200" cy="400050"/>
          </a:xfrm>
          <a:prstGeom prst="rect">
            <a:avLst/>
          </a:prstGeom>
          <a:noFill/>
          <a:ln w="9525">
            <a:noFill/>
            <a:miter lim="800000"/>
            <a:headEnd/>
            <a:tailEnd/>
          </a:ln>
        </p:spPr>
        <p:txBody>
          <a:bodyPr>
            <a:prstTxWarp prst="textNoShape">
              <a:avLst/>
            </a:prstTxWarp>
            <a:spAutoFit/>
          </a:bodyPr>
          <a:lstStyle/>
          <a:p>
            <a:pPr algn="ctr"/>
            <a:r>
              <a:rPr lang="en-US" sz="2000" b="1"/>
              <a:t>H</a:t>
            </a:r>
          </a:p>
        </p:txBody>
      </p:sp>
      <p:sp>
        <p:nvSpPr>
          <p:cNvPr id="13323" name="TextBox 10"/>
          <p:cNvSpPr txBox="1">
            <a:spLocks noChangeArrowheads="1"/>
          </p:cNvSpPr>
          <p:nvPr/>
        </p:nvSpPr>
        <p:spPr bwMode="auto">
          <a:xfrm>
            <a:off x="5638800" y="3429000"/>
            <a:ext cx="381000" cy="369888"/>
          </a:xfrm>
          <a:prstGeom prst="rect">
            <a:avLst/>
          </a:prstGeom>
          <a:noFill/>
          <a:ln w="9525">
            <a:noFill/>
            <a:miter lim="800000"/>
            <a:headEnd/>
            <a:tailEnd/>
          </a:ln>
        </p:spPr>
        <p:txBody>
          <a:bodyPr>
            <a:prstTxWarp prst="textNoShape">
              <a:avLst/>
            </a:prstTxWarp>
            <a:spAutoFit/>
          </a:bodyPr>
          <a:lstStyle/>
          <a:p>
            <a:pPr algn="ctr"/>
            <a:r>
              <a:rPr lang="en-US" b="1"/>
              <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3"/>
          <p:cNvSpPr>
            <a:spLocks noGrp="1"/>
          </p:cNvSpPr>
          <p:nvPr>
            <p:ph type="title"/>
          </p:nvPr>
        </p:nvSpPr>
        <p:spPr>
          <a:xfrm>
            <a:off x="4724400" y="274638"/>
            <a:ext cx="3962400" cy="5635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txBody>
          <a:bodyPr/>
          <a:lstStyle/>
          <a:p>
            <a:r>
              <a:rPr lang="en-US" sz="3600"/>
              <a:t/>
            </a:r>
            <a:br>
              <a:rPr lang="en-US" sz="3600"/>
            </a:br>
            <a:r>
              <a:rPr lang="en-US" sz="3600" b="1" i="1">
                <a:solidFill>
                  <a:srgbClr val="C00000"/>
                </a:solidFill>
              </a:rPr>
              <a:t>Bronchograph</a:t>
            </a:r>
            <a:r>
              <a:rPr lang="en-US" sz="3600" i="1">
                <a:solidFill>
                  <a:srgbClr val="C00000"/>
                </a:solidFill>
              </a:rPr>
              <a:t>y  </a:t>
            </a:r>
            <a:br>
              <a:rPr lang="en-US" sz="3600" i="1">
                <a:solidFill>
                  <a:srgbClr val="C00000"/>
                </a:solidFill>
              </a:rPr>
            </a:br>
            <a:endParaRPr lang="en-US" sz="3600" i="1">
              <a:solidFill>
                <a:srgbClr val="C00000"/>
              </a:solidFill>
            </a:endParaRPr>
          </a:p>
        </p:txBody>
      </p:sp>
      <p:sp>
        <p:nvSpPr>
          <p:cNvPr id="30723" name="Content Placeholder 2"/>
          <p:cNvSpPr>
            <a:spLocks noGrp="1"/>
          </p:cNvSpPr>
          <p:nvPr>
            <p:ph sz="half" idx="1"/>
          </p:nvPr>
        </p:nvSpPr>
        <p:spPr>
          <a:xfrm>
            <a:off x="152400" y="304800"/>
            <a:ext cx="3810000" cy="6324600"/>
          </a:xfrm>
          <a:solidFill>
            <a:schemeClr val="accent3">
              <a:lumMod val="40000"/>
              <a:lumOff val="60000"/>
            </a:schemeClr>
          </a:solidFill>
          <a:ln>
            <a:solidFill>
              <a:schemeClr val="tx1"/>
            </a:solidFill>
          </a:ln>
        </p:spPr>
        <p:txBody>
          <a:bodyPr/>
          <a:lstStyle/>
          <a:p>
            <a:r>
              <a:rPr lang="en-US" sz="2400"/>
              <a:t>Bronchography is a special study of the bronchial tree by means of introduction of a </a:t>
            </a:r>
            <a:r>
              <a:rPr lang="en-US" sz="2400">
                <a:solidFill>
                  <a:srgbClr val="0066FF"/>
                </a:solidFill>
              </a:rPr>
              <a:t>contrast medium </a:t>
            </a:r>
            <a:r>
              <a:rPr lang="en-US" sz="2400"/>
              <a:t>into a particular bronchus usually under fluoroscopic control. The contrast media are nonirritating and sufficiently radiopaque to allow good visualization of the bronchi. After the radiographic examination is completed, the patient is asked to cough and expectorate the contrast medium.</a:t>
            </a:r>
          </a:p>
          <a:p>
            <a:endParaRPr lang="en-US"/>
          </a:p>
        </p:txBody>
      </p:sp>
      <p:pic>
        <p:nvPicPr>
          <p:cNvPr id="14340" name="Picture 2" descr="C:\Users\user\Pictures\C3FF61.png"/>
          <p:cNvPicPr>
            <a:picLocks noGrp="1" noChangeAspect="1" noChangeArrowheads="1"/>
          </p:cNvPicPr>
          <p:nvPr>
            <p:ph sz="half" idx="2"/>
          </p:nvPr>
        </p:nvPicPr>
        <p:blipFill>
          <a:blip r:embed="rId2"/>
          <a:srcRect/>
          <a:stretch>
            <a:fillRect/>
          </a:stretch>
        </p:blipFill>
        <p:spPr>
          <a:xfrm>
            <a:off x="4038600" y="990600"/>
            <a:ext cx="4876800" cy="5181600"/>
          </a:xfrm>
          <a:noFill/>
        </p:spPr>
      </p:pic>
      <p:sp>
        <p:nvSpPr>
          <p:cNvPr id="15365" name="Rectangle 7"/>
          <p:cNvSpPr>
            <a:spLocks noChangeArrowheads="1"/>
          </p:cNvSpPr>
          <p:nvPr/>
        </p:nvSpPr>
        <p:spPr bwMode="auto">
          <a:xfrm>
            <a:off x="4800600" y="6248400"/>
            <a:ext cx="3733800" cy="381000"/>
          </a:xfrm>
          <a:prstGeom prst="rect">
            <a:avLst/>
          </a:prstGeom>
          <a:solidFill>
            <a:schemeClr val="accent3">
              <a:lumMod val="40000"/>
              <a:lumOff val="60000"/>
            </a:schemeClr>
          </a:solidFill>
          <a:ln w="9525">
            <a:solidFill>
              <a:schemeClr val="tx1"/>
            </a:solidFill>
            <a:miter lim="800000"/>
            <a:headEnd/>
            <a:tailEnd/>
          </a:ln>
        </p:spPr>
        <p:txBody>
          <a:bodyPr>
            <a:prstTxWarp prst="textNoShape">
              <a:avLst/>
            </a:prstTxWarp>
            <a:spAutoFit/>
          </a:bodyPr>
          <a:lstStyle/>
          <a:p>
            <a:pPr algn="ctr"/>
            <a:r>
              <a:rPr lang="en-US" b="1"/>
              <a:t>Posteroanterior Bronchogram</a:t>
            </a:r>
          </a:p>
        </p:txBody>
      </p:sp>
      <p:sp>
        <p:nvSpPr>
          <p:cNvPr id="14342" name="TextBox 7"/>
          <p:cNvSpPr txBox="1">
            <a:spLocks noChangeArrowheads="1"/>
          </p:cNvSpPr>
          <p:nvPr/>
        </p:nvSpPr>
        <p:spPr bwMode="auto">
          <a:xfrm>
            <a:off x="6324600" y="1905000"/>
            <a:ext cx="533400" cy="461963"/>
          </a:xfrm>
          <a:prstGeom prst="rect">
            <a:avLst/>
          </a:prstGeom>
          <a:noFill/>
          <a:ln w="9525">
            <a:noFill/>
            <a:miter lim="800000"/>
            <a:headEnd/>
            <a:tailEnd/>
          </a:ln>
        </p:spPr>
        <p:txBody>
          <a:bodyPr>
            <a:prstTxWarp prst="textNoShape">
              <a:avLst/>
            </a:prstTxWarp>
            <a:spAutoFit/>
          </a:bodyPr>
          <a:lstStyle/>
          <a:p>
            <a:pPr algn="ctr"/>
            <a:r>
              <a:rPr lang="en-US" sz="2400" b="1">
                <a:solidFill>
                  <a:srgbClr val="FF0000"/>
                </a:solidFill>
              </a:rPr>
              <a:t>T</a:t>
            </a:r>
          </a:p>
        </p:txBody>
      </p:sp>
      <p:sp>
        <p:nvSpPr>
          <p:cNvPr id="14343" name="TextBox 8"/>
          <p:cNvSpPr txBox="1">
            <a:spLocks noChangeArrowheads="1"/>
          </p:cNvSpPr>
          <p:nvPr/>
        </p:nvSpPr>
        <p:spPr bwMode="auto">
          <a:xfrm>
            <a:off x="6705600" y="2971800"/>
            <a:ext cx="228600" cy="400050"/>
          </a:xfrm>
          <a:prstGeom prst="rect">
            <a:avLst/>
          </a:prstGeom>
          <a:noFill/>
          <a:ln w="9525">
            <a:noFill/>
            <a:miter lim="800000"/>
            <a:headEnd/>
            <a:tailEnd/>
          </a:ln>
        </p:spPr>
        <p:txBody>
          <a:bodyPr>
            <a:prstTxWarp prst="textNoShape">
              <a:avLst/>
            </a:prstTxWarp>
            <a:spAutoFit/>
          </a:bodyPr>
          <a:lstStyle/>
          <a:p>
            <a:r>
              <a:rPr lang="en-US" sz="2000" b="1"/>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2"/>
                                        </p:tgtEl>
                                        <p:attrNameLst>
                                          <p:attrName>style.visibility</p:attrName>
                                        </p:attrNameLst>
                                      </p:cBhvr>
                                      <p:to>
                                        <p:strVal val="visible"/>
                                      </p:to>
                                    </p:set>
                                    <p:anim calcmode="discrete" valueType="clr">
                                      <p:cBhvr override="childStyle">
                                        <p:cTn id="7" dur="80"/>
                                        <p:tgtEl>
                                          <p:spTgt spid="307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2"/>
                                        </p:tgtEl>
                                        <p:attrNameLst>
                                          <p:attrName>fillcolor</p:attrName>
                                        </p:attrNameLst>
                                      </p:cBhvr>
                                      <p:tavLst>
                                        <p:tav tm="0">
                                          <p:val>
                                            <p:clrVal>
                                              <a:schemeClr val="accent2"/>
                                            </p:clrVal>
                                          </p:val>
                                        </p:tav>
                                        <p:tav tm="50000">
                                          <p:val>
                                            <p:clrVal>
                                              <a:schemeClr val="hlink"/>
                                            </p:clrVal>
                                          </p:val>
                                        </p:tav>
                                      </p:tavLst>
                                    </p:anim>
                                    <p:set>
                                      <p:cBhvr>
                                        <p:cTn id="9" dur="80"/>
                                        <p:tgtEl>
                                          <p:spTgt spid="307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723">
                                            <p:bg/>
                                          </p:spTgt>
                                        </p:tgtEl>
                                        <p:attrNameLst>
                                          <p:attrName>style.visibility</p:attrName>
                                        </p:attrNameLst>
                                      </p:cBhvr>
                                      <p:to>
                                        <p:strVal val="visible"/>
                                      </p:to>
                                    </p:set>
                                    <p:anim calcmode="lin" valueType="num">
                                      <p:cBhvr additive="base">
                                        <p:cTn id="14" dur="500" fill="hold"/>
                                        <p:tgtEl>
                                          <p:spTgt spid="3072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072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723">
                                            <p:txEl>
                                              <p:pRg st="0" end="0"/>
                                            </p:txEl>
                                          </p:spTgt>
                                        </p:tgtEl>
                                        <p:attrNameLst>
                                          <p:attrName>style.visibility</p:attrName>
                                        </p:attrNameLst>
                                      </p:cBhvr>
                                      <p:to>
                                        <p:strVal val="visible"/>
                                      </p:to>
                                    </p:set>
                                    <p:anim calcmode="lin" valueType="num">
                                      <p:cBhvr additive="base">
                                        <p:cTn id="20"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365"/>
                                        </p:tgtEl>
                                        <p:attrNameLst>
                                          <p:attrName>style.visibility</p:attrName>
                                        </p:attrNameLst>
                                      </p:cBhvr>
                                      <p:to>
                                        <p:strVal val="visible"/>
                                      </p:to>
                                    </p:set>
                                    <p:anim calcmode="lin" valueType="num">
                                      <p:cBhvr additive="base">
                                        <p:cTn id="26" dur="500" fill="hold"/>
                                        <p:tgtEl>
                                          <p:spTgt spid="15365"/>
                                        </p:tgtEl>
                                        <p:attrNameLst>
                                          <p:attrName>ppt_x</p:attrName>
                                        </p:attrNameLst>
                                      </p:cBhvr>
                                      <p:tavLst>
                                        <p:tav tm="0">
                                          <p:val>
                                            <p:strVal val="#ppt_x"/>
                                          </p:val>
                                        </p:tav>
                                        <p:tav tm="100000">
                                          <p:val>
                                            <p:strVal val="#ppt_x"/>
                                          </p:val>
                                        </p:tav>
                                      </p:tavLst>
                                    </p:anim>
                                    <p:anim calcmode="lin" valueType="num">
                                      <p:cBhvr additive="base">
                                        <p:cTn id="27"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animBg="1"/>
      <p:bldP spid="15365"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381000"/>
            <a:ext cx="2209800" cy="685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txBody>
          <a:bodyPr/>
          <a:lstStyle/>
          <a:p>
            <a:pPr algn="l"/>
            <a:r>
              <a:rPr lang="en-US" sz="2800" b="1">
                <a:solidFill>
                  <a:srgbClr val="C00000"/>
                </a:solidFill>
              </a:rPr>
              <a:t>Mediastinum</a:t>
            </a:r>
          </a:p>
        </p:txBody>
      </p:sp>
      <p:sp>
        <p:nvSpPr>
          <p:cNvPr id="24579" name="Content Placeholder 2"/>
          <p:cNvSpPr>
            <a:spLocks noGrp="1"/>
          </p:cNvSpPr>
          <p:nvPr>
            <p:ph sz="half" idx="1"/>
          </p:nvPr>
        </p:nvSpPr>
        <p:spPr>
          <a:xfrm>
            <a:off x="152400" y="1219200"/>
            <a:ext cx="2438400" cy="5105400"/>
          </a:xfrm>
          <a:solidFill>
            <a:schemeClr val="accent3">
              <a:lumMod val="40000"/>
              <a:lumOff val="60000"/>
            </a:schemeClr>
          </a:solidFill>
          <a:ln>
            <a:solidFill>
              <a:schemeClr val="tx1"/>
            </a:solidFill>
          </a:ln>
        </p:spPr>
        <p:txBody>
          <a:bodyPr/>
          <a:lstStyle/>
          <a:p>
            <a:r>
              <a:rPr lang="en-US" sz="2400" i="1"/>
              <a:t>The shadow is produced by the various structures within the mediastinum, superimposed one on the other</a:t>
            </a:r>
          </a:p>
          <a:p>
            <a:r>
              <a:rPr lang="en-US" sz="2400"/>
              <a:t>Note the outline of the heart and great vessels. </a:t>
            </a:r>
          </a:p>
        </p:txBody>
      </p:sp>
      <p:pic>
        <p:nvPicPr>
          <p:cNvPr id="15364" name="Picture 2" descr="http://www.meddean.luc.edu/lumen/medEd/Radio/curriculum/Pulmonary/image1e.jpg"/>
          <p:cNvPicPr>
            <a:picLocks noGrp="1" noChangeAspect="1" noChangeArrowheads="1"/>
          </p:cNvPicPr>
          <p:nvPr>
            <p:ph sz="half" idx="2"/>
          </p:nvPr>
        </p:nvPicPr>
        <p:blipFill>
          <a:blip r:embed="rId2"/>
          <a:srcRect b="3659"/>
          <a:stretch>
            <a:fillRect/>
          </a:stretch>
        </p:blipFill>
        <p:spPr>
          <a:xfrm>
            <a:off x="2743200" y="228600"/>
            <a:ext cx="6096000" cy="6400800"/>
          </a:xfr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8"/>
                                        </p:tgtEl>
                                        <p:attrNameLst>
                                          <p:attrName>style.visibility</p:attrName>
                                        </p:attrNameLst>
                                      </p:cBhvr>
                                      <p:to>
                                        <p:strVal val="visible"/>
                                      </p:to>
                                    </p:set>
                                    <p:anim calcmode="discrete" valueType="clr">
                                      <p:cBhvr override="childStyle">
                                        <p:cTn id="7" dur="80"/>
                                        <p:tgtEl>
                                          <p:spTgt spid="245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8"/>
                                        </p:tgtEl>
                                        <p:attrNameLst>
                                          <p:attrName>fillcolor</p:attrName>
                                        </p:attrNameLst>
                                      </p:cBhvr>
                                      <p:tavLst>
                                        <p:tav tm="0">
                                          <p:val>
                                            <p:clrVal>
                                              <a:schemeClr val="accent2"/>
                                            </p:clrVal>
                                          </p:val>
                                        </p:tav>
                                        <p:tav tm="50000">
                                          <p:val>
                                            <p:clrVal>
                                              <a:schemeClr val="hlink"/>
                                            </p:clrVal>
                                          </p:val>
                                        </p:tav>
                                      </p:tavLst>
                                    </p:anim>
                                    <p:set>
                                      <p:cBhvr>
                                        <p:cTn id="9" dur="80"/>
                                        <p:tgtEl>
                                          <p:spTgt spid="2457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579">
                                            <p:bg/>
                                          </p:spTgt>
                                        </p:tgtEl>
                                        <p:attrNameLst>
                                          <p:attrName>style.visibility</p:attrName>
                                        </p:attrNameLst>
                                      </p:cBhvr>
                                      <p:to>
                                        <p:strVal val="visible"/>
                                      </p:to>
                                    </p:set>
                                    <p:anim calcmode="lin" valueType="num">
                                      <p:cBhvr additive="base">
                                        <p:cTn id="14" dur="500" fill="hold"/>
                                        <p:tgtEl>
                                          <p:spTgt spid="24579">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579">
                                            <p:txEl>
                                              <p:pRg st="0" end="0"/>
                                            </p:txEl>
                                          </p:spTgt>
                                        </p:tgtEl>
                                        <p:attrNameLst>
                                          <p:attrName>style.visibility</p:attrName>
                                        </p:attrNameLst>
                                      </p:cBhvr>
                                      <p:to>
                                        <p:strVal val="visible"/>
                                      </p:to>
                                    </p:set>
                                    <p:anim calcmode="lin" valueType="num">
                                      <p:cBhvr additive="base">
                                        <p:cTn id="20"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579">
                                            <p:txEl>
                                              <p:pRg st="1" end="1"/>
                                            </p:txEl>
                                          </p:spTgt>
                                        </p:tgtEl>
                                        <p:attrNameLst>
                                          <p:attrName>style.visibility</p:attrName>
                                        </p:attrNameLst>
                                      </p:cBhvr>
                                      <p:to>
                                        <p:strVal val="visible"/>
                                      </p:to>
                                    </p:set>
                                    <p:anim calcmode="lin" valueType="num">
                                      <p:cBhvr additive="base">
                                        <p:cTn id="26"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build="p"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Content Placeholder 2"/>
          <p:cNvSpPr>
            <a:spLocks noGrp="1"/>
          </p:cNvSpPr>
          <p:nvPr>
            <p:ph sz="half" idx="4294967295"/>
          </p:nvPr>
        </p:nvSpPr>
        <p:spPr>
          <a:xfrm>
            <a:off x="152400" y="152400"/>
            <a:ext cx="3124200" cy="6553200"/>
          </a:xfrm>
          <a:solidFill>
            <a:schemeClr val="accent3">
              <a:lumMod val="20000"/>
              <a:lumOff val="80000"/>
            </a:schemeClr>
          </a:solidFill>
          <a:ln>
            <a:solidFill>
              <a:schemeClr val="tx1"/>
            </a:solidFill>
          </a:ln>
        </p:spPr>
        <p:txBody>
          <a:bodyPr/>
          <a:lstStyle/>
          <a:p>
            <a:r>
              <a:rPr lang="en-US" sz="2200"/>
              <a:t>The </a:t>
            </a:r>
            <a:r>
              <a:rPr lang="en-US" sz="2200" b="1" u="sng">
                <a:solidFill>
                  <a:srgbClr val="0066FF"/>
                </a:solidFill>
              </a:rPr>
              <a:t>Right Border </a:t>
            </a:r>
            <a:r>
              <a:rPr lang="en-US" sz="2200"/>
              <a:t>from above downward consists of: </a:t>
            </a:r>
          </a:p>
          <a:p>
            <a:r>
              <a:rPr lang="en-US" sz="2200" b="1" i="1" u="sng">
                <a:solidFill>
                  <a:srgbClr val="C00000"/>
                </a:solidFill>
              </a:rPr>
              <a:t>Right brachiocephalic vein</a:t>
            </a:r>
            <a:r>
              <a:rPr lang="en-US" sz="2200" b="1" i="1">
                <a:solidFill>
                  <a:srgbClr val="C00000"/>
                </a:solidFill>
              </a:rPr>
              <a:t>, S</a:t>
            </a:r>
            <a:r>
              <a:rPr lang="en-US" sz="2200" b="1" i="1" u="sng">
                <a:solidFill>
                  <a:srgbClr val="C00000"/>
                </a:solidFill>
              </a:rPr>
              <a:t>uperior vena cava</a:t>
            </a:r>
            <a:r>
              <a:rPr lang="en-US" sz="2200" b="1" i="1">
                <a:solidFill>
                  <a:srgbClr val="C00000"/>
                </a:solidFill>
              </a:rPr>
              <a:t>, R</a:t>
            </a:r>
            <a:r>
              <a:rPr lang="en-US" sz="2200" b="1" i="1" u="sng">
                <a:solidFill>
                  <a:srgbClr val="C00000"/>
                </a:solidFill>
              </a:rPr>
              <a:t>ight atrium</a:t>
            </a:r>
            <a:r>
              <a:rPr lang="en-US" sz="2200"/>
              <a:t>, and sometimes the </a:t>
            </a:r>
            <a:r>
              <a:rPr lang="en-US" sz="2200" u="sng"/>
              <a:t>Inferior vena cava. </a:t>
            </a:r>
          </a:p>
          <a:p>
            <a:r>
              <a:rPr lang="en-US" sz="2200"/>
              <a:t>The </a:t>
            </a:r>
            <a:r>
              <a:rPr lang="en-US" sz="2200" b="1" u="sng">
                <a:solidFill>
                  <a:srgbClr val="0066FF"/>
                </a:solidFill>
              </a:rPr>
              <a:t>Left Border </a:t>
            </a:r>
            <a:r>
              <a:rPr lang="en-US" sz="2200"/>
              <a:t>consists of: </a:t>
            </a:r>
          </a:p>
          <a:p>
            <a:r>
              <a:rPr lang="en-US" sz="2200"/>
              <a:t>A prominence, the </a:t>
            </a:r>
            <a:r>
              <a:rPr lang="en-US" sz="2200" b="1" u="sng">
                <a:solidFill>
                  <a:srgbClr val="C00000"/>
                </a:solidFill>
              </a:rPr>
              <a:t>Aortic knuckle</a:t>
            </a:r>
            <a:r>
              <a:rPr lang="en-US" sz="2200"/>
              <a:t>, caused by the </a:t>
            </a:r>
            <a:r>
              <a:rPr lang="en-US" sz="2200" b="1" i="1"/>
              <a:t>aortic arch</a:t>
            </a:r>
            <a:r>
              <a:rPr lang="en-US" sz="2200"/>
              <a:t>; </a:t>
            </a:r>
          </a:p>
          <a:p>
            <a:r>
              <a:rPr lang="en-US" sz="2200"/>
              <a:t>Left margin of the </a:t>
            </a:r>
            <a:r>
              <a:rPr lang="en-US" sz="2200" b="1" i="1" u="sng">
                <a:solidFill>
                  <a:srgbClr val="C00000"/>
                </a:solidFill>
              </a:rPr>
              <a:t>Pulmonary Trunk</a:t>
            </a:r>
            <a:r>
              <a:rPr lang="en-US" sz="2200" b="1" i="1">
                <a:solidFill>
                  <a:srgbClr val="C00000"/>
                </a:solidFill>
              </a:rPr>
              <a:t>, the </a:t>
            </a:r>
            <a:r>
              <a:rPr lang="en-US" sz="2200" b="1" i="1" u="sng">
                <a:solidFill>
                  <a:srgbClr val="C00000"/>
                </a:solidFill>
              </a:rPr>
              <a:t>Left Auricle</a:t>
            </a:r>
            <a:r>
              <a:rPr lang="en-US" sz="2200" b="1" i="1">
                <a:solidFill>
                  <a:srgbClr val="C00000"/>
                </a:solidFill>
              </a:rPr>
              <a:t>, and the </a:t>
            </a:r>
            <a:r>
              <a:rPr lang="en-US" sz="2200" b="1" i="1" u="sng">
                <a:solidFill>
                  <a:srgbClr val="C00000"/>
                </a:solidFill>
              </a:rPr>
              <a:t>Left Ventricle</a:t>
            </a:r>
            <a:r>
              <a:rPr lang="en-US" sz="2200" u="sng"/>
              <a:t>. </a:t>
            </a:r>
          </a:p>
          <a:p>
            <a:endParaRPr lang="en-US"/>
          </a:p>
        </p:txBody>
      </p:sp>
      <p:cxnSp>
        <p:nvCxnSpPr>
          <p:cNvPr id="6" name="Straight Connector 5"/>
          <p:cNvCxnSpPr/>
          <p:nvPr/>
        </p:nvCxnSpPr>
        <p:spPr>
          <a:xfrm rot="16200000" flipV="1">
            <a:off x="6172200" y="2667000"/>
            <a:ext cx="76200" cy="76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6388" name="Picture 2" descr="http://www.meddean.luc.edu/lumen/medEd/Radio/curriculum/Pulmonary/image.jpg"/>
          <p:cNvPicPr>
            <a:picLocks noChangeAspect="1" noChangeArrowheads="1"/>
          </p:cNvPicPr>
          <p:nvPr/>
        </p:nvPicPr>
        <p:blipFill>
          <a:blip r:embed="rId2"/>
          <a:srcRect/>
          <a:stretch>
            <a:fillRect/>
          </a:stretch>
        </p:blipFill>
        <p:spPr bwMode="auto">
          <a:xfrm>
            <a:off x="3429000" y="304800"/>
            <a:ext cx="5486400" cy="6324600"/>
          </a:xfrm>
          <a:prstGeom prst="rect">
            <a:avLst/>
          </a:prstGeom>
          <a:noFill/>
          <a:ln w="9525">
            <a:noFill/>
            <a:miter lim="800000"/>
            <a:headEnd/>
            <a:tailEnd/>
          </a:ln>
        </p:spPr>
      </p:pic>
      <p:sp>
        <p:nvSpPr>
          <p:cNvPr id="16389" name="TextBox 3"/>
          <p:cNvSpPr txBox="1">
            <a:spLocks noChangeArrowheads="1"/>
          </p:cNvSpPr>
          <p:nvPr/>
        </p:nvSpPr>
        <p:spPr bwMode="auto">
          <a:xfrm>
            <a:off x="3810000" y="2057400"/>
            <a:ext cx="1143000" cy="523875"/>
          </a:xfrm>
          <a:prstGeom prst="rect">
            <a:avLst/>
          </a:prstGeom>
          <a:noFill/>
          <a:ln w="9525">
            <a:noFill/>
            <a:miter lim="800000"/>
            <a:headEnd/>
            <a:tailEnd/>
          </a:ln>
        </p:spPr>
        <p:txBody>
          <a:bodyPr>
            <a:prstTxWarp prst="textNoShape">
              <a:avLst/>
            </a:prstTxWarp>
            <a:spAutoFit/>
          </a:bodyPr>
          <a:lstStyle/>
          <a:p>
            <a:r>
              <a:rPr lang="en-US" sz="1400" b="1">
                <a:solidFill>
                  <a:srgbClr val="C00000"/>
                </a:solidFill>
              </a:rPr>
              <a:t>Superior vena cava</a:t>
            </a:r>
          </a:p>
        </p:txBody>
      </p:sp>
      <p:sp>
        <p:nvSpPr>
          <p:cNvPr id="16390" name="TextBox 8"/>
          <p:cNvSpPr txBox="1">
            <a:spLocks noChangeArrowheads="1"/>
          </p:cNvSpPr>
          <p:nvPr/>
        </p:nvSpPr>
        <p:spPr bwMode="auto">
          <a:xfrm>
            <a:off x="3657600" y="2743200"/>
            <a:ext cx="1295400" cy="738188"/>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Right pulmonary artery</a:t>
            </a:r>
          </a:p>
        </p:txBody>
      </p:sp>
      <p:sp>
        <p:nvSpPr>
          <p:cNvPr id="16391" name="TextBox 9"/>
          <p:cNvSpPr txBox="1">
            <a:spLocks noChangeArrowheads="1"/>
          </p:cNvSpPr>
          <p:nvPr/>
        </p:nvSpPr>
        <p:spPr bwMode="auto">
          <a:xfrm>
            <a:off x="3886200" y="3886200"/>
            <a:ext cx="990600" cy="533400"/>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Right atrium</a:t>
            </a:r>
          </a:p>
        </p:txBody>
      </p:sp>
      <p:sp>
        <p:nvSpPr>
          <p:cNvPr id="16392" name="TextBox 10"/>
          <p:cNvSpPr txBox="1">
            <a:spLocks noChangeArrowheads="1"/>
          </p:cNvSpPr>
          <p:nvPr/>
        </p:nvSpPr>
        <p:spPr bwMode="auto">
          <a:xfrm>
            <a:off x="8077200" y="4953000"/>
            <a:ext cx="1066800" cy="523875"/>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Apex of heart</a:t>
            </a:r>
          </a:p>
        </p:txBody>
      </p:sp>
      <p:sp>
        <p:nvSpPr>
          <p:cNvPr id="16393" name="TextBox 11"/>
          <p:cNvSpPr txBox="1">
            <a:spLocks noChangeArrowheads="1"/>
          </p:cNvSpPr>
          <p:nvPr/>
        </p:nvSpPr>
        <p:spPr bwMode="auto">
          <a:xfrm>
            <a:off x="7924800" y="4191000"/>
            <a:ext cx="990600" cy="523875"/>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Left ventricle</a:t>
            </a:r>
          </a:p>
        </p:txBody>
      </p:sp>
      <p:sp>
        <p:nvSpPr>
          <p:cNvPr id="16394" name="TextBox 12"/>
          <p:cNvSpPr txBox="1">
            <a:spLocks noChangeArrowheads="1"/>
          </p:cNvSpPr>
          <p:nvPr/>
        </p:nvSpPr>
        <p:spPr bwMode="auto">
          <a:xfrm>
            <a:off x="7467600" y="3352800"/>
            <a:ext cx="990600" cy="523875"/>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Left auricle</a:t>
            </a:r>
          </a:p>
        </p:txBody>
      </p:sp>
      <p:sp>
        <p:nvSpPr>
          <p:cNvPr id="16395" name="TextBox 13"/>
          <p:cNvSpPr txBox="1">
            <a:spLocks noChangeArrowheads="1"/>
          </p:cNvSpPr>
          <p:nvPr/>
        </p:nvSpPr>
        <p:spPr bwMode="auto">
          <a:xfrm>
            <a:off x="7467600" y="2438400"/>
            <a:ext cx="1219200" cy="738188"/>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Left pulmonary artery</a:t>
            </a:r>
          </a:p>
        </p:txBody>
      </p:sp>
      <p:sp>
        <p:nvSpPr>
          <p:cNvPr id="16396" name="TextBox 14"/>
          <p:cNvSpPr txBox="1">
            <a:spLocks noChangeArrowheads="1"/>
          </p:cNvSpPr>
          <p:nvPr/>
        </p:nvSpPr>
        <p:spPr bwMode="auto">
          <a:xfrm>
            <a:off x="7239000" y="1828800"/>
            <a:ext cx="990600" cy="523875"/>
          </a:xfrm>
          <a:prstGeom prst="rect">
            <a:avLst/>
          </a:prstGeom>
          <a:noFill/>
          <a:ln w="9525">
            <a:noFill/>
            <a:miter lim="800000"/>
            <a:headEnd/>
            <a:tailEnd/>
          </a:ln>
        </p:spPr>
        <p:txBody>
          <a:bodyPr>
            <a:prstTxWarp prst="textNoShape">
              <a:avLst/>
            </a:prstTxWarp>
            <a:spAutoFit/>
          </a:bodyPr>
          <a:lstStyle/>
          <a:p>
            <a:r>
              <a:rPr lang="en-US" sz="1400" b="1">
                <a:solidFill>
                  <a:srgbClr val="FF0000"/>
                </a:solidFill>
              </a:rPr>
              <a:t>Aortic</a:t>
            </a:r>
            <a:r>
              <a:rPr lang="en-US" sz="1400" b="1">
                <a:solidFill>
                  <a:schemeClr val="bg1"/>
                </a:solidFill>
              </a:rPr>
              <a:t> </a:t>
            </a:r>
            <a:r>
              <a:rPr lang="en-US" sz="1400" b="1">
                <a:solidFill>
                  <a:srgbClr val="FF0000"/>
                </a:solidFill>
              </a:rPr>
              <a:t>knuckle</a:t>
            </a:r>
          </a:p>
        </p:txBody>
      </p:sp>
      <p:cxnSp>
        <p:nvCxnSpPr>
          <p:cNvPr id="17" name="Straight Arrow Connector 16"/>
          <p:cNvCxnSpPr/>
          <p:nvPr/>
        </p:nvCxnSpPr>
        <p:spPr>
          <a:xfrm flipH="1">
            <a:off x="6934200" y="2209800"/>
            <a:ext cx="381000" cy="457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2286000"/>
            <a:ext cx="1295400" cy="381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395" idx="1"/>
          </p:cNvCxnSpPr>
          <p:nvPr/>
        </p:nvCxnSpPr>
        <p:spPr>
          <a:xfrm flipH="1">
            <a:off x="7086600" y="2808288"/>
            <a:ext cx="381000" cy="3921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086600" y="3657600"/>
            <a:ext cx="2286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848600" y="5181600"/>
            <a:ext cx="304800" cy="381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4191000"/>
            <a:ext cx="12954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648200" y="2971800"/>
            <a:ext cx="14478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7543800" y="46482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5" name="TextBox 22"/>
          <p:cNvSpPr txBox="1">
            <a:spLocks noChangeArrowheads="1"/>
          </p:cNvSpPr>
          <p:nvPr/>
        </p:nvSpPr>
        <p:spPr bwMode="auto">
          <a:xfrm>
            <a:off x="3505200" y="914400"/>
            <a:ext cx="2057400" cy="923925"/>
          </a:xfrm>
          <a:prstGeom prst="rect">
            <a:avLst/>
          </a:prstGeom>
          <a:noFill/>
          <a:ln w="9525">
            <a:noFill/>
            <a:miter lim="800000"/>
            <a:headEnd/>
            <a:tailEnd/>
          </a:ln>
        </p:spPr>
        <p:txBody>
          <a:bodyPr>
            <a:prstTxWarp prst="textNoShape">
              <a:avLst/>
            </a:prstTxWarp>
            <a:spAutoFit/>
          </a:bodyPr>
          <a:lstStyle/>
          <a:p>
            <a:r>
              <a:rPr lang="en-US" b="1">
                <a:solidFill>
                  <a:srgbClr val="FF0000"/>
                </a:solidFill>
              </a:rPr>
              <a:t>Right brachiocephalic vein</a:t>
            </a:r>
          </a:p>
        </p:txBody>
      </p:sp>
      <p:cxnSp>
        <p:nvCxnSpPr>
          <p:cNvPr id="27" name="Straight Arrow Connector 26"/>
          <p:cNvCxnSpPr/>
          <p:nvPr/>
        </p:nvCxnSpPr>
        <p:spPr>
          <a:xfrm>
            <a:off x="4800600" y="1524000"/>
            <a:ext cx="1219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bg/>
                                          </p:spTgt>
                                        </p:tgtEl>
                                        <p:attrNameLst>
                                          <p:attrName>style.visibility</p:attrName>
                                        </p:attrNameLst>
                                      </p:cBhvr>
                                      <p:to>
                                        <p:strVal val="visible"/>
                                      </p:to>
                                    </p:set>
                                    <p:anim calcmode="lin" valueType="num">
                                      <p:cBhvr additive="base">
                                        <p:cTn id="7" dur="500" fill="hold"/>
                                        <p:tgtEl>
                                          <p:spTgt spid="2560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xEl>
                                              <p:pRg st="0" end="0"/>
                                            </p:txEl>
                                          </p:spTgt>
                                        </p:tgtEl>
                                        <p:attrNameLst>
                                          <p:attrName>style.visibility</p:attrName>
                                        </p:attrNameLst>
                                      </p:cBhvr>
                                      <p:to>
                                        <p:strVal val="visible"/>
                                      </p:to>
                                    </p:set>
                                    <p:anim calcmode="lin" valueType="num">
                                      <p:cBhvr additive="base">
                                        <p:cTn id="13"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2">
                                            <p:txEl>
                                              <p:pRg st="1" end="1"/>
                                            </p:txEl>
                                          </p:spTgt>
                                        </p:tgtEl>
                                        <p:attrNameLst>
                                          <p:attrName>style.visibility</p:attrName>
                                        </p:attrNameLst>
                                      </p:cBhvr>
                                      <p:to>
                                        <p:strVal val="visible"/>
                                      </p:to>
                                    </p:set>
                                    <p:anim calcmode="lin" valueType="num">
                                      <p:cBhvr additive="base">
                                        <p:cTn id="19"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2">
                                            <p:txEl>
                                              <p:pRg st="2" end="2"/>
                                            </p:txEl>
                                          </p:spTgt>
                                        </p:tgtEl>
                                        <p:attrNameLst>
                                          <p:attrName>style.visibility</p:attrName>
                                        </p:attrNameLst>
                                      </p:cBhvr>
                                      <p:to>
                                        <p:strVal val="visible"/>
                                      </p:to>
                                    </p:set>
                                    <p:anim calcmode="lin" valueType="num">
                                      <p:cBhvr additive="base">
                                        <p:cTn id="25"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2">
                                            <p:txEl>
                                              <p:pRg st="3" end="3"/>
                                            </p:txEl>
                                          </p:spTgt>
                                        </p:tgtEl>
                                        <p:attrNameLst>
                                          <p:attrName>style.visibility</p:attrName>
                                        </p:attrNameLst>
                                      </p:cBhvr>
                                      <p:to>
                                        <p:strVal val="visible"/>
                                      </p:to>
                                    </p:set>
                                    <p:anim calcmode="lin" valueType="num">
                                      <p:cBhvr additive="base">
                                        <p:cTn id="31"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2">
                                            <p:txEl>
                                              <p:pRg st="4" end="4"/>
                                            </p:txEl>
                                          </p:spTgt>
                                        </p:tgtEl>
                                        <p:attrNameLst>
                                          <p:attrName>style.visibility</p:attrName>
                                        </p:attrNameLst>
                                      </p:cBhvr>
                                      <p:to>
                                        <p:strVal val="visible"/>
                                      </p:to>
                                    </p:set>
                                    <p:anim calcmode="lin" valueType="num">
                                      <p:cBhvr additive="base">
                                        <p:cTn id="37"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http://www.meddean.luc.edu/lumen/medEd/Radio/curriculum/Pulmonary/image.jpg"/>
          <p:cNvPicPr>
            <a:picLocks noGrp="1" noChangeAspect="1" noChangeArrowheads="1"/>
          </p:cNvPicPr>
          <p:nvPr>
            <p:ph sz="half" idx="4294967295"/>
          </p:nvPr>
        </p:nvPicPr>
        <p:blipFill>
          <a:blip r:embed="rId2"/>
          <a:srcRect/>
          <a:stretch>
            <a:fillRect/>
          </a:stretch>
        </p:blipFill>
        <p:spPr>
          <a:xfrm>
            <a:off x="3048000" y="685800"/>
            <a:ext cx="5227638" cy="5334000"/>
          </a:xfrm>
          <a:noFill/>
        </p:spPr>
      </p:pic>
      <p:sp>
        <p:nvSpPr>
          <p:cNvPr id="26627" name="Content Placeholder 5"/>
          <p:cNvSpPr>
            <a:spLocks noGrp="1"/>
          </p:cNvSpPr>
          <p:nvPr>
            <p:ph sz="half" idx="4294967295"/>
          </p:nvPr>
        </p:nvSpPr>
        <p:spPr>
          <a:xfrm>
            <a:off x="152400" y="457200"/>
            <a:ext cx="2819400" cy="3490913"/>
          </a:xfrm>
          <a:solidFill>
            <a:schemeClr val="accent3">
              <a:lumMod val="20000"/>
              <a:lumOff val="80000"/>
            </a:schemeClr>
          </a:solidFill>
          <a:ln>
            <a:solidFill>
              <a:schemeClr val="tx1"/>
            </a:solidFill>
          </a:ln>
        </p:spPr>
        <p:txBody>
          <a:bodyPr>
            <a:spAutoFit/>
          </a:bodyPr>
          <a:lstStyle/>
          <a:p>
            <a:r>
              <a:rPr lang="en-US" sz="2400" b="1">
                <a:solidFill>
                  <a:srgbClr val="0066FF"/>
                </a:solidFill>
              </a:rPr>
              <a:t>The inferior border </a:t>
            </a:r>
            <a:r>
              <a:rPr lang="en-US" sz="2400"/>
              <a:t>(lower border of the heart) blends with the diaphragm and liver shadow. </a:t>
            </a:r>
          </a:p>
          <a:p>
            <a:r>
              <a:rPr lang="en-US" sz="2400"/>
              <a:t>Note the </a:t>
            </a:r>
            <a:r>
              <a:rPr lang="en-US" sz="2400">
                <a:solidFill>
                  <a:srgbClr val="FF0000"/>
                </a:solidFill>
              </a:rPr>
              <a:t>cardiophrenic angles.</a:t>
            </a:r>
          </a:p>
        </p:txBody>
      </p:sp>
      <p:cxnSp>
        <p:nvCxnSpPr>
          <p:cNvPr id="8" name="Straight Arrow Connector 7"/>
          <p:cNvCxnSpPr/>
          <p:nvPr/>
        </p:nvCxnSpPr>
        <p:spPr>
          <a:xfrm rot="5400000" flipH="1" flipV="1">
            <a:off x="6326188" y="5332412"/>
            <a:ext cx="1524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630194" y="5333206"/>
            <a:ext cx="152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934200" y="5334000"/>
            <a:ext cx="1539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rot="2869664">
            <a:off x="7190581" y="4842669"/>
            <a:ext cx="219075" cy="23653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112" charset="0"/>
              <a:cs typeface="Arial" pitchFamily="-112" charset="0"/>
            </a:endParaRPr>
          </a:p>
        </p:txBody>
      </p:sp>
      <p:sp>
        <p:nvSpPr>
          <p:cNvPr id="17" name="Down Arrow 16"/>
          <p:cNvSpPr/>
          <p:nvPr/>
        </p:nvSpPr>
        <p:spPr>
          <a:xfrm rot="19583735">
            <a:off x="4979988" y="4686300"/>
            <a:ext cx="211137" cy="24765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112" charset="0"/>
              <a:cs typeface="Arial" pitchFamily="-112" charset="0"/>
            </a:endParaRPr>
          </a:p>
        </p:txBody>
      </p:sp>
      <p:cxnSp>
        <p:nvCxnSpPr>
          <p:cNvPr id="14" name="Straight Arrow Connector 13"/>
          <p:cNvCxnSpPr/>
          <p:nvPr/>
        </p:nvCxnSpPr>
        <p:spPr>
          <a:xfrm rot="16200000" flipV="1">
            <a:off x="3657600" y="5410200"/>
            <a:ext cx="381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620000" y="55626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 calcmode="lin" valueType="num">
                                      <p:cBhvr additive="base">
                                        <p:cTn id="7" dur="500" fill="hold"/>
                                        <p:tgtEl>
                                          <p:spTgt spid="2662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4"/>
          <p:cNvSpPr>
            <a:spLocks noGrp="1"/>
          </p:cNvSpPr>
          <p:nvPr>
            <p:ph type="title"/>
          </p:nvPr>
        </p:nvSpPr>
        <p:spPr>
          <a:xfrm>
            <a:off x="4953000" y="304800"/>
            <a:ext cx="2971800" cy="609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solidFill>
          </a:ln>
        </p:spPr>
        <p:txBody>
          <a:bodyPr/>
          <a:lstStyle/>
          <a:p>
            <a:r>
              <a:rPr lang="en-US" b="1" i="1">
                <a:solidFill>
                  <a:srgbClr val="C00000"/>
                </a:solidFill>
                <a:ea typeface="Arial" pitchFamily="-112" charset="0"/>
                <a:cs typeface="Arial" pitchFamily="-112" charset="0"/>
              </a:rPr>
              <a:t>Heart</a:t>
            </a:r>
          </a:p>
        </p:txBody>
      </p:sp>
      <p:pic>
        <p:nvPicPr>
          <p:cNvPr id="18437" name="Picture 2" descr="http://www.meddean.luc.edu/lumen/medEd/Radio/curriculum/Pulmonary/image7.jpg"/>
          <p:cNvPicPr>
            <a:picLocks noGrp="1" noChangeAspect="1" noChangeArrowheads="1"/>
          </p:cNvPicPr>
          <p:nvPr>
            <p:ph sz="half" idx="2"/>
          </p:nvPr>
        </p:nvPicPr>
        <p:blipFill>
          <a:blip r:embed="rId2"/>
          <a:srcRect/>
          <a:stretch>
            <a:fillRect/>
          </a:stretch>
        </p:blipFill>
        <p:spPr>
          <a:xfrm>
            <a:off x="3657600" y="1066800"/>
            <a:ext cx="5213350" cy="5410200"/>
          </a:xfrm>
          <a:noFill/>
        </p:spPr>
      </p:pic>
      <p:sp>
        <p:nvSpPr>
          <p:cNvPr id="27652" name="Content Placeholder 8"/>
          <p:cNvSpPr>
            <a:spLocks noGrp="1"/>
          </p:cNvSpPr>
          <p:nvPr>
            <p:ph sz="half" idx="1"/>
          </p:nvPr>
        </p:nvSpPr>
        <p:spPr>
          <a:xfrm>
            <a:off x="152400" y="228600"/>
            <a:ext cx="3352800" cy="6149975"/>
          </a:xfrm>
          <a:solidFill>
            <a:schemeClr val="accent3">
              <a:lumMod val="20000"/>
              <a:lumOff val="80000"/>
            </a:schemeClr>
          </a:solidFill>
          <a:ln>
            <a:solidFill>
              <a:schemeClr val="tx1"/>
            </a:solidFill>
          </a:ln>
        </p:spPr>
        <p:txBody>
          <a:bodyPr>
            <a:spAutoFit/>
          </a:bodyPr>
          <a:lstStyle/>
          <a:p>
            <a:r>
              <a:rPr lang="en-US" sz="2400"/>
              <a:t>The </a:t>
            </a:r>
            <a:r>
              <a:rPr lang="en-US" sz="2400" b="1" i="1">
                <a:solidFill>
                  <a:srgbClr val="C00000"/>
                </a:solidFill>
              </a:rPr>
              <a:t>Transverse</a:t>
            </a:r>
            <a:r>
              <a:rPr lang="en-US" sz="2400">
                <a:solidFill>
                  <a:srgbClr val="C00000"/>
                </a:solidFill>
              </a:rPr>
              <a:t> </a:t>
            </a:r>
            <a:r>
              <a:rPr lang="en-US" sz="2400" b="1" i="1">
                <a:solidFill>
                  <a:srgbClr val="C00000"/>
                </a:solidFill>
              </a:rPr>
              <a:t>Diameter</a:t>
            </a:r>
            <a:r>
              <a:rPr lang="en-US" sz="2400">
                <a:solidFill>
                  <a:srgbClr val="FF0000"/>
                </a:solidFill>
              </a:rPr>
              <a:t> </a:t>
            </a:r>
            <a:r>
              <a:rPr lang="en-US" sz="2400"/>
              <a:t>of the heart should not exceed half the width of the thoracic cage.</a:t>
            </a:r>
          </a:p>
          <a:p>
            <a:r>
              <a:rPr lang="en-US" sz="2400"/>
              <a:t>On </a:t>
            </a:r>
            <a:r>
              <a:rPr lang="en-US" sz="2400" b="1" i="1" u="sng">
                <a:solidFill>
                  <a:srgbClr val="0066FF"/>
                </a:solidFill>
              </a:rPr>
              <a:t>deep inspiration</a:t>
            </a:r>
            <a:r>
              <a:rPr lang="en-US" sz="2400"/>
              <a:t>, when the diaphragm descends, </a:t>
            </a:r>
            <a:r>
              <a:rPr lang="en-US" sz="2400" b="1" i="1" u="sng">
                <a:solidFill>
                  <a:srgbClr val="C00000"/>
                </a:solidFill>
              </a:rPr>
              <a:t>the vertical </a:t>
            </a:r>
            <a:r>
              <a:rPr lang="en-US" sz="2400" i="1" u="sng">
                <a:solidFill>
                  <a:srgbClr val="C00000"/>
                </a:solidFill>
              </a:rPr>
              <a:t>l</a:t>
            </a:r>
            <a:r>
              <a:rPr lang="en-US" sz="2400" b="1" i="1" u="sng">
                <a:solidFill>
                  <a:srgbClr val="C00000"/>
                </a:solidFill>
              </a:rPr>
              <a:t>ength </a:t>
            </a:r>
            <a:r>
              <a:rPr lang="en-US" sz="2400" u="sng"/>
              <a:t>of the heart increases and the transverse diameter is narrowed. </a:t>
            </a:r>
          </a:p>
          <a:p>
            <a:r>
              <a:rPr lang="en-US" sz="2400"/>
              <a:t>In </a:t>
            </a:r>
            <a:r>
              <a:rPr lang="en-US" sz="2400" b="1" i="1" u="sng">
                <a:solidFill>
                  <a:srgbClr val="0066FF"/>
                </a:solidFill>
              </a:rPr>
              <a:t>infants</a:t>
            </a:r>
            <a:r>
              <a:rPr lang="en-US" sz="2400"/>
              <a:t>, the heart is always </a:t>
            </a:r>
            <a:r>
              <a:rPr lang="en-US" sz="2400" u="sng"/>
              <a:t>wider and more globular </a:t>
            </a:r>
            <a:r>
              <a:rPr lang="en-US" sz="2400"/>
              <a:t>in shape than in adults.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650"/>
                                        </p:tgtEl>
                                        <p:attrNameLst>
                                          <p:attrName>style.visibility</p:attrName>
                                        </p:attrNameLst>
                                      </p:cBhvr>
                                      <p:to>
                                        <p:strVal val="visible"/>
                                      </p:to>
                                    </p:set>
                                    <p:anim calcmode="discrete" valueType="clr">
                                      <p:cBhvr override="childStyle">
                                        <p:cTn id="7" dur="80"/>
                                        <p:tgtEl>
                                          <p:spTgt spid="276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gtEl>
                                        <p:attrNameLst>
                                          <p:attrName>fillcolor</p:attrName>
                                        </p:attrNameLst>
                                      </p:cBhvr>
                                      <p:tavLst>
                                        <p:tav tm="0">
                                          <p:val>
                                            <p:clrVal>
                                              <a:schemeClr val="accent2"/>
                                            </p:clrVal>
                                          </p:val>
                                        </p:tav>
                                        <p:tav tm="50000">
                                          <p:val>
                                            <p:clrVal>
                                              <a:schemeClr val="hlink"/>
                                            </p:clrVal>
                                          </p:val>
                                        </p:tav>
                                      </p:tavLst>
                                    </p:anim>
                                    <p:set>
                                      <p:cBhvr>
                                        <p:cTn id="9" dur="80"/>
                                        <p:tgtEl>
                                          <p:spTgt spid="276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7652">
                                            <p:bg/>
                                          </p:spTgt>
                                        </p:tgtEl>
                                        <p:attrNameLst>
                                          <p:attrName>style.visibility</p:attrName>
                                        </p:attrNameLst>
                                      </p:cBhvr>
                                      <p:to>
                                        <p:strVal val="visible"/>
                                      </p:to>
                                    </p:set>
                                    <p:anim calcmode="lin" valueType="num">
                                      <p:cBhvr additive="base">
                                        <p:cTn id="14" dur="500" fill="hold"/>
                                        <p:tgtEl>
                                          <p:spTgt spid="2765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765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652">
                                            <p:txEl>
                                              <p:pRg st="0" end="0"/>
                                            </p:txEl>
                                          </p:spTgt>
                                        </p:tgtEl>
                                        <p:attrNameLst>
                                          <p:attrName>style.visibility</p:attrName>
                                        </p:attrNameLst>
                                      </p:cBhvr>
                                      <p:to>
                                        <p:strVal val="visible"/>
                                      </p:to>
                                    </p:set>
                                    <p:anim calcmode="lin" valueType="num">
                                      <p:cBhvr additive="base">
                                        <p:cTn id="20"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652">
                                            <p:txEl>
                                              <p:pRg st="1" end="1"/>
                                            </p:txEl>
                                          </p:spTgt>
                                        </p:tgtEl>
                                        <p:attrNameLst>
                                          <p:attrName>style.visibility</p:attrName>
                                        </p:attrNameLst>
                                      </p:cBhvr>
                                      <p:to>
                                        <p:strVal val="visible"/>
                                      </p:to>
                                    </p:set>
                                    <p:anim calcmode="lin" valueType="num">
                                      <p:cBhvr additive="base">
                                        <p:cTn id="26"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652">
                                            <p:txEl>
                                              <p:pRg st="2" end="2"/>
                                            </p:txEl>
                                          </p:spTgt>
                                        </p:tgtEl>
                                        <p:attrNameLst>
                                          <p:attrName>style.visibility</p:attrName>
                                        </p:attrNameLst>
                                      </p:cBhvr>
                                      <p:to>
                                        <p:strVal val="visible"/>
                                      </p:to>
                                    </p:set>
                                    <p:anim calcmode="lin" valueType="num">
                                      <p:cBhvr additive="base">
                                        <p:cTn id="32"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C:\Documents and Settings\User\My Documents\Student Gray\3. Thorax\F66122-003-f060a.jpg"/>
          <p:cNvPicPr>
            <a:picLocks noChangeAspect="1" noChangeArrowheads="1"/>
          </p:cNvPicPr>
          <p:nvPr/>
        </p:nvPicPr>
        <p:blipFill>
          <a:blip r:embed="rId2"/>
          <a:srcRect l="12903" r="12903" b="4074"/>
          <a:stretch>
            <a:fillRect/>
          </a:stretch>
        </p:blipFill>
        <p:spPr bwMode="auto">
          <a:xfrm>
            <a:off x="2057400" y="304800"/>
            <a:ext cx="6019800" cy="6324600"/>
          </a:xfrm>
          <a:prstGeom prst="rect">
            <a:avLst/>
          </a:prstGeom>
          <a:solidFill>
            <a:srgbClr val="FFC000"/>
          </a:solidFill>
          <a:ln w="9525">
            <a:noFill/>
            <a:miter lim="800000"/>
            <a:headEnd/>
            <a:tailEnd/>
          </a:ln>
        </p:spPr>
      </p:pic>
      <p:sp>
        <p:nvSpPr>
          <p:cNvPr id="3" name="TextBox 2"/>
          <p:cNvSpPr txBox="1">
            <a:spLocks noChangeArrowheads="1"/>
          </p:cNvSpPr>
          <p:nvPr/>
        </p:nvSpPr>
        <p:spPr bwMode="auto">
          <a:xfrm>
            <a:off x="304800" y="304800"/>
            <a:ext cx="1447800" cy="646113"/>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r>
              <a:rPr lang="en-US" sz="3600" b="1" i="1">
                <a:solidFill>
                  <a:srgbClr val="C00000"/>
                </a:solidFill>
                <a:latin typeface="Calibri" pitchFamily="-112" charset="0"/>
              </a:rPr>
              <a:t>HEART</a:t>
            </a:r>
          </a:p>
        </p:txBody>
      </p:sp>
      <p:sp>
        <p:nvSpPr>
          <p:cNvPr id="8" name="TextBox 7"/>
          <p:cNvSpPr txBox="1">
            <a:spLocks noChangeArrowheads="1"/>
          </p:cNvSpPr>
          <p:nvPr/>
        </p:nvSpPr>
        <p:spPr bwMode="auto">
          <a:xfrm>
            <a:off x="381000" y="4883150"/>
            <a:ext cx="1219200" cy="52228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ctr"/>
            <a:r>
              <a:rPr lang="en-US" sz="2800" b="1">
                <a:solidFill>
                  <a:srgbClr val="000000"/>
                </a:solidFill>
                <a:latin typeface="Calibri" pitchFamily="-112" charset="0"/>
              </a:rPr>
              <a:t>PA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chest X-ray normal adult"/>
          <p:cNvPicPr>
            <a:picLocks noChangeAspect="1" noChangeArrowheads="1"/>
          </p:cNvPicPr>
          <p:nvPr/>
        </p:nvPicPr>
        <p:blipFill>
          <a:blip r:embed="rId2"/>
          <a:srcRect/>
          <a:stretch>
            <a:fillRect/>
          </a:stretch>
        </p:blipFill>
        <p:spPr bwMode="auto">
          <a:xfrm>
            <a:off x="152400" y="838200"/>
            <a:ext cx="4343400" cy="4800600"/>
          </a:xfrm>
          <a:prstGeom prst="rect">
            <a:avLst/>
          </a:prstGeom>
          <a:noFill/>
          <a:ln w="9525">
            <a:noFill/>
            <a:miter lim="800000"/>
            <a:headEnd/>
            <a:tailEnd/>
          </a:ln>
        </p:spPr>
      </p:pic>
      <p:sp>
        <p:nvSpPr>
          <p:cNvPr id="16387" name="Text Box 3"/>
          <p:cNvSpPr txBox="1">
            <a:spLocks noChangeArrowheads="1"/>
          </p:cNvSpPr>
          <p:nvPr/>
        </p:nvSpPr>
        <p:spPr bwMode="auto">
          <a:xfrm>
            <a:off x="3124200" y="228600"/>
            <a:ext cx="2859088" cy="457200"/>
          </a:xfrm>
          <a:prstGeom prst="rect">
            <a:avLst/>
          </a:prstGeom>
          <a:solidFill>
            <a:schemeClr val="accent1">
              <a:lumMod val="20000"/>
              <a:lumOff val="80000"/>
            </a:schemeClr>
          </a:solidFill>
          <a:ln w="9525">
            <a:solidFill>
              <a:schemeClr val="accent1"/>
            </a:solidFill>
            <a:miter lim="800000"/>
            <a:headEnd/>
            <a:tailEnd/>
          </a:ln>
        </p:spPr>
        <p:txBody>
          <a:bodyPr>
            <a:prstTxWarp prst="textNoShape">
              <a:avLst/>
            </a:prstTxWarp>
            <a:spAutoFit/>
          </a:bodyPr>
          <a:lstStyle/>
          <a:p>
            <a:r>
              <a:rPr lang="en-US" sz="2400" b="1"/>
              <a:t>Cardiac shadow</a:t>
            </a:r>
          </a:p>
        </p:txBody>
      </p:sp>
      <p:pic>
        <p:nvPicPr>
          <p:cNvPr id="20484" name="Picture 4" descr="cxr heart structures numbered"/>
          <p:cNvPicPr>
            <a:picLocks noChangeAspect="1" noChangeArrowheads="1"/>
          </p:cNvPicPr>
          <p:nvPr/>
        </p:nvPicPr>
        <p:blipFill>
          <a:blip r:embed="rId3"/>
          <a:srcRect l="7018" t="6250" r="7018" b="9375"/>
          <a:stretch>
            <a:fillRect/>
          </a:stretch>
        </p:blipFill>
        <p:spPr bwMode="auto">
          <a:xfrm>
            <a:off x="4572000" y="762000"/>
            <a:ext cx="4343400" cy="4876800"/>
          </a:xfrm>
          <a:prstGeom prst="rect">
            <a:avLst/>
          </a:prstGeom>
          <a:noFill/>
          <a:ln w="9525">
            <a:noFill/>
            <a:miter lim="800000"/>
            <a:headEnd/>
            <a:tailEnd/>
          </a:ln>
        </p:spPr>
      </p:pic>
      <p:sp>
        <p:nvSpPr>
          <p:cNvPr id="20485" name="Text Box 5"/>
          <p:cNvSpPr txBox="1">
            <a:spLocks noChangeArrowheads="1"/>
          </p:cNvSpPr>
          <p:nvPr/>
        </p:nvSpPr>
        <p:spPr bwMode="auto">
          <a:xfrm>
            <a:off x="365125" y="5751513"/>
            <a:ext cx="2419350" cy="915987"/>
          </a:xfrm>
          <a:prstGeom prst="rect">
            <a:avLst/>
          </a:prstGeom>
          <a:noFill/>
          <a:ln w="9525">
            <a:noFill/>
            <a:miter lim="800000"/>
            <a:headEnd/>
            <a:tailEnd/>
          </a:ln>
        </p:spPr>
        <p:txBody>
          <a:bodyPr wrap="none">
            <a:prstTxWarp prst="textNoShape">
              <a:avLst/>
            </a:prstTxWarp>
            <a:spAutoFit/>
          </a:bodyPr>
          <a:lstStyle/>
          <a:p>
            <a:pPr marL="342900" indent="-342900">
              <a:buFontTx/>
              <a:buAutoNum type="arabicPeriod"/>
            </a:pPr>
            <a:r>
              <a:rPr lang="en-US"/>
              <a:t>R Atrium</a:t>
            </a:r>
          </a:p>
          <a:p>
            <a:pPr marL="342900" indent="-342900">
              <a:buFontTx/>
              <a:buAutoNum type="arabicPeriod" startAt="2"/>
            </a:pPr>
            <a:r>
              <a:rPr lang="en-US"/>
              <a:t>R Ventricle</a:t>
            </a:r>
          </a:p>
          <a:p>
            <a:pPr marL="342900" indent="-342900"/>
            <a:r>
              <a:rPr lang="en-US"/>
              <a:t>3.  Apex of L Ventricle</a:t>
            </a:r>
          </a:p>
        </p:txBody>
      </p:sp>
      <p:sp>
        <p:nvSpPr>
          <p:cNvPr id="20486" name="Text Box 6"/>
          <p:cNvSpPr txBox="1">
            <a:spLocks noChangeArrowheads="1"/>
          </p:cNvSpPr>
          <p:nvPr/>
        </p:nvSpPr>
        <p:spPr bwMode="auto">
          <a:xfrm>
            <a:off x="3048000" y="5791200"/>
            <a:ext cx="2819400" cy="915988"/>
          </a:xfrm>
          <a:prstGeom prst="rect">
            <a:avLst/>
          </a:prstGeom>
          <a:noFill/>
          <a:ln w="9525">
            <a:noFill/>
            <a:miter lim="800000"/>
            <a:headEnd/>
            <a:tailEnd/>
          </a:ln>
        </p:spPr>
        <p:txBody>
          <a:bodyPr>
            <a:prstTxWarp prst="textNoShape">
              <a:avLst/>
            </a:prstTxWarp>
            <a:spAutoFit/>
          </a:bodyPr>
          <a:lstStyle/>
          <a:p>
            <a:pPr marL="342900" indent="-342900">
              <a:buFontTx/>
              <a:buAutoNum type="arabicPeriod" startAt="4"/>
            </a:pPr>
            <a:r>
              <a:rPr lang="en-US"/>
              <a:t>Superior Vena Cava</a:t>
            </a:r>
          </a:p>
          <a:p>
            <a:pPr marL="342900" indent="-342900">
              <a:buFontTx/>
              <a:buAutoNum type="arabicPeriod" startAt="5"/>
            </a:pPr>
            <a:r>
              <a:rPr lang="en-US"/>
              <a:t>Inferior Vena Cava</a:t>
            </a:r>
          </a:p>
          <a:p>
            <a:pPr marL="342900" indent="-342900"/>
            <a:r>
              <a:rPr lang="en-US"/>
              <a:t>6.  Tricuspid Valve</a:t>
            </a:r>
          </a:p>
        </p:txBody>
      </p:sp>
      <p:sp>
        <p:nvSpPr>
          <p:cNvPr id="20487" name="Text Box 7"/>
          <p:cNvSpPr txBox="1">
            <a:spLocks noChangeArrowheads="1"/>
          </p:cNvSpPr>
          <p:nvPr/>
        </p:nvSpPr>
        <p:spPr bwMode="auto">
          <a:xfrm>
            <a:off x="6232525" y="5827713"/>
            <a:ext cx="2355850" cy="915987"/>
          </a:xfrm>
          <a:prstGeom prst="rect">
            <a:avLst/>
          </a:prstGeom>
          <a:noFill/>
          <a:ln w="9525">
            <a:noFill/>
            <a:miter lim="800000"/>
            <a:headEnd/>
            <a:tailEnd/>
          </a:ln>
        </p:spPr>
        <p:txBody>
          <a:bodyPr wrap="none">
            <a:prstTxWarp prst="textNoShape">
              <a:avLst/>
            </a:prstTxWarp>
            <a:spAutoFit/>
          </a:bodyPr>
          <a:lstStyle/>
          <a:p>
            <a:pPr marL="342900" indent="-342900">
              <a:buFontTx/>
              <a:buAutoNum type="arabicPeriod" startAt="7"/>
            </a:pPr>
            <a:r>
              <a:rPr lang="en-US"/>
              <a:t>Pulmonary Valve</a:t>
            </a:r>
          </a:p>
          <a:p>
            <a:pPr marL="342900" indent="-342900">
              <a:buFontTx/>
              <a:buAutoNum type="arabicPeriod" startAt="8"/>
            </a:pPr>
            <a:r>
              <a:rPr lang="en-US"/>
              <a:t>Pulmonary Trunk</a:t>
            </a:r>
          </a:p>
          <a:p>
            <a:pPr marL="342900" indent="-342900"/>
            <a:r>
              <a:rPr lang="en-US"/>
              <a:t>9.   R PA    10.  L  PA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Content Placeholder 4"/>
          <p:cNvSpPr>
            <a:spLocks noGrp="1"/>
          </p:cNvSpPr>
          <p:nvPr>
            <p:ph sz="half" idx="4294967295"/>
          </p:nvPr>
        </p:nvSpPr>
        <p:spPr>
          <a:xfrm>
            <a:off x="152400" y="914400"/>
            <a:ext cx="3810000" cy="5715000"/>
          </a:xfrm>
          <a:solidFill>
            <a:schemeClr val="accent2">
              <a:lumMod val="20000"/>
              <a:lumOff val="80000"/>
            </a:schemeClr>
          </a:solidFill>
          <a:ln>
            <a:solidFill>
              <a:schemeClr val="tx1"/>
            </a:solidFill>
          </a:ln>
        </p:spPr>
        <p:txBody>
          <a:bodyPr/>
          <a:lstStyle/>
          <a:p>
            <a:r>
              <a:rPr lang="en-US" sz="2200"/>
              <a:t>A chest x-ray may be used to diagnose and plan treatment for various conditions, including:</a:t>
            </a:r>
          </a:p>
          <a:p>
            <a:pPr lvl="1">
              <a:buFont typeface="Arial" pitchFamily="-112" charset="0"/>
              <a:buChar char="•"/>
            </a:pPr>
            <a:r>
              <a:rPr lang="en-US" sz="2200" b="1"/>
              <a:t>Diseases / Fractures of the bones of the chest (</a:t>
            </a:r>
            <a:r>
              <a:rPr lang="en-US" sz="2200"/>
              <a:t>ribs, sternum, clavicle and the vertebrae).</a:t>
            </a:r>
          </a:p>
          <a:p>
            <a:pPr lvl="1">
              <a:buFont typeface="Arial" pitchFamily="-112" charset="0"/>
              <a:buChar char="•"/>
            </a:pPr>
            <a:r>
              <a:rPr lang="en-US" sz="2200" b="1"/>
              <a:t>Lung disorders.</a:t>
            </a:r>
            <a:endParaRPr lang="en-US" sz="2200"/>
          </a:p>
          <a:p>
            <a:pPr lvl="1">
              <a:buFont typeface="Arial" pitchFamily="-112" charset="0"/>
              <a:buChar char="•"/>
            </a:pPr>
            <a:r>
              <a:rPr lang="en-US" sz="2200" b="1"/>
              <a:t>Heart disorders.</a:t>
            </a:r>
          </a:p>
          <a:p>
            <a:pPr lvl="1">
              <a:buFont typeface="Arial" pitchFamily="-112" charset="0"/>
              <a:buChar char="•"/>
            </a:pPr>
            <a:r>
              <a:rPr lang="en-US" sz="2000"/>
              <a:t>Chest radiographs are also used to screen for </a:t>
            </a:r>
            <a:r>
              <a:rPr lang="en-US" sz="2000" b="1"/>
              <a:t>job-related lung disease</a:t>
            </a:r>
            <a:r>
              <a:rPr lang="en-US" sz="2000"/>
              <a:t> in industries such as mining where workers are exposed to dust, e.g. asbestos.</a:t>
            </a:r>
          </a:p>
          <a:p>
            <a:pPr lvl="1">
              <a:buFont typeface="Arial" pitchFamily="-112" charset="0"/>
              <a:buChar char="•"/>
            </a:pPr>
            <a:endParaRPr lang="en-US" sz="2200"/>
          </a:p>
          <a:p>
            <a:endParaRPr lang="en-US" sz="1800"/>
          </a:p>
        </p:txBody>
      </p:sp>
      <p:sp>
        <p:nvSpPr>
          <p:cNvPr id="4" name="TextBox 3"/>
          <p:cNvSpPr txBox="1">
            <a:spLocks noChangeArrowheads="1"/>
          </p:cNvSpPr>
          <p:nvPr/>
        </p:nvSpPr>
        <p:spPr bwMode="auto">
          <a:xfrm>
            <a:off x="3429000" y="228600"/>
            <a:ext cx="5486400" cy="646113"/>
          </a:xfrm>
          <a:prstGeom prst="rect">
            <a:avLst/>
          </a:prstGeom>
          <a:solidFill>
            <a:schemeClr val="accent2"/>
          </a:solidFill>
          <a:ln w="38100">
            <a:solidFill>
              <a:schemeClr val="bg1"/>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r"/>
            <a:r>
              <a:rPr lang="en-US" sz="3600" b="1" i="1">
                <a:solidFill>
                  <a:schemeClr val="bg1"/>
                </a:solidFill>
                <a:latin typeface="Calibri" pitchFamily="-112" charset="0"/>
              </a:rPr>
              <a:t>Indications for Chest x -Ray</a:t>
            </a:r>
          </a:p>
        </p:txBody>
      </p:sp>
      <p:pic>
        <p:nvPicPr>
          <p:cNvPr id="3076" name="Picture 3" descr="rad1a.bmp"/>
          <p:cNvPicPr>
            <a:picLocks noChangeAspect="1"/>
          </p:cNvPicPr>
          <p:nvPr/>
        </p:nvPicPr>
        <p:blipFill>
          <a:blip r:embed="rId2"/>
          <a:srcRect r="58261"/>
          <a:stretch>
            <a:fillRect/>
          </a:stretch>
        </p:blipFill>
        <p:spPr bwMode="auto">
          <a:xfrm>
            <a:off x="4191000" y="1219200"/>
            <a:ext cx="464820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098">
                                            <p:bg/>
                                          </p:spTgt>
                                        </p:tgtEl>
                                        <p:attrNameLst>
                                          <p:attrName>style.visibility</p:attrName>
                                        </p:attrNameLst>
                                      </p:cBhvr>
                                      <p:to>
                                        <p:strVal val="visible"/>
                                      </p:to>
                                    </p:set>
                                    <p:anim calcmode="lin" valueType="num">
                                      <p:cBhvr additive="base">
                                        <p:cTn id="14" dur="500" fill="hold"/>
                                        <p:tgtEl>
                                          <p:spTgt spid="409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409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098">
                                            <p:txEl>
                                              <p:pRg st="0" end="0"/>
                                            </p:txEl>
                                          </p:spTgt>
                                        </p:tgtEl>
                                        <p:attrNameLst>
                                          <p:attrName>style.visibility</p:attrName>
                                        </p:attrNameLst>
                                      </p:cBhvr>
                                      <p:to>
                                        <p:strVal val="visible"/>
                                      </p:to>
                                    </p:set>
                                    <p:anim calcmode="lin" valueType="num">
                                      <p:cBhvr additive="base">
                                        <p:cTn id="20"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9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098">
                                            <p:txEl>
                                              <p:pRg st="1" end="1"/>
                                            </p:txEl>
                                          </p:spTgt>
                                        </p:tgtEl>
                                        <p:attrNameLst>
                                          <p:attrName>style.visibility</p:attrName>
                                        </p:attrNameLst>
                                      </p:cBhvr>
                                      <p:to>
                                        <p:strVal val="visible"/>
                                      </p:to>
                                    </p:set>
                                    <p:anim calcmode="lin" valueType="num">
                                      <p:cBhvr additive="base">
                                        <p:cTn id="24"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8">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098">
                                            <p:txEl>
                                              <p:pRg st="2" end="2"/>
                                            </p:txEl>
                                          </p:spTgt>
                                        </p:tgtEl>
                                        <p:attrNameLst>
                                          <p:attrName>style.visibility</p:attrName>
                                        </p:attrNameLst>
                                      </p:cBhvr>
                                      <p:to>
                                        <p:strVal val="visible"/>
                                      </p:to>
                                    </p:set>
                                    <p:anim calcmode="lin" valueType="num">
                                      <p:cBhvr additive="base">
                                        <p:cTn id="28"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098">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098">
                                            <p:txEl>
                                              <p:pRg st="3" end="3"/>
                                            </p:txEl>
                                          </p:spTgt>
                                        </p:tgtEl>
                                        <p:attrNameLst>
                                          <p:attrName>style.visibility</p:attrName>
                                        </p:attrNameLst>
                                      </p:cBhvr>
                                      <p:to>
                                        <p:strVal val="visible"/>
                                      </p:to>
                                    </p:set>
                                    <p:anim calcmode="lin" valueType="num">
                                      <p:cBhvr additive="base">
                                        <p:cTn id="32" dur="500" fill="hold"/>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98">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098">
                                            <p:txEl>
                                              <p:pRg st="4" end="4"/>
                                            </p:txEl>
                                          </p:spTgt>
                                        </p:tgtEl>
                                        <p:attrNameLst>
                                          <p:attrName>style.visibility</p:attrName>
                                        </p:attrNameLst>
                                      </p:cBhvr>
                                      <p:to>
                                        <p:strVal val="visible"/>
                                      </p:to>
                                    </p:set>
                                    <p:anim calcmode="lin" valueType="num">
                                      <p:cBhvr additive="base">
                                        <p:cTn id="36"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nimBg="1"/>
      <p:bldP spid="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C:\Documents and Settings\User\My Documents\Student Gray\3. Thorax\F66122-003-f060b.jpg"/>
          <p:cNvPicPr>
            <a:picLocks noChangeAspect="1" noChangeArrowheads="1"/>
          </p:cNvPicPr>
          <p:nvPr/>
        </p:nvPicPr>
        <p:blipFill>
          <a:blip r:embed="rId2"/>
          <a:srcRect l="11818" t="3609" r="11818" b="5154"/>
          <a:stretch>
            <a:fillRect/>
          </a:stretch>
        </p:blipFill>
        <p:spPr bwMode="auto">
          <a:xfrm>
            <a:off x="2438400" y="533400"/>
            <a:ext cx="4876800" cy="5791200"/>
          </a:xfrm>
          <a:prstGeom prst="rect">
            <a:avLst/>
          </a:prstGeom>
          <a:noFill/>
          <a:ln w="9525">
            <a:solidFill>
              <a:schemeClr val="tx1"/>
            </a:solidFill>
            <a:miter lim="800000"/>
            <a:headEnd/>
            <a:tailEnd/>
          </a:ln>
        </p:spPr>
      </p:pic>
      <p:cxnSp>
        <p:nvCxnSpPr>
          <p:cNvPr id="4" name="Straight Arrow Connector 3"/>
          <p:cNvCxnSpPr/>
          <p:nvPr/>
        </p:nvCxnSpPr>
        <p:spPr>
          <a:xfrm rot="10800000" flipV="1">
            <a:off x="4495800" y="3581400"/>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505200" y="3429000"/>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381000" y="3657600"/>
            <a:ext cx="1828800" cy="523875"/>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algn="ctr"/>
            <a:r>
              <a:rPr lang="en-US" sz="2800" b="1">
                <a:solidFill>
                  <a:srgbClr val="000000"/>
                </a:solidFill>
                <a:latin typeface="Calibri" pitchFamily="-112" charset="0"/>
              </a:rPr>
              <a:t>LV</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txBody>
          <a:bodyPr/>
          <a:lstStyle/>
          <a:p>
            <a:r>
              <a:rPr lang="en-US" sz="3600" b="1">
                <a:solidFill>
                  <a:srgbClr val="C00000"/>
                </a:solidFill>
              </a:rPr>
              <a:t>Coronary Angiogram </a:t>
            </a:r>
            <a:r>
              <a:rPr lang="en-US" sz="2800" b="1"/>
              <a:t>(an X-ray with radio-opaque contrast in the coronary arteries)</a:t>
            </a:r>
          </a:p>
        </p:txBody>
      </p:sp>
      <p:pic>
        <p:nvPicPr>
          <p:cNvPr id="22531" name="Picture 2" descr="C:\Documents and Settings\Free User\My Documents\My Pictures\lca-pa-cranial.jpg"/>
          <p:cNvPicPr>
            <a:picLocks noGrp="1" noChangeAspect="1" noChangeArrowheads="1"/>
          </p:cNvPicPr>
          <p:nvPr>
            <p:ph sz="half" idx="2"/>
          </p:nvPr>
        </p:nvPicPr>
        <p:blipFill>
          <a:blip r:embed="rId2"/>
          <a:srcRect/>
          <a:stretch>
            <a:fillRect/>
          </a:stretch>
        </p:blipFill>
        <p:spPr>
          <a:xfrm>
            <a:off x="4800600" y="1600200"/>
            <a:ext cx="4038600" cy="4267200"/>
          </a:xfrm>
          <a:noFill/>
        </p:spPr>
      </p:pic>
      <p:pic>
        <p:nvPicPr>
          <p:cNvPr id="22532" name="Picture 7" descr="C:\Documents and Settings\Free User\My Documents\My Pictures\RCA-in-PA-cranial-view.jpg"/>
          <p:cNvPicPr>
            <a:picLocks noGrp="1" noChangeAspect="1" noChangeArrowheads="1"/>
          </p:cNvPicPr>
          <p:nvPr>
            <p:ph sz="half" idx="1"/>
          </p:nvPr>
        </p:nvPicPr>
        <p:blipFill>
          <a:blip r:embed="rId3"/>
          <a:srcRect/>
          <a:stretch>
            <a:fillRect/>
          </a:stretch>
        </p:blipFill>
        <p:spPr>
          <a:xfrm>
            <a:off x="152400" y="1524000"/>
            <a:ext cx="4495800" cy="4343400"/>
          </a:xfrm>
          <a:noFill/>
        </p:spPr>
      </p:pic>
      <p:sp>
        <p:nvSpPr>
          <p:cNvPr id="22533" name="Rectangle 12"/>
          <p:cNvSpPr>
            <a:spLocks noChangeArrowheads="1"/>
          </p:cNvSpPr>
          <p:nvPr/>
        </p:nvSpPr>
        <p:spPr bwMode="auto">
          <a:xfrm>
            <a:off x="1295400" y="6096000"/>
            <a:ext cx="1825625" cy="381000"/>
          </a:xfrm>
          <a:prstGeom prst="rect">
            <a:avLst/>
          </a:prstGeom>
          <a:solidFill>
            <a:schemeClr val="accent3">
              <a:lumMod val="40000"/>
              <a:lumOff val="60000"/>
            </a:schemeClr>
          </a:solidFill>
          <a:ln w="9525">
            <a:solidFill>
              <a:schemeClr val="tx1"/>
            </a:solidFill>
            <a:miter lim="800000"/>
            <a:headEnd/>
            <a:tailEnd/>
          </a:ln>
        </p:spPr>
        <p:txBody>
          <a:bodyPr>
            <a:prstTxWarp prst="textNoShape">
              <a:avLst/>
            </a:prstTxWarp>
            <a:spAutoFit/>
          </a:bodyPr>
          <a:lstStyle/>
          <a:p>
            <a:r>
              <a:rPr lang="en-US" b="1">
                <a:solidFill>
                  <a:srgbClr val="FF0000"/>
                </a:solidFill>
              </a:rPr>
              <a:t>Right coronary</a:t>
            </a:r>
            <a:endParaRPr lang="en-US">
              <a:solidFill>
                <a:srgbClr val="FF0000"/>
              </a:solidFill>
            </a:endParaRPr>
          </a:p>
        </p:txBody>
      </p:sp>
      <p:sp>
        <p:nvSpPr>
          <p:cNvPr id="22534" name="Rectangle 13"/>
          <p:cNvSpPr>
            <a:spLocks noChangeArrowheads="1"/>
          </p:cNvSpPr>
          <p:nvPr/>
        </p:nvSpPr>
        <p:spPr bwMode="auto">
          <a:xfrm>
            <a:off x="5791200" y="6096000"/>
            <a:ext cx="1658938" cy="369888"/>
          </a:xfrm>
          <a:prstGeom prst="rect">
            <a:avLst/>
          </a:prstGeom>
          <a:solidFill>
            <a:schemeClr val="accent3">
              <a:lumMod val="40000"/>
              <a:lumOff val="60000"/>
            </a:schemeClr>
          </a:solidFill>
          <a:ln w="9525">
            <a:solidFill>
              <a:schemeClr val="tx1"/>
            </a:solidFill>
            <a:miter lim="800000"/>
            <a:headEnd/>
            <a:tailEnd/>
          </a:ln>
        </p:spPr>
        <p:txBody>
          <a:bodyPr>
            <a:prstTxWarp prst="textNoShape">
              <a:avLst/>
            </a:prstTxWarp>
            <a:spAutoFit/>
          </a:bodyPr>
          <a:lstStyle/>
          <a:p>
            <a:r>
              <a:rPr lang="en-US" b="1">
                <a:solidFill>
                  <a:srgbClr val="FF0000"/>
                </a:solidFill>
              </a:rPr>
              <a:t>Left coronary</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228600" y="274638"/>
            <a:ext cx="8610600" cy="639762"/>
          </a:xfrm>
          <a:solidFill>
            <a:schemeClr val="accent3">
              <a:lumMod val="40000"/>
              <a:lumOff val="60000"/>
            </a:schemeClr>
          </a:solidFill>
          <a:ln>
            <a:solidFill>
              <a:schemeClr val="tx1"/>
            </a:solidFill>
          </a:ln>
        </p:spPr>
        <p:txBody>
          <a:bodyPr/>
          <a:lstStyle/>
          <a:p>
            <a:r>
              <a:rPr lang="en-US" sz="3600" b="1" i="1"/>
              <a:t>Contrast Visualization of the </a:t>
            </a:r>
            <a:r>
              <a:rPr lang="en-US" sz="3600" b="1" i="1">
                <a:solidFill>
                  <a:srgbClr val="C00000"/>
                </a:solidFill>
              </a:rPr>
              <a:t>Esophagus</a:t>
            </a:r>
          </a:p>
        </p:txBody>
      </p:sp>
      <p:pic>
        <p:nvPicPr>
          <p:cNvPr id="23555" name="Picture 3" descr="C:\Users\user\Pictures\C3FF59.png"/>
          <p:cNvPicPr>
            <a:picLocks noGrp="1" noChangeAspect="1" noChangeArrowheads="1"/>
          </p:cNvPicPr>
          <p:nvPr>
            <p:ph sz="half" idx="4294967295"/>
          </p:nvPr>
        </p:nvPicPr>
        <p:blipFill>
          <a:blip r:embed="rId2"/>
          <a:srcRect/>
          <a:stretch>
            <a:fillRect/>
          </a:stretch>
        </p:blipFill>
        <p:spPr>
          <a:xfrm>
            <a:off x="3124200" y="1143000"/>
            <a:ext cx="4953000" cy="5562600"/>
          </a:xfrm>
          <a:noFill/>
          <a:ln>
            <a:solidFill>
              <a:schemeClr val="tx1"/>
            </a:solidFill>
          </a:ln>
        </p:spPr>
      </p:pic>
      <p:sp>
        <p:nvSpPr>
          <p:cNvPr id="24580" name="Rectangle 9"/>
          <p:cNvSpPr>
            <a:spLocks noChangeArrowheads="1"/>
          </p:cNvSpPr>
          <p:nvPr/>
        </p:nvSpPr>
        <p:spPr bwMode="auto">
          <a:xfrm>
            <a:off x="228600" y="2743200"/>
            <a:ext cx="2362200" cy="1662113"/>
          </a:xfrm>
          <a:prstGeom prst="rect">
            <a:avLst/>
          </a:prstGeom>
          <a:gradFill rotWithShape="1">
            <a:gsLst>
              <a:gs pos="0">
                <a:srgbClr val="2787A0"/>
              </a:gs>
              <a:gs pos="80000">
                <a:srgbClr val="36B1D2"/>
              </a:gs>
              <a:gs pos="100000">
                <a:srgbClr val="34B3D6"/>
              </a:gs>
            </a:gsLst>
            <a:lin ang="16200000"/>
          </a:gradFill>
          <a:ln w="9525">
            <a:solidFill>
              <a:srgbClr val="46AAC5"/>
            </a:solidFill>
            <a:miter lim="800000"/>
            <a:headEnd/>
            <a:tailEnd/>
          </a:ln>
          <a:effectLst>
            <a:outerShdw blurRad="63500" dist="23000" dir="5400000" rotWithShape="0">
              <a:srgbClr val="000000">
                <a:alpha val="34999"/>
              </a:srgbClr>
            </a:outerShdw>
          </a:effectLst>
        </p:spPr>
        <p:txBody>
          <a:bodyPr>
            <a:prstTxWarp prst="textNoShape">
              <a:avLst/>
            </a:prstTxWarp>
            <a:spAutoFit/>
          </a:bodyPr>
          <a:lstStyle/>
          <a:p>
            <a:r>
              <a:rPr lang="en-US" sz="2000" b="1" i="1">
                <a:solidFill>
                  <a:srgbClr val="FFFFFF"/>
                </a:solidFill>
                <a:latin typeface="Calibri" pitchFamily="-112" charset="0"/>
              </a:rPr>
              <a:t>Left lateral radiograph of the chest of a normal adult man after a barium swallow.</a:t>
            </a:r>
          </a:p>
        </p:txBody>
      </p:sp>
      <p:sp>
        <p:nvSpPr>
          <p:cNvPr id="23557" name="TextBox 5"/>
          <p:cNvSpPr txBox="1">
            <a:spLocks noChangeArrowheads="1"/>
          </p:cNvSpPr>
          <p:nvPr/>
        </p:nvSpPr>
        <p:spPr bwMode="auto">
          <a:xfrm>
            <a:off x="3200400" y="2438400"/>
            <a:ext cx="1676400" cy="369888"/>
          </a:xfrm>
          <a:prstGeom prst="rect">
            <a:avLst/>
          </a:prstGeom>
          <a:noFill/>
          <a:ln w="9525">
            <a:solidFill>
              <a:schemeClr val="tx1"/>
            </a:solidFill>
            <a:miter lim="800000"/>
            <a:headEnd/>
            <a:tailEnd/>
          </a:ln>
        </p:spPr>
        <p:txBody>
          <a:bodyPr>
            <a:prstTxWarp prst="textNoShape">
              <a:avLst/>
            </a:prstTxWarp>
            <a:spAutoFit/>
          </a:bodyPr>
          <a:lstStyle/>
          <a:p>
            <a:pPr algn="ctr"/>
            <a:r>
              <a:rPr lang="en-US" b="1">
                <a:solidFill>
                  <a:srgbClr val="C00000"/>
                </a:solidFill>
              </a:rPr>
              <a:t>Esophagus</a:t>
            </a:r>
          </a:p>
        </p:txBody>
      </p:sp>
      <p:cxnSp>
        <p:nvCxnSpPr>
          <p:cNvPr id="8" name="Straight Arrow Connector 7"/>
          <p:cNvCxnSpPr/>
          <p:nvPr/>
        </p:nvCxnSpPr>
        <p:spPr>
          <a:xfrm>
            <a:off x="4114800" y="3048000"/>
            <a:ext cx="1143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8"/>
                                        </p:tgtEl>
                                        <p:attrNameLst>
                                          <p:attrName>style.visibility</p:attrName>
                                        </p:attrNameLst>
                                      </p:cBhvr>
                                      <p:to>
                                        <p:strVal val="visible"/>
                                      </p:to>
                                    </p:set>
                                    <p:anim calcmode="discrete" valueType="clr">
                                      <p:cBhvr override="childStyle">
                                        <p:cTn id="7" dur="80"/>
                                        <p:tgtEl>
                                          <p:spTgt spid="245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8"/>
                                        </p:tgtEl>
                                        <p:attrNameLst>
                                          <p:attrName>fillcolor</p:attrName>
                                        </p:attrNameLst>
                                      </p:cBhvr>
                                      <p:tavLst>
                                        <p:tav tm="0">
                                          <p:val>
                                            <p:clrVal>
                                              <a:schemeClr val="accent2"/>
                                            </p:clrVal>
                                          </p:val>
                                        </p:tav>
                                        <p:tav tm="50000">
                                          <p:val>
                                            <p:clrVal>
                                              <a:schemeClr val="hlink"/>
                                            </p:clrVal>
                                          </p:val>
                                        </p:tav>
                                      </p:tavLst>
                                    </p:anim>
                                    <p:set>
                                      <p:cBhvr>
                                        <p:cTn id="9" dur="80"/>
                                        <p:tgtEl>
                                          <p:spTgt spid="2457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p:cTn id="14" dur="1000" fill="hold"/>
                                        <p:tgtEl>
                                          <p:spTgt spid="24580"/>
                                        </p:tgtEl>
                                        <p:attrNameLst>
                                          <p:attrName>ppt_w</p:attrName>
                                        </p:attrNameLst>
                                      </p:cBhvr>
                                      <p:tavLst>
                                        <p:tav tm="0">
                                          <p:val>
                                            <p:strVal val="#ppt_w*0.70"/>
                                          </p:val>
                                        </p:tav>
                                        <p:tav tm="100000">
                                          <p:val>
                                            <p:strVal val="#ppt_w"/>
                                          </p:val>
                                        </p:tav>
                                      </p:tavLst>
                                    </p:anim>
                                    <p:anim calcmode="lin" valueType="num">
                                      <p:cBhvr>
                                        <p:cTn id="15" dur="1000" fill="hold"/>
                                        <p:tgtEl>
                                          <p:spTgt spid="24580"/>
                                        </p:tgtEl>
                                        <p:attrNameLst>
                                          <p:attrName>ppt_h</p:attrName>
                                        </p:attrNameLst>
                                      </p:cBhvr>
                                      <p:tavLst>
                                        <p:tav tm="0">
                                          <p:val>
                                            <p:strVal val="#ppt_h"/>
                                          </p:val>
                                        </p:tav>
                                        <p:tav tm="100000">
                                          <p:val>
                                            <p:strVal val="#ppt_h"/>
                                          </p:val>
                                        </p:tav>
                                      </p:tavLst>
                                    </p:anim>
                                    <p:animEffect transition="in" filter="fade">
                                      <p:cBhvr>
                                        <p:cTn id="16"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Content Placeholder 4"/>
          <p:cNvSpPr>
            <a:spLocks noGrp="1"/>
          </p:cNvSpPr>
          <p:nvPr>
            <p:ph sz="half" idx="4294967295"/>
          </p:nvPr>
        </p:nvSpPr>
        <p:spPr>
          <a:xfrm>
            <a:off x="152400" y="1524000"/>
            <a:ext cx="3962400" cy="5029200"/>
          </a:xfrm>
          <a:solidFill>
            <a:schemeClr val="accent3">
              <a:lumMod val="40000"/>
              <a:lumOff val="60000"/>
            </a:schemeClr>
          </a:solidFill>
          <a:ln>
            <a:solidFill>
              <a:schemeClr val="accent1"/>
            </a:solidFill>
          </a:ln>
        </p:spPr>
        <p:txBody>
          <a:bodyPr/>
          <a:lstStyle/>
          <a:p>
            <a:pPr>
              <a:buFont typeface="Arial" pitchFamily="-112" charset="0"/>
              <a:buNone/>
            </a:pPr>
            <a:r>
              <a:rPr lang="en-US" sz="2400" b="1" i="1" u="sng">
                <a:solidFill>
                  <a:srgbClr val="0066FF"/>
                </a:solidFill>
              </a:rPr>
              <a:t>Posteroanterior  (PA) view:</a:t>
            </a:r>
          </a:p>
          <a:p>
            <a:r>
              <a:rPr lang="en-US" sz="2000" b="1"/>
              <a:t> </a:t>
            </a:r>
            <a:r>
              <a:rPr lang="en-US" sz="2000"/>
              <a:t>The x-rays enter through the posterior aspect of the chest, and exit through the anterior aspect where they are detected by an x-ray film.</a:t>
            </a:r>
          </a:p>
          <a:p>
            <a:r>
              <a:rPr lang="en-US" sz="2000"/>
              <a:t> PA view gives a good assessment of the </a:t>
            </a:r>
            <a:r>
              <a:rPr lang="en-US" sz="2000" b="1" i="1">
                <a:solidFill>
                  <a:srgbClr val="FF0000"/>
                </a:solidFill>
              </a:rPr>
              <a:t>Cardiac Size</a:t>
            </a:r>
            <a:r>
              <a:rPr lang="en-US" sz="2000" b="1" i="1"/>
              <a:t>.</a:t>
            </a:r>
          </a:p>
          <a:p>
            <a:r>
              <a:rPr lang="en-US" sz="2000" u="sng"/>
              <a:t>As it avoids magnification of the heart as the film is close to the anterior chest wall</a:t>
            </a:r>
            <a:r>
              <a:rPr lang="en-US" sz="2000"/>
              <a:t>. </a:t>
            </a:r>
          </a:p>
          <a:p>
            <a:r>
              <a:rPr lang="en-US" sz="2000" b="1"/>
              <a:t>It is identified </a:t>
            </a:r>
            <a:r>
              <a:rPr lang="en-US" sz="2000"/>
              <a:t>by the presence of the </a:t>
            </a:r>
            <a:r>
              <a:rPr lang="en-US" sz="2000" b="1" i="1">
                <a:solidFill>
                  <a:srgbClr val="C00000"/>
                </a:solidFill>
              </a:rPr>
              <a:t>fundal gas bubble in the stomach </a:t>
            </a:r>
            <a:r>
              <a:rPr lang="en-US" sz="2000"/>
              <a:t>and the </a:t>
            </a:r>
            <a:r>
              <a:rPr lang="en-US" sz="2000" b="1" i="1" u="sng">
                <a:solidFill>
                  <a:srgbClr val="C00000"/>
                </a:solidFill>
              </a:rPr>
              <a:t>absence of the scapulae </a:t>
            </a:r>
            <a:r>
              <a:rPr lang="en-US" sz="2000" b="1" i="1">
                <a:solidFill>
                  <a:srgbClr val="C00000"/>
                </a:solidFill>
              </a:rPr>
              <a:t>in the lung fields.</a:t>
            </a:r>
          </a:p>
          <a:p>
            <a:endParaRPr lang="en-US" sz="2000">
              <a:solidFill>
                <a:srgbClr val="C00000"/>
              </a:solidFill>
            </a:endParaRPr>
          </a:p>
        </p:txBody>
      </p:sp>
      <p:pic>
        <p:nvPicPr>
          <p:cNvPr id="12291" name="Picture 2" descr="http://www.fmh.org/images/X-ray_chest_machine.jpg"/>
          <p:cNvPicPr>
            <a:picLocks noGrp="1" noChangeAspect="1" noChangeArrowheads="1"/>
          </p:cNvPicPr>
          <p:nvPr>
            <p:ph sz="half" idx="4294967295"/>
          </p:nvPr>
        </p:nvPicPr>
        <p:blipFill>
          <a:blip r:embed="rId3"/>
          <a:srcRect/>
          <a:stretch>
            <a:fillRect/>
          </a:stretch>
        </p:blipFill>
        <p:spPr>
          <a:xfrm>
            <a:off x="4191000" y="1524000"/>
            <a:ext cx="4724400" cy="4953000"/>
          </a:xfrm>
          <a:noFill/>
          <a:ln>
            <a:solidFill>
              <a:schemeClr val="tx1"/>
            </a:solidFill>
          </a:ln>
        </p:spPr>
      </p:pic>
      <p:cxnSp>
        <p:nvCxnSpPr>
          <p:cNvPr id="10" name="Straight Arrow Connector 9"/>
          <p:cNvCxnSpPr/>
          <p:nvPr/>
        </p:nvCxnSpPr>
        <p:spPr>
          <a:xfrm rot="10800000">
            <a:off x="7391400" y="3429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7391400" y="3276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4" name="Rectangle 13"/>
          <p:cNvSpPr>
            <a:spLocks noChangeArrowheads="1"/>
          </p:cNvSpPr>
          <p:nvPr/>
        </p:nvSpPr>
        <p:spPr bwMode="auto">
          <a:xfrm>
            <a:off x="152400" y="152400"/>
            <a:ext cx="8839200" cy="1200150"/>
          </a:xfrm>
          <a:prstGeom prst="rect">
            <a:avLst/>
          </a:prstGeom>
          <a:solidFill>
            <a:schemeClr val="accent2">
              <a:lumMod val="20000"/>
              <a:lumOff val="80000"/>
            </a:schemeClr>
          </a:solidFill>
          <a:ln w="9525">
            <a:solidFill>
              <a:schemeClr val="tx1"/>
            </a:solidFill>
            <a:miter lim="800000"/>
            <a:headEnd/>
            <a:tailEnd/>
          </a:ln>
        </p:spPr>
        <p:txBody>
          <a:bodyPr>
            <a:prstTxWarp prst="textNoShape">
              <a:avLst/>
            </a:prstTxWarp>
            <a:spAutoFit/>
          </a:bodyPr>
          <a:lstStyle/>
          <a:p>
            <a:pPr>
              <a:buFont typeface="Arial" pitchFamily="-112" charset="0"/>
              <a:buChar char="•"/>
            </a:pPr>
            <a:r>
              <a:rPr lang="en-US"/>
              <a:t>  Different views of the chest can be obtained by changing the position of the body of the patient and the direction of the x-ray beams. </a:t>
            </a:r>
          </a:p>
          <a:p>
            <a:pPr>
              <a:buFont typeface="Arial" pitchFamily="-112" charset="0"/>
              <a:buChar char="•"/>
            </a:pPr>
            <a:r>
              <a:rPr lang="en-US"/>
              <a:t>  The most common views are</a:t>
            </a:r>
            <a:r>
              <a:rPr lang="en-US" i="1"/>
              <a:t> </a:t>
            </a:r>
            <a:r>
              <a:rPr lang="en-US" b="1" i="1">
                <a:solidFill>
                  <a:srgbClr val="0066FF"/>
                </a:solidFill>
              </a:rPr>
              <a:t>Posteroanterior (PA),</a:t>
            </a:r>
            <a:r>
              <a:rPr lang="en-US" b="1" i="1"/>
              <a:t>  </a:t>
            </a:r>
            <a:r>
              <a:rPr lang="en-US" b="1" i="1">
                <a:solidFill>
                  <a:srgbClr val="C00000"/>
                </a:solidFill>
              </a:rPr>
              <a:t>Anteroposterior (AP), </a:t>
            </a:r>
          </a:p>
          <a:p>
            <a:r>
              <a:rPr lang="en-US" b="1" i="1">
                <a:solidFill>
                  <a:srgbClr val="FF0000"/>
                </a:solidFill>
              </a:rPr>
              <a:t>     </a:t>
            </a:r>
            <a:r>
              <a:rPr lang="en-US" b="1" i="1"/>
              <a:t>&amp; lateral  (L)</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ppt_x"/>
                                          </p:val>
                                        </p:tav>
                                        <p:tav tm="100000">
                                          <p:val>
                                            <p:strVal val="#ppt_x"/>
                                          </p:val>
                                        </p:tav>
                                      </p:tavLst>
                                    </p:anim>
                                    <p:anim calcmode="lin" valueType="num">
                                      <p:cBhvr additive="base">
                                        <p:cTn id="1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0">
                                            <p:bg/>
                                          </p:spTgt>
                                        </p:tgtEl>
                                        <p:attrNameLst>
                                          <p:attrName>style.visibility</p:attrName>
                                        </p:attrNameLst>
                                      </p:cBhvr>
                                      <p:to>
                                        <p:strVal val="visible"/>
                                      </p:to>
                                    </p:set>
                                    <p:anim calcmode="lin" valueType="num">
                                      <p:cBhvr additive="base">
                                        <p:cTn id="19" dur="500" fill="hold"/>
                                        <p:tgtEl>
                                          <p:spTgt spid="12290">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0">
                                            <p:txEl>
                                              <p:pRg st="0" end="0"/>
                                            </p:txEl>
                                          </p:spTgt>
                                        </p:tgtEl>
                                        <p:attrNameLst>
                                          <p:attrName>style.visibility</p:attrName>
                                        </p:attrNameLst>
                                      </p:cBhvr>
                                      <p:to>
                                        <p:strVal val="visible"/>
                                      </p:to>
                                    </p:set>
                                    <p:anim calcmode="lin" valueType="num">
                                      <p:cBhvr additive="base">
                                        <p:cTn id="25"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0">
                                            <p:txEl>
                                              <p:pRg st="1" end="1"/>
                                            </p:txEl>
                                          </p:spTgt>
                                        </p:tgtEl>
                                        <p:attrNameLst>
                                          <p:attrName>style.visibility</p:attrName>
                                        </p:attrNameLst>
                                      </p:cBhvr>
                                      <p:to>
                                        <p:strVal val="visible"/>
                                      </p:to>
                                    </p:set>
                                    <p:anim calcmode="lin" valueType="num">
                                      <p:cBhvr additive="base">
                                        <p:cTn id="31"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0">
                                            <p:txEl>
                                              <p:pRg st="2" end="2"/>
                                            </p:txEl>
                                          </p:spTgt>
                                        </p:tgtEl>
                                        <p:attrNameLst>
                                          <p:attrName>style.visibility</p:attrName>
                                        </p:attrNameLst>
                                      </p:cBhvr>
                                      <p:to>
                                        <p:strVal val="visible"/>
                                      </p:to>
                                    </p:set>
                                    <p:anim calcmode="lin" valueType="num">
                                      <p:cBhvr additive="base">
                                        <p:cTn id="37"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0">
                                            <p:txEl>
                                              <p:pRg st="3" end="3"/>
                                            </p:txEl>
                                          </p:spTgt>
                                        </p:tgtEl>
                                        <p:attrNameLst>
                                          <p:attrName>style.visibility</p:attrName>
                                        </p:attrNameLst>
                                      </p:cBhvr>
                                      <p:to>
                                        <p:strVal val="visible"/>
                                      </p:to>
                                    </p:set>
                                    <p:anim calcmode="lin" valueType="num">
                                      <p:cBhvr additive="base">
                                        <p:cTn id="43" dur="5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0">
                                            <p:txEl>
                                              <p:pRg st="4" end="4"/>
                                            </p:txEl>
                                          </p:spTgt>
                                        </p:tgtEl>
                                        <p:attrNameLst>
                                          <p:attrName>style.visibility</p:attrName>
                                        </p:attrNameLst>
                                      </p:cBhvr>
                                      <p:to>
                                        <p:strVal val="visible"/>
                                      </p:to>
                                    </p:set>
                                    <p:anim calcmode="lin" valueType="num">
                                      <p:cBhvr additive="base">
                                        <p:cTn id="49" dur="5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nimBg="1"/>
      <p:bldP spid="1229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4" name="Content Placeholder 2"/>
          <p:cNvSpPr>
            <a:spLocks noGrp="1"/>
          </p:cNvSpPr>
          <p:nvPr>
            <p:ph sz="half" idx="4294967295"/>
          </p:nvPr>
        </p:nvSpPr>
        <p:spPr>
          <a:xfrm>
            <a:off x="152400" y="457200"/>
            <a:ext cx="3657600" cy="5638800"/>
          </a:xfrm>
          <a:solidFill>
            <a:schemeClr val="accent3">
              <a:lumMod val="40000"/>
              <a:lumOff val="60000"/>
            </a:schemeClr>
          </a:solidFill>
          <a:ln>
            <a:solidFill>
              <a:schemeClr val="accent1"/>
            </a:solidFill>
          </a:ln>
        </p:spPr>
        <p:txBody>
          <a:bodyPr/>
          <a:lstStyle/>
          <a:p>
            <a:pPr>
              <a:buFont typeface="Arial" pitchFamily="-112" charset="0"/>
              <a:buNone/>
            </a:pPr>
            <a:r>
              <a:rPr lang="en-US" sz="2400" b="1" i="1" u="sng">
                <a:solidFill>
                  <a:srgbClr val="C00000"/>
                </a:solidFill>
              </a:rPr>
              <a:t>Anteroposterior  (AP) view:</a:t>
            </a:r>
            <a:endParaRPr lang="en-US" sz="2400" i="1" u="sng">
              <a:solidFill>
                <a:srgbClr val="C00000"/>
              </a:solidFill>
            </a:endParaRPr>
          </a:p>
          <a:p>
            <a:r>
              <a:rPr lang="en-US" sz="2200"/>
              <a:t>The x-rays enter through the anterior aspect and exit through the posterior aspect of the chest. </a:t>
            </a:r>
          </a:p>
          <a:p>
            <a:r>
              <a:rPr lang="en-US" sz="2200"/>
              <a:t>AP chest x-rays are done  where it is difficult for the patient to obtain a normal chest x-ray, such as when the patient </a:t>
            </a:r>
            <a:r>
              <a:rPr lang="en-US" sz="2200" b="1">
                <a:solidFill>
                  <a:srgbClr val="0070C0"/>
                </a:solidFill>
              </a:rPr>
              <a:t>cannot get out of bed. </a:t>
            </a:r>
          </a:p>
          <a:p>
            <a:r>
              <a:rPr lang="en-US" sz="2400" b="1" i="1" u="sng">
                <a:solidFill>
                  <a:srgbClr val="C00000"/>
                </a:solidFill>
              </a:rPr>
              <a:t>Lateral view </a:t>
            </a:r>
          </a:p>
          <a:p>
            <a:r>
              <a:rPr lang="en-US" sz="2400"/>
              <a:t>Indicated only  </a:t>
            </a:r>
            <a:r>
              <a:rPr lang="en-US" sz="2400" b="1"/>
              <a:t>for further interpretation</a:t>
            </a:r>
          </a:p>
          <a:p>
            <a:endParaRPr lang="en-US" sz="2000"/>
          </a:p>
          <a:p>
            <a:endParaRPr lang="en-US"/>
          </a:p>
        </p:txBody>
      </p:sp>
      <p:pic>
        <p:nvPicPr>
          <p:cNvPr id="5123" name="Picture 4" descr="chest X-ray normal adult"/>
          <p:cNvPicPr>
            <a:picLocks noChangeAspect="1" noChangeArrowheads="1"/>
          </p:cNvPicPr>
          <p:nvPr/>
        </p:nvPicPr>
        <p:blipFill>
          <a:blip r:embed="rId2"/>
          <a:srcRect/>
          <a:stretch>
            <a:fillRect/>
          </a:stretch>
        </p:blipFill>
        <p:spPr bwMode="auto">
          <a:xfrm>
            <a:off x="3886200" y="304800"/>
            <a:ext cx="5029200" cy="632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bg/>
                                          </p:spTgt>
                                        </p:tgtEl>
                                        <p:attrNameLst>
                                          <p:attrName>style.visibility</p:attrName>
                                        </p:attrNameLst>
                                      </p:cBhvr>
                                      <p:to>
                                        <p:strVal val="visible"/>
                                      </p:to>
                                    </p:set>
                                    <p:anim calcmode="lin" valueType="num">
                                      <p:cBhvr additive="base">
                                        <p:cTn id="7" dur="500" fill="hold"/>
                                        <p:tgtEl>
                                          <p:spTgt spid="133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0" end="0"/>
                                            </p:txEl>
                                          </p:spTgt>
                                        </p:tgtEl>
                                        <p:attrNameLst>
                                          <p:attrName>style.visibility</p:attrName>
                                        </p:attrNameLst>
                                      </p:cBhvr>
                                      <p:to>
                                        <p:strVal val="visible"/>
                                      </p:to>
                                    </p:set>
                                    <p:anim calcmode="lin" valueType="num">
                                      <p:cBhvr additive="base">
                                        <p:cTn id="13"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pRg st="1" end="1"/>
                                            </p:txEl>
                                          </p:spTgt>
                                        </p:tgtEl>
                                        <p:attrNameLst>
                                          <p:attrName>style.visibility</p:attrName>
                                        </p:attrNameLst>
                                      </p:cBhvr>
                                      <p:to>
                                        <p:strVal val="visible"/>
                                      </p:to>
                                    </p:set>
                                    <p:anim calcmode="lin" valueType="num">
                                      <p:cBhvr additive="base">
                                        <p:cTn id="19"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4">
                                            <p:txEl>
                                              <p:pRg st="2" end="2"/>
                                            </p:txEl>
                                          </p:spTgt>
                                        </p:tgtEl>
                                        <p:attrNameLst>
                                          <p:attrName>style.visibility</p:attrName>
                                        </p:attrNameLst>
                                      </p:cBhvr>
                                      <p:to>
                                        <p:strVal val="visible"/>
                                      </p:to>
                                    </p:set>
                                    <p:anim calcmode="lin" valueType="num">
                                      <p:cBhvr additive="base">
                                        <p:cTn id="25"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4">
                                            <p:txEl>
                                              <p:pRg st="3" end="3"/>
                                            </p:txEl>
                                          </p:spTgt>
                                        </p:tgtEl>
                                        <p:attrNameLst>
                                          <p:attrName>style.visibility</p:attrName>
                                        </p:attrNameLst>
                                      </p:cBhvr>
                                      <p:to>
                                        <p:strVal val="visible"/>
                                      </p:to>
                                    </p:set>
                                    <p:anim calcmode="lin" valueType="num">
                                      <p:cBhvr additive="base">
                                        <p:cTn id="31"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4">
                                            <p:txEl>
                                              <p:pRg st="4" end="4"/>
                                            </p:txEl>
                                          </p:spTgt>
                                        </p:tgtEl>
                                        <p:attrNameLst>
                                          <p:attrName>style.visibility</p:attrName>
                                        </p:attrNameLst>
                                      </p:cBhvr>
                                      <p:to>
                                        <p:strVal val="visible"/>
                                      </p:to>
                                    </p:set>
                                    <p:anim calcmode="lin" valueType="num">
                                      <p:cBhvr additive="base">
                                        <p:cTn id="37"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Placeholder 3"/>
          <p:cNvSpPr>
            <a:spLocks noGrp="1"/>
          </p:cNvSpPr>
          <p:nvPr>
            <p:ph type="body" sz="half" idx="2"/>
          </p:nvPr>
        </p:nvSpPr>
        <p:spPr>
          <a:xfrm>
            <a:off x="228600" y="228600"/>
            <a:ext cx="2895600" cy="6477000"/>
          </a:xfrm>
          <a:solidFill>
            <a:schemeClr val="accent3">
              <a:lumMod val="40000"/>
              <a:lumOff val="60000"/>
            </a:schemeClr>
          </a:solidFill>
          <a:ln>
            <a:solidFill>
              <a:schemeClr val="tx1"/>
            </a:solidFill>
          </a:ln>
        </p:spPr>
        <p:txBody>
          <a:bodyPr/>
          <a:lstStyle/>
          <a:p>
            <a:r>
              <a:rPr lang="en-US" sz="2400" b="1">
                <a:solidFill>
                  <a:srgbClr val="C00000"/>
                </a:solidFill>
                <a:latin typeface="Times New Roman" pitchFamily="-112" charset="0"/>
                <a:ea typeface="Times New Roman" pitchFamily="-112" charset="0"/>
                <a:cs typeface="Times New Roman" pitchFamily="-112" charset="0"/>
              </a:rPr>
              <a:t>In a (PA) </a:t>
            </a:r>
            <a:r>
              <a:rPr lang="en-US" sz="2400">
                <a:latin typeface="Times New Roman" pitchFamily="-112" charset="0"/>
                <a:ea typeface="Times New Roman" pitchFamily="-112" charset="0"/>
                <a:cs typeface="Times New Roman" pitchFamily="-112" charset="0"/>
              </a:rPr>
              <a:t>radiograph the following structures must be examined: </a:t>
            </a:r>
          </a:p>
          <a:p>
            <a:pPr>
              <a:buFont typeface="Wingdings" pitchFamily="-112" charset="2"/>
              <a:buChar char="Ø"/>
            </a:pPr>
            <a:r>
              <a:rPr lang="en-US" sz="2400" b="1" i="1">
                <a:solidFill>
                  <a:srgbClr val="0066FF"/>
                </a:solidFill>
                <a:latin typeface="Times New Roman" pitchFamily="-112" charset="0"/>
                <a:ea typeface="Times New Roman" pitchFamily="-112" charset="0"/>
                <a:cs typeface="Times New Roman" pitchFamily="-112" charset="0"/>
              </a:rPr>
              <a:t>Superficial soft tissues</a:t>
            </a:r>
            <a:r>
              <a:rPr lang="en-US" sz="2400">
                <a:solidFill>
                  <a:srgbClr val="C00000"/>
                </a:solidFill>
                <a:latin typeface="Times New Roman" pitchFamily="-112" charset="0"/>
                <a:ea typeface="Times New Roman" pitchFamily="-112" charset="0"/>
                <a:cs typeface="Times New Roman" pitchFamily="-112" charset="0"/>
              </a:rPr>
              <a:t>: </a:t>
            </a:r>
          </a:p>
          <a:p>
            <a:pPr>
              <a:buFont typeface="Wingdings" pitchFamily="-112" charset="2"/>
              <a:buChar char="Ø"/>
            </a:pPr>
            <a:r>
              <a:rPr lang="en-US" sz="2400" b="1" i="1">
                <a:latin typeface="Times New Roman" pitchFamily="-112" charset="0"/>
                <a:ea typeface="Times New Roman" pitchFamily="-112" charset="0"/>
                <a:cs typeface="Times New Roman" pitchFamily="-112" charset="0"/>
              </a:rPr>
              <a:t>Nipples</a:t>
            </a:r>
            <a:r>
              <a:rPr lang="en-US" sz="2400">
                <a:latin typeface="Times New Roman" pitchFamily="-112" charset="0"/>
                <a:ea typeface="Times New Roman" pitchFamily="-112" charset="0"/>
                <a:cs typeface="Times New Roman" pitchFamily="-112" charset="0"/>
              </a:rPr>
              <a:t>  in both sexes &amp; </a:t>
            </a:r>
            <a:r>
              <a:rPr lang="en-US" sz="2400" b="1">
                <a:latin typeface="Times New Roman" pitchFamily="-112" charset="0"/>
                <a:ea typeface="Times New Roman" pitchFamily="-112" charset="0"/>
                <a:cs typeface="Times New Roman" pitchFamily="-112" charset="0"/>
              </a:rPr>
              <a:t>Breast</a:t>
            </a:r>
            <a:r>
              <a:rPr lang="en-US" sz="2400">
                <a:latin typeface="Times New Roman" pitchFamily="-112" charset="0"/>
                <a:ea typeface="Times New Roman" pitchFamily="-112" charset="0"/>
                <a:cs typeface="Times New Roman" pitchFamily="-112" charset="0"/>
              </a:rPr>
              <a:t> in (females) are seen superimposed on the lung fields.</a:t>
            </a:r>
          </a:p>
          <a:p>
            <a:pPr>
              <a:buFont typeface="Wingdings" pitchFamily="-112" charset="2"/>
              <a:buChar char="Ø"/>
            </a:pPr>
            <a:r>
              <a:rPr lang="en-US" sz="2200" b="1" i="1">
                <a:solidFill>
                  <a:srgbClr val="C00000"/>
                </a:solidFill>
                <a:latin typeface="Times New Roman" pitchFamily="-112" charset="0"/>
                <a:ea typeface="Times New Roman" pitchFamily="-112" charset="0"/>
                <a:cs typeface="Times New Roman" pitchFamily="-112" charset="0"/>
              </a:rPr>
              <a:t>Bones of thoracic cage.</a:t>
            </a:r>
          </a:p>
          <a:p>
            <a:pPr>
              <a:buFont typeface="Wingdings" pitchFamily="-112" charset="2"/>
              <a:buChar char="Ø"/>
            </a:pPr>
            <a:r>
              <a:rPr lang="en-US" sz="2200" b="1" i="1">
                <a:solidFill>
                  <a:srgbClr val="C00000"/>
                </a:solidFill>
                <a:latin typeface="Times New Roman" pitchFamily="-112" charset="0"/>
                <a:ea typeface="Times New Roman" pitchFamily="-112" charset="0"/>
                <a:cs typeface="Times New Roman" pitchFamily="-112" charset="0"/>
              </a:rPr>
              <a:t>Diaphragm .</a:t>
            </a:r>
          </a:p>
          <a:p>
            <a:pPr>
              <a:buFont typeface="Wingdings" pitchFamily="-112" charset="2"/>
              <a:buChar char="Ø"/>
            </a:pPr>
            <a:r>
              <a:rPr lang="en-US" sz="2200" b="1" i="1">
                <a:solidFill>
                  <a:srgbClr val="C00000"/>
                </a:solidFill>
                <a:latin typeface="Times New Roman" pitchFamily="-112" charset="0"/>
                <a:ea typeface="Times New Roman" pitchFamily="-112" charset="0"/>
                <a:cs typeface="Times New Roman" pitchFamily="-112" charset="0"/>
              </a:rPr>
              <a:t> Lungs and Bronchi.</a:t>
            </a:r>
          </a:p>
          <a:p>
            <a:pPr>
              <a:buFont typeface="Wingdings" pitchFamily="-112" charset="2"/>
              <a:buChar char="Ø"/>
            </a:pPr>
            <a:r>
              <a:rPr lang="en-US" sz="2200" b="1" i="1">
                <a:solidFill>
                  <a:srgbClr val="C00000"/>
                </a:solidFill>
                <a:latin typeface="Times New Roman" pitchFamily="-112" charset="0"/>
                <a:ea typeface="Times New Roman" pitchFamily="-112" charset="0"/>
                <a:cs typeface="Times New Roman" pitchFamily="-112" charset="0"/>
              </a:rPr>
              <a:t>Heart &amp; Great Vessels.</a:t>
            </a:r>
            <a:endParaRPr lang="ar-EG" sz="2200" b="1" i="1">
              <a:solidFill>
                <a:srgbClr val="C00000"/>
              </a:solidFill>
              <a:latin typeface="Times New Roman" pitchFamily="-112" charset="0"/>
              <a:ea typeface="Times New Roman" pitchFamily="-112" charset="0"/>
              <a:cs typeface="Times New Roman" pitchFamily="-112" charset="0"/>
            </a:endParaRPr>
          </a:p>
        </p:txBody>
      </p:sp>
      <p:pic>
        <p:nvPicPr>
          <p:cNvPr id="7171" name="Picture 3" descr="C:\Documents and Settings\Free User\My Documents\My Pictures\ssss.png"/>
          <p:cNvPicPr>
            <a:picLocks noChangeAspect="1" noChangeArrowheads="1"/>
          </p:cNvPicPr>
          <p:nvPr/>
        </p:nvPicPr>
        <p:blipFill>
          <a:blip r:embed="rId3"/>
          <a:srcRect t="4614" r="1997" b="4614"/>
          <a:stretch>
            <a:fillRect/>
          </a:stretch>
        </p:blipFill>
        <p:spPr bwMode="auto">
          <a:xfrm>
            <a:off x="3200400" y="381000"/>
            <a:ext cx="5791200" cy="60198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362">
                                            <p:bg/>
                                          </p:spTgt>
                                        </p:tgtEl>
                                        <p:attrNameLst>
                                          <p:attrName>style.visibility</p:attrName>
                                        </p:attrNameLst>
                                      </p:cBhvr>
                                      <p:to>
                                        <p:strVal val="visible"/>
                                      </p:to>
                                    </p:set>
                                    <p:anim calcmode="lin" valueType="num">
                                      <p:cBhvr additive="base">
                                        <p:cTn id="14" dur="500" fill="hold"/>
                                        <p:tgtEl>
                                          <p:spTgt spid="1536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536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362">
                                            <p:txEl>
                                              <p:pRg st="0" end="0"/>
                                            </p:txEl>
                                          </p:spTgt>
                                        </p:tgtEl>
                                        <p:attrNameLst>
                                          <p:attrName>style.visibility</p:attrName>
                                        </p:attrNameLst>
                                      </p:cBhvr>
                                      <p:to>
                                        <p:strVal val="visible"/>
                                      </p:to>
                                    </p:set>
                                    <p:anim calcmode="lin" valueType="num">
                                      <p:cBhvr additive="base">
                                        <p:cTn id="20"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362">
                                            <p:txEl>
                                              <p:pRg st="1" end="1"/>
                                            </p:txEl>
                                          </p:spTgt>
                                        </p:tgtEl>
                                        <p:attrNameLst>
                                          <p:attrName>style.visibility</p:attrName>
                                        </p:attrNameLst>
                                      </p:cBhvr>
                                      <p:to>
                                        <p:strVal val="visible"/>
                                      </p:to>
                                    </p:set>
                                    <p:anim calcmode="lin" valueType="num">
                                      <p:cBhvr additive="base">
                                        <p:cTn id="26"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362">
                                            <p:txEl>
                                              <p:pRg st="2" end="2"/>
                                            </p:txEl>
                                          </p:spTgt>
                                        </p:tgtEl>
                                        <p:attrNameLst>
                                          <p:attrName>style.visibility</p:attrName>
                                        </p:attrNameLst>
                                      </p:cBhvr>
                                      <p:to>
                                        <p:strVal val="visible"/>
                                      </p:to>
                                    </p:set>
                                    <p:anim calcmode="lin" valueType="num">
                                      <p:cBhvr additive="base">
                                        <p:cTn id="32"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362">
                                            <p:txEl>
                                              <p:pRg st="3" end="3"/>
                                            </p:txEl>
                                          </p:spTgt>
                                        </p:tgtEl>
                                        <p:attrNameLst>
                                          <p:attrName>style.visibility</p:attrName>
                                        </p:attrNameLst>
                                      </p:cBhvr>
                                      <p:to>
                                        <p:strVal val="visible"/>
                                      </p:to>
                                    </p:set>
                                    <p:anim calcmode="lin" valueType="num">
                                      <p:cBhvr additive="base">
                                        <p:cTn id="38"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362">
                                            <p:txEl>
                                              <p:pRg st="4" end="4"/>
                                            </p:txEl>
                                          </p:spTgt>
                                        </p:tgtEl>
                                        <p:attrNameLst>
                                          <p:attrName>style.visibility</p:attrName>
                                        </p:attrNameLst>
                                      </p:cBhvr>
                                      <p:to>
                                        <p:strVal val="visible"/>
                                      </p:to>
                                    </p:set>
                                    <p:anim calcmode="lin" valueType="num">
                                      <p:cBhvr additive="base">
                                        <p:cTn id="44"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362">
                                            <p:txEl>
                                              <p:pRg st="5" end="5"/>
                                            </p:txEl>
                                          </p:spTgt>
                                        </p:tgtEl>
                                        <p:attrNameLst>
                                          <p:attrName>style.visibility</p:attrName>
                                        </p:attrNameLst>
                                      </p:cBhvr>
                                      <p:to>
                                        <p:strVal val="visible"/>
                                      </p:to>
                                    </p:set>
                                    <p:anim calcmode="lin" valueType="num">
                                      <p:cBhvr additive="base">
                                        <p:cTn id="50"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362">
                                            <p:txEl>
                                              <p:pRg st="6" end="6"/>
                                            </p:txEl>
                                          </p:spTgt>
                                        </p:tgtEl>
                                        <p:attrNameLst>
                                          <p:attrName>style.visibility</p:attrName>
                                        </p:attrNameLst>
                                      </p:cBhvr>
                                      <p:to>
                                        <p:strVal val="visible"/>
                                      </p:to>
                                    </p:set>
                                    <p:anim calcmode="lin" valueType="num">
                                      <p:cBhvr additive="base">
                                        <p:cTn id="56" dur="5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3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6"/>
          <p:cNvSpPr>
            <a:spLocks noGrp="1"/>
          </p:cNvSpPr>
          <p:nvPr>
            <p:ph type="title"/>
          </p:nvPr>
        </p:nvSpPr>
        <p:spPr>
          <a:xfrm>
            <a:off x="4724400" y="228600"/>
            <a:ext cx="3962400" cy="457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solidFill>
              <a:schemeClr val="tx1"/>
            </a:solidFill>
          </a:ln>
        </p:spPr>
        <p:txBody>
          <a:bodyPr/>
          <a:lstStyle/>
          <a:p>
            <a:r>
              <a:rPr lang="en-US" b="1" i="1">
                <a:solidFill>
                  <a:srgbClr val="C00000"/>
                </a:solidFill>
              </a:rPr>
              <a:t>Bones</a:t>
            </a:r>
          </a:p>
        </p:txBody>
      </p:sp>
      <p:sp>
        <p:nvSpPr>
          <p:cNvPr id="16387" name="Content Placeholder 2"/>
          <p:cNvSpPr>
            <a:spLocks noGrp="1"/>
          </p:cNvSpPr>
          <p:nvPr>
            <p:ph sz="half" idx="1"/>
          </p:nvPr>
        </p:nvSpPr>
        <p:spPr>
          <a:xfrm>
            <a:off x="228600" y="152400"/>
            <a:ext cx="3733800" cy="6400800"/>
          </a:xfrm>
          <a:solidFill>
            <a:schemeClr val="accent3">
              <a:lumMod val="40000"/>
              <a:lumOff val="60000"/>
            </a:schemeClr>
          </a:solidFill>
          <a:ln>
            <a:solidFill>
              <a:schemeClr val="tx1"/>
            </a:solidFill>
          </a:ln>
        </p:spPr>
        <p:txBody>
          <a:bodyPr/>
          <a:lstStyle/>
          <a:p>
            <a:r>
              <a:rPr lang="en-US" sz="2000"/>
              <a:t>The </a:t>
            </a:r>
            <a:r>
              <a:rPr lang="en-US" sz="2000" b="1">
                <a:solidFill>
                  <a:srgbClr val="0066FF"/>
                </a:solidFill>
              </a:rPr>
              <a:t>Thoracic Vertebrae </a:t>
            </a:r>
            <a:r>
              <a:rPr lang="en-US" sz="2000"/>
              <a:t>are imperfectly seen. </a:t>
            </a:r>
          </a:p>
          <a:p>
            <a:r>
              <a:rPr lang="en-US" sz="2000"/>
              <a:t>The </a:t>
            </a:r>
            <a:r>
              <a:rPr lang="en-US" sz="2000" b="1">
                <a:solidFill>
                  <a:srgbClr val="0066FF"/>
                </a:solidFill>
              </a:rPr>
              <a:t>Costotransverse joints </a:t>
            </a:r>
            <a:r>
              <a:rPr lang="en-US" sz="2000"/>
              <a:t>and each </a:t>
            </a:r>
            <a:r>
              <a:rPr lang="en-US" sz="2400" b="1" i="1" u="sng">
                <a:solidFill>
                  <a:srgbClr val="C00000"/>
                </a:solidFill>
              </a:rPr>
              <a:t>Rib</a:t>
            </a:r>
            <a:r>
              <a:rPr lang="en-US" sz="2000"/>
              <a:t> should be examined in order from above downward and compared to their fellows of the opposite side .</a:t>
            </a:r>
          </a:p>
          <a:p>
            <a:r>
              <a:rPr lang="en-US" sz="2000"/>
              <a:t>The </a:t>
            </a:r>
            <a:r>
              <a:rPr lang="en-US" sz="2000" b="1">
                <a:solidFill>
                  <a:srgbClr val="0066FF"/>
                </a:solidFill>
              </a:rPr>
              <a:t>Costal Cartilages </a:t>
            </a:r>
            <a:r>
              <a:rPr lang="en-US" sz="2000"/>
              <a:t>are not usually seen, but if </a:t>
            </a:r>
            <a:r>
              <a:rPr lang="en-US" sz="2000" b="1"/>
              <a:t>calcified</a:t>
            </a:r>
            <a:r>
              <a:rPr lang="en-US" sz="2000"/>
              <a:t>, they will be visible. </a:t>
            </a:r>
          </a:p>
          <a:p>
            <a:r>
              <a:rPr lang="en-US" sz="2000"/>
              <a:t>The </a:t>
            </a:r>
            <a:r>
              <a:rPr lang="en-US" sz="2400" b="1" i="1" u="sng">
                <a:solidFill>
                  <a:srgbClr val="C00000"/>
                </a:solidFill>
              </a:rPr>
              <a:t>Clavicles</a:t>
            </a:r>
            <a:r>
              <a:rPr lang="en-US" sz="2000"/>
              <a:t> are seen clearly crossing the upper part of each lung field. </a:t>
            </a:r>
          </a:p>
          <a:p>
            <a:r>
              <a:rPr lang="en-US" sz="2000"/>
              <a:t>The medial borders of the </a:t>
            </a:r>
            <a:r>
              <a:rPr lang="en-US" sz="2400" b="1" i="1">
                <a:solidFill>
                  <a:srgbClr val="C00000"/>
                </a:solidFill>
              </a:rPr>
              <a:t>Scapulae </a:t>
            </a:r>
            <a:r>
              <a:rPr lang="en-US" sz="2000"/>
              <a:t>may overlap the periphery of each lung field.</a:t>
            </a:r>
          </a:p>
          <a:p>
            <a:endParaRPr lang="en-US" sz="2000"/>
          </a:p>
        </p:txBody>
      </p:sp>
      <p:pic>
        <p:nvPicPr>
          <p:cNvPr id="7172" name="Picture 2" descr="http://www.meddean.luc.edu/lumen/medEd/Radio/curriculum/Pulmonary/image3.jpg"/>
          <p:cNvPicPr>
            <a:picLocks noGrp="1" noChangeAspect="1" noChangeArrowheads="1"/>
          </p:cNvPicPr>
          <p:nvPr>
            <p:ph sz="half" idx="2"/>
          </p:nvPr>
        </p:nvPicPr>
        <p:blipFill>
          <a:blip r:embed="rId2"/>
          <a:srcRect/>
          <a:stretch>
            <a:fillRect/>
          </a:stretch>
        </p:blipFill>
        <p:spPr>
          <a:xfrm>
            <a:off x="4114800" y="1143000"/>
            <a:ext cx="4800600" cy="5334000"/>
          </a:xfrm>
          <a:noFill/>
        </p:spPr>
      </p:pic>
      <p:sp>
        <p:nvSpPr>
          <p:cNvPr id="7173" name="TextBox 13"/>
          <p:cNvSpPr txBox="1">
            <a:spLocks noChangeArrowheads="1"/>
          </p:cNvSpPr>
          <p:nvPr/>
        </p:nvSpPr>
        <p:spPr bwMode="auto">
          <a:xfrm>
            <a:off x="7620000" y="1828800"/>
            <a:ext cx="838200" cy="400050"/>
          </a:xfrm>
          <a:prstGeom prst="rect">
            <a:avLst/>
          </a:prstGeom>
          <a:noFill/>
          <a:ln w="9525">
            <a:noFill/>
            <a:miter lim="800000"/>
            <a:headEnd/>
            <a:tailEnd/>
          </a:ln>
        </p:spPr>
        <p:txBody>
          <a:bodyPr>
            <a:prstTxWarp prst="textNoShape">
              <a:avLst/>
            </a:prstTxWarp>
            <a:spAutoFit/>
          </a:bodyPr>
          <a:lstStyle/>
          <a:p>
            <a:pPr algn="ctr"/>
            <a:r>
              <a:rPr lang="en-US" sz="2000" b="1">
                <a:solidFill>
                  <a:srgbClr val="FF0000"/>
                </a:solidFill>
              </a:rPr>
              <a:t>C</a:t>
            </a:r>
          </a:p>
        </p:txBody>
      </p:sp>
      <p:sp>
        <p:nvSpPr>
          <p:cNvPr id="7174" name="TextBox 14"/>
          <p:cNvSpPr txBox="1">
            <a:spLocks noChangeArrowheads="1"/>
          </p:cNvSpPr>
          <p:nvPr/>
        </p:nvSpPr>
        <p:spPr bwMode="auto">
          <a:xfrm>
            <a:off x="4267200" y="2819400"/>
            <a:ext cx="1143000" cy="461963"/>
          </a:xfrm>
          <a:prstGeom prst="rect">
            <a:avLst/>
          </a:prstGeom>
          <a:noFill/>
          <a:ln w="9525">
            <a:noFill/>
            <a:miter lim="800000"/>
            <a:headEnd/>
            <a:tailEnd/>
          </a:ln>
        </p:spPr>
        <p:txBody>
          <a:bodyPr>
            <a:prstTxWarp prst="textNoShape">
              <a:avLst/>
            </a:prstTxWarp>
            <a:spAutoFit/>
          </a:bodyPr>
          <a:lstStyle/>
          <a:p>
            <a:r>
              <a:rPr lang="en-US" sz="2400" b="1">
                <a:solidFill>
                  <a:srgbClr val="FF0000"/>
                </a:solidFill>
              </a:rPr>
              <a:t>S</a:t>
            </a:r>
          </a:p>
        </p:txBody>
      </p:sp>
      <p:sp>
        <p:nvSpPr>
          <p:cNvPr id="7175" name="TextBox 15"/>
          <p:cNvSpPr txBox="1">
            <a:spLocks noChangeArrowheads="1"/>
          </p:cNvSpPr>
          <p:nvPr/>
        </p:nvSpPr>
        <p:spPr bwMode="auto">
          <a:xfrm>
            <a:off x="7924800" y="3200400"/>
            <a:ext cx="457200" cy="400050"/>
          </a:xfrm>
          <a:prstGeom prst="rect">
            <a:avLst/>
          </a:prstGeom>
          <a:noFill/>
          <a:ln w="9525">
            <a:noFill/>
            <a:miter lim="800000"/>
            <a:headEnd/>
            <a:tailEnd/>
          </a:ln>
        </p:spPr>
        <p:txBody>
          <a:bodyPr>
            <a:prstTxWarp prst="textNoShape">
              <a:avLst/>
            </a:prstTxWarp>
            <a:spAutoFit/>
          </a:bodyPr>
          <a:lstStyle/>
          <a:p>
            <a:pPr algn="ctr"/>
            <a:r>
              <a:rPr lang="en-US" sz="2000" b="1">
                <a:solidFill>
                  <a:srgbClr val="FF0000"/>
                </a:solidFill>
              </a:rPr>
              <a:t>R</a:t>
            </a:r>
          </a:p>
        </p:txBody>
      </p:sp>
      <p:sp>
        <p:nvSpPr>
          <p:cNvPr id="8200" name="TextBox 16"/>
          <p:cNvSpPr txBox="1">
            <a:spLocks noChangeArrowheads="1"/>
          </p:cNvSpPr>
          <p:nvPr/>
        </p:nvSpPr>
        <p:spPr bwMode="auto">
          <a:xfrm>
            <a:off x="6477000" y="2514600"/>
            <a:ext cx="762000" cy="400050"/>
          </a:xfrm>
          <a:prstGeom prst="rect">
            <a:avLst/>
          </a:prstGeom>
          <a:noFill/>
          <a:ln w="9525">
            <a:noFill/>
            <a:miter lim="800000"/>
            <a:headEnd/>
            <a:tailEnd/>
          </a:ln>
        </p:spPr>
        <p:txBody>
          <a:bodyPr>
            <a:prstTxWarp prst="textNoShape">
              <a:avLst/>
            </a:prstTxWarp>
            <a:spAutoFit/>
          </a:bodyPr>
          <a:lstStyle/>
          <a:p>
            <a:pPr algn="ctr"/>
            <a:r>
              <a:rPr lang="en-US" sz="2000" b="1">
                <a:solidFill>
                  <a:srgbClr val="FF0000"/>
                </a:solidFill>
              </a:rPr>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00"/>
                                        </p:tgtEl>
                                        <p:attrNameLst>
                                          <p:attrName>style.visibility</p:attrName>
                                        </p:attrNameLst>
                                      </p:cBhvr>
                                      <p:to>
                                        <p:strVal val="visible"/>
                                      </p:to>
                                    </p:set>
                                    <p:anim calcmode="lin" valueType="num">
                                      <p:cBhvr>
                                        <p:cTn id="14" dur="500" fill="hold"/>
                                        <p:tgtEl>
                                          <p:spTgt spid="8200"/>
                                        </p:tgtEl>
                                        <p:attrNameLst>
                                          <p:attrName>ppt_w</p:attrName>
                                        </p:attrNameLst>
                                      </p:cBhvr>
                                      <p:tavLst>
                                        <p:tav tm="0">
                                          <p:val>
                                            <p:fltVal val="0"/>
                                          </p:val>
                                        </p:tav>
                                        <p:tav tm="100000">
                                          <p:val>
                                            <p:strVal val="#ppt_w"/>
                                          </p:val>
                                        </p:tav>
                                      </p:tavLst>
                                    </p:anim>
                                    <p:anim calcmode="lin" valueType="num">
                                      <p:cBhvr>
                                        <p:cTn id="15" dur="500" fill="hold"/>
                                        <p:tgtEl>
                                          <p:spTgt spid="8200"/>
                                        </p:tgtEl>
                                        <p:attrNameLst>
                                          <p:attrName>ppt_h</p:attrName>
                                        </p:attrNameLst>
                                      </p:cBhvr>
                                      <p:tavLst>
                                        <p:tav tm="0">
                                          <p:val>
                                            <p:fltVal val="0"/>
                                          </p:val>
                                        </p:tav>
                                        <p:tav tm="100000">
                                          <p:val>
                                            <p:strVal val="#ppt_h"/>
                                          </p:val>
                                        </p:tav>
                                      </p:tavLst>
                                    </p:anim>
                                    <p:animEffect transition="in" filter="fade">
                                      <p:cBhvr>
                                        <p:cTn id="16" dur="500"/>
                                        <p:tgtEl>
                                          <p:spTgt spid="820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387">
                                            <p:bg/>
                                          </p:spTgt>
                                        </p:tgtEl>
                                        <p:attrNameLst>
                                          <p:attrName>style.visibility</p:attrName>
                                        </p:attrNameLst>
                                      </p:cBhvr>
                                      <p:to>
                                        <p:strVal val="visible"/>
                                      </p:to>
                                    </p:set>
                                    <p:anim calcmode="lin" valueType="num">
                                      <p:cBhvr additive="base">
                                        <p:cTn id="21" dur="500" fill="hold"/>
                                        <p:tgtEl>
                                          <p:spTgt spid="16387">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87">
                                            <p:txEl>
                                              <p:pRg st="0" end="0"/>
                                            </p:txEl>
                                          </p:spTgt>
                                        </p:tgtEl>
                                        <p:attrNameLst>
                                          <p:attrName>style.visibility</p:attrName>
                                        </p:attrNameLst>
                                      </p:cBhvr>
                                      <p:to>
                                        <p:strVal val="visible"/>
                                      </p:to>
                                    </p:set>
                                    <p:anim calcmode="lin" valueType="num">
                                      <p:cBhvr additive="base">
                                        <p:cTn id="2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387">
                                            <p:txEl>
                                              <p:pRg st="1" end="1"/>
                                            </p:txEl>
                                          </p:spTgt>
                                        </p:tgtEl>
                                        <p:attrNameLst>
                                          <p:attrName>style.visibility</p:attrName>
                                        </p:attrNameLst>
                                      </p:cBhvr>
                                      <p:to>
                                        <p:strVal val="visible"/>
                                      </p:to>
                                    </p:set>
                                    <p:anim calcmode="lin" valueType="num">
                                      <p:cBhvr additive="base">
                                        <p:cTn id="3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87">
                                            <p:txEl>
                                              <p:pRg st="2" end="2"/>
                                            </p:txEl>
                                          </p:spTgt>
                                        </p:tgtEl>
                                        <p:attrNameLst>
                                          <p:attrName>style.visibility</p:attrName>
                                        </p:attrNameLst>
                                      </p:cBhvr>
                                      <p:to>
                                        <p:strVal val="visible"/>
                                      </p:to>
                                    </p:set>
                                    <p:anim calcmode="lin" valueType="num">
                                      <p:cBhvr additive="base">
                                        <p:cTn id="3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387">
                                            <p:txEl>
                                              <p:pRg st="3" end="3"/>
                                            </p:txEl>
                                          </p:spTgt>
                                        </p:tgtEl>
                                        <p:attrNameLst>
                                          <p:attrName>style.visibility</p:attrName>
                                        </p:attrNameLst>
                                      </p:cBhvr>
                                      <p:to>
                                        <p:strVal val="visible"/>
                                      </p:to>
                                    </p:set>
                                    <p:anim calcmode="lin" valueType="num">
                                      <p:cBhvr additive="base">
                                        <p:cTn id="4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387">
                                            <p:txEl>
                                              <p:pRg st="4" end="4"/>
                                            </p:txEl>
                                          </p:spTgt>
                                        </p:tgtEl>
                                        <p:attrNameLst>
                                          <p:attrName>style.visibility</p:attrName>
                                        </p:attrNameLst>
                                      </p:cBhvr>
                                      <p:to>
                                        <p:strVal val="visible"/>
                                      </p:to>
                                    </p:set>
                                    <p:anim calcmode="lin" valueType="num">
                                      <p:cBhvr additive="base">
                                        <p:cTn id="5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build="p" animBg="1"/>
      <p:bldP spid="820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724400" y="228600"/>
            <a:ext cx="3962400" cy="609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solidFill>
          </a:ln>
        </p:spPr>
        <p:txBody>
          <a:bodyPr/>
          <a:lstStyle/>
          <a:p>
            <a:r>
              <a:rPr lang="en-US" sz="4000" b="1" i="1">
                <a:solidFill>
                  <a:srgbClr val="C00000"/>
                </a:solidFill>
                <a:ea typeface="Arial" pitchFamily="-112" charset="0"/>
                <a:cs typeface="Arial" pitchFamily="-112" charset="0"/>
              </a:rPr>
              <a:t>Diaphragm</a:t>
            </a:r>
          </a:p>
        </p:txBody>
      </p:sp>
      <p:sp>
        <p:nvSpPr>
          <p:cNvPr id="18435" name="Content Placeholder 2"/>
          <p:cNvSpPr>
            <a:spLocks noGrp="1"/>
          </p:cNvSpPr>
          <p:nvPr>
            <p:ph sz="half" idx="1"/>
          </p:nvPr>
        </p:nvSpPr>
        <p:spPr>
          <a:xfrm>
            <a:off x="228600" y="838200"/>
            <a:ext cx="3733800" cy="5257800"/>
          </a:xfrm>
          <a:solidFill>
            <a:schemeClr val="accent3">
              <a:lumMod val="40000"/>
              <a:lumOff val="60000"/>
            </a:schemeClr>
          </a:solidFill>
          <a:ln>
            <a:solidFill>
              <a:schemeClr val="tx1"/>
            </a:solidFill>
          </a:ln>
        </p:spPr>
        <p:txBody>
          <a:bodyPr/>
          <a:lstStyle/>
          <a:p>
            <a:r>
              <a:rPr lang="en-US" sz="2400"/>
              <a:t>The diaphragm shows </a:t>
            </a:r>
            <a:r>
              <a:rPr lang="en-US" sz="2400">
                <a:solidFill>
                  <a:srgbClr val="FF0000"/>
                </a:solidFill>
              </a:rPr>
              <a:t>Dome-shaped </a:t>
            </a:r>
            <a:r>
              <a:rPr lang="en-US" sz="2400"/>
              <a:t>shadows on each side.</a:t>
            </a:r>
          </a:p>
          <a:p>
            <a:r>
              <a:rPr lang="en-US" sz="2400" b="1" i="1">
                <a:solidFill>
                  <a:srgbClr val="0066FF"/>
                </a:solidFill>
              </a:rPr>
              <a:t>The right dome </a:t>
            </a:r>
            <a:r>
              <a:rPr lang="en-US" sz="2400"/>
              <a:t>is slightly higher than the left dome</a:t>
            </a:r>
            <a:r>
              <a:rPr lang="en-US" sz="2400">
                <a:solidFill>
                  <a:srgbClr val="FF0000"/>
                </a:solidFill>
              </a:rPr>
              <a:t>. </a:t>
            </a:r>
          </a:p>
          <a:p>
            <a:r>
              <a:rPr lang="en-US" sz="2400"/>
              <a:t>Beneath the right dome is the homogeneous, dense shadow of the </a:t>
            </a:r>
            <a:r>
              <a:rPr lang="en-US" sz="2400" b="1" i="1">
                <a:solidFill>
                  <a:srgbClr val="C00000"/>
                </a:solidFill>
              </a:rPr>
              <a:t>liver.</a:t>
            </a:r>
            <a:r>
              <a:rPr lang="en-US" sz="2400"/>
              <a:t> </a:t>
            </a:r>
          </a:p>
          <a:p>
            <a:r>
              <a:rPr lang="en-US" sz="2400"/>
              <a:t>Beneath the </a:t>
            </a:r>
            <a:r>
              <a:rPr lang="en-US" sz="2400" b="1" i="1">
                <a:solidFill>
                  <a:srgbClr val="0066FF"/>
                </a:solidFill>
              </a:rPr>
              <a:t>left dome </a:t>
            </a:r>
            <a:r>
              <a:rPr lang="en-US" sz="2400"/>
              <a:t>a gas bubble may be seen in the </a:t>
            </a:r>
            <a:r>
              <a:rPr lang="en-US" sz="2400" b="1" i="1"/>
              <a:t>fundus of the stomach.</a:t>
            </a:r>
          </a:p>
          <a:p>
            <a:endParaRPr lang="en-US" sz="2400"/>
          </a:p>
        </p:txBody>
      </p:sp>
      <p:pic>
        <p:nvPicPr>
          <p:cNvPr id="9222" name="Picture 5" descr="C:\Users\user\Pictures\cvvcv.png"/>
          <p:cNvPicPr>
            <a:picLocks noGrp="1" noChangeAspect="1" noChangeArrowheads="1"/>
          </p:cNvPicPr>
          <p:nvPr>
            <p:ph sz="half" idx="2"/>
          </p:nvPr>
        </p:nvPicPr>
        <p:blipFill>
          <a:blip r:embed="rId2"/>
          <a:srcRect/>
          <a:stretch>
            <a:fillRect/>
          </a:stretch>
        </p:blipFill>
        <p:spPr>
          <a:xfrm>
            <a:off x="4191000" y="1143000"/>
            <a:ext cx="4572000" cy="4830763"/>
          </a:xfrm>
          <a:noFill/>
        </p:spPr>
      </p:pic>
      <p:sp>
        <p:nvSpPr>
          <p:cNvPr id="9224" name="TextBox 11"/>
          <p:cNvSpPr txBox="1">
            <a:spLocks noChangeArrowheads="1"/>
          </p:cNvSpPr>
          <p:nvPr/>
        </p:nvSpPr>
        <p:spPr bwMode="auto">
          <a:xfrm>
            <a:off x="7086600" y="5562600"/>
            <a:ext cx="1295400" cy="738188"/>
          </a:xfrm>
          <a:prstGeom prst="rect">
            <a:avLst/>
          </a:prstGeom>
          <a:gradFill>
            <a:gsLst>
              <a:gs pos="0">
                <a:schemeClr val="accent1">
                  <a:tint val="66000"/>
                  <a:satMod val="160000"/>
                  <a:alpha val="25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prstTxWarp prst="textNoShape">
              <a:avLst/>
            </a:prstTxWarp>
            <a:spAutoFit/>
          </a:bodyPr>
          <a:lstStyle/>
          <a:p>
            <a:r>
              <a:rPr lang="en-US" sz="1400" b="1"/>
              <a:t>Gas bubble in the fundus of stomach</a:t>
            </a:r>
          </a:p>
        </p:txBody>
      </p:sp>
      <p:sp>
        <p:nvSpPr>
          <p:cNvPr id="13" name="Right Arrow 12"/>
          <p:cNvSpPr/>
          <p:nvPr/>
        </p:nvSpPr>
        <p:spPr>
          <a:xfrm rot="19624946">
            <a:off x="7956550" y="5370513"/>
            <a:ext cx="182563" cy="169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112" charset="0"/>
              <a:cs typeface="Arial" pitchFamily="-112" charset="0"/>
            </a:endParaRPr>
          </a:p>
        </p:txBody>
      </p:sp>
      <p:sp>
        <p:nvSpPr>
          <p:cNvPr id="8201" name="TextBox 9"/>
          <p:cNvSpPr txBox="1">
            <a:spLocks noChangeArrowheads="1"/>
          </p:cNvSpPr>
          <p:nvPr/>
        </p:nvSpPr>
        <p:spPr bwMode="auto">
          <a:xfrm>
            <a:off x="4876800" y="4191000"/>
            <a:ext cx="609600" cy="369888"/>
          </a:xfrm>
          <a:prstGeom prst="rect">
            <a:avLst/>
          </a:prstGeom>
          <a:noFill/>
          <a:ln w="9525">
            <a:noFill/>
            <a:miter lim="800000"/>
            <a:headEnd/>
            <a:tailEnd/>
          </a:ln>
        </p:spPr>
        <p:txBody>
          <a:bodyPr>
            <a:prstTxWarp prst="textNoShape">
              <a:avLst/>
            </a:prstTxWarp>
            <a:spAutoFit/>
          </a:bodyPr>
          <a:lstStyle/>
          <a:p>
            <a:pPr algn="ctr"/>
            <a:r>
              <a:rPr lang="en-US" b="1"/>
              <a:t>RD</a:t>
            </a:r>
          </a:p>
        </p:txBody>
      </p:sp>
      <p:cxnSp>
        <p:nvCxnSpPr>
          <p:cNvPr id="15" name="Straight Arrow Connector 14"/>
          <p:cNvCxnSpPr>
            <a:stCxn id="8201" idx="2"/>
          </p:cNvCxnSpPr>
          <p:nvPr/>
        </p:nvCxnSpPr>
        <p:spPr>
          <a:xfrm rot="5400000">
            <a:off x="4871244" y="4795044"/>
            <a:ext cx="544512"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03" name="TextBox 15"/>
          <p:cNvSpPr txBox="1">
            <a:spLocks noChangeArrowheads="1"/>
          </p:cNvSpPr>
          <p:nvPr/>
        </p:nvSpPr>
        <p:spPr bwMode="auto">
          <a:xfrm>
            <a:off x="7848600" y="4648200"/>
            <a:ext cx="533400" cy="400050"/>
          </a:xfrm>
          <a:prstGeom prst="rect">
            <a:avLst/>
          </a:prstGeom>
          <a:noFill/>
          <a:ln w="9525">
            <a:noFill/>
            <a:miter lim="800000"/>
            <a:headEnd/>
            <a:tailEnd/>
          </a:ln>
        </p:spPr>
        <p:txBody>
          <a:bodyPr>
            <a:prstTxWarp prst="textNoShape">
              <a:avLst/>
            </a:prstTxWarp>
            <a:spAutoFit/>
          </a:bodyPr>
          <a:lstStyle/>
          <a:p>
            <a:pPr algn="ctr"/>
            <a:r>
              <a:rPr lang="en-US" sz="2000" b="1"/>
              <a:t>LD</a:t>
            </a:r>
          </a:p>
        </p:txBody>
      </p:sp>
      <p:cxnSp>
        <p:nvCxnSpPr>
          <p:cNvPr id="18" name="Straight Arrow Connector 17"/>
          <p:cNvCxnSpPr/>
          <p:nvPr/>
        </p:nvCxnSpPr>
        <p:spPr>
          <a:xfrm rot="5400000" flipH="1" flipV="1">
            <a:off x="8001001" y="5029200"/>
            <a:ext cx="152400"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0" fill="hold"/>
                                        <p:tgtEl>
                                          <p:spTgt spid="18434"/>
                                        </p:tgtEl>
                                        <p:attrNameLst>
                                          <p:attrName>ppt_x</p:attrName>
                                        </p:attrNameLst>
                                      </p:cBhvr>
                                      <p:tavLst>
                                        <p:tav tm="0">
                                          <p:val>
                                            <p:strVal val="#ppt_x"/>
                                          </p:val>
                                        </p:tav>
                                        <p:tav tm="100000">
                                          <p:val>
                                            <p:strVal val="#ppt_x"/>
                                          </p:val>
                                        </p:tav>
                                      </p:tavLst>
                                    </p:anim>
                                    <p:anim calcmode="lin" valueType="num">
                                      <p:cBhvr additive="base">
                                        <p:cTn id="8" dur="50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p:cTn id="13" dur="500" fill="hold"/>
                                        <p:tgtEl>
                                          <p:spTgt spid="9222"/>
                                        </p:tgtEl>
                                        <p:attrNameLst>
                                          <p:attrName>ppt_w</p:attrName>
                                        </p:attrNameLst>
                                      </p:cBhvr>
                                      <p:tavLst>
                                        <p:tav tm="0">
                                          <p:val>
                                            <p:fltVal val="0"/>
                                          </p:val>
                                        </p:tav>
                                        <p:tav tm="100000">
                                          <p:val>
                                            <p:strVal val="#ppt_w"/>
                                          </p:val>
                                        </p:tav>
                                      </p:tavLst>
                                    </p:anim>
                                    <p:anim calcmode="lin" valueType="num">
                                      <p:cBhvr>
                                        <p:cTn id="14" dur="500" fill="hold"/>
                                        <p:tgtEl>
                                          <p:spTgt spid="9222"/>
                                        </p:tgtEl>
                                        <p:attrNameLst>
                                          <p:attrName>ppt_h</p:attrName>
                                        </p:attrNameLst>
                                      </p:cBhvr>
                                      <p:tavLst>
                                        <p:tav tm="0">
                                          <p:val>
                                            <p:fltVal val="0"/>
                                          </p:val>
                                        </p:tav>
                                        <p:tav tm="100000">
                                          <p:val>
                                            <p:strVal val="#ppt_h"/>
                                          </p:val>
                                        </p:tav>
                                      </p:tavLst>
                                    </p:anim>
                                    <p:animEffect transition="in" filter="fade">
                                      <p:cBhvr>
                                        <p:cTn id="15" dur="500"/>
                                        <p:tgtEl>
                                          <p:spTgt spid="92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435">
                                            <p:bg/>
                                          </p:spTgt>
                                        </p:tgtEl>
                                        <p:attrNameLst>
                                          <p:attrName>style.visibility</p:attrName>
                                        </p:attrNameLst>
                                      </p:cBhvr>
                                      <p:to>
                                        <p:strVal val="visible"/>
                                      </p:to>
                                    </p:set>
                                    <p:anim calcmode="lin" valueType="num">
                                      <p:cBhvr additive="base">
                                        <p:cTn id="20" dur="500" fill="hold"/>
                                        <p:tgtEl>
                                          <p:spTgt spid="18435">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18435">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435">
                                            <p:txEl>
                                              <p:pRg st="0" end="0"/>
                                            </p:txEl>
                                          </p:spTgt>
                                        </p:tgtEl>
                                        <p:attrNameLst>
                                          <p:attrName>style.visibility</p:attrName>
                                        </p:attrNameLst>
                                      </p:cBhvr>
                                      <p:to>
                                        <p:strVal val="visible"/>
                                      </p:to>
                                    </p:set>
                                    <p:anim calcmode="lin" valueType="num">
                                      <p:cBhvr additive="base">
                                        <p:cTn id="26"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435">
                                            <p:txEl>
                                              <p:pRg st="1" end="1"/>
                                            </p:txEl>
                                          </p:spTgt>
                                        </p:tgtEl>
                                        <p:attrNameLst>
                                          <p:attrName>style.visibility</p:attrName>
                                        </p:attrNameLst>
                                      </p:cBhvr>
                                      <p:to>
                                        <p:strVal val="visible"/>
                                      </p:to>
                                    </p:set>
                                    <p:anim calcmode="lin" valueType="num">
                                      <p:cBhvr additive="base">
                                        <p:cTn id="3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435">
                                            <p:txEl>
                                              <p:pRg st="2" end="2"/>
                                            </p:txEl>
                                          </p:spTgt>
                                        </p:tgtEl>
                                        <p:attrNameLst>
                                          <p:attrName>style.visibility</p:attrName>
                                        </p:attrNameLst>
                                      </p:cBhvr>
                                      <p:to>
                                        <p:strVal val="visible"/>
                                      </p:to>
                                    </p:set>
                                    <p:anim calcmode="lin" valueType="num">
                                      <p:cBhvr additive="base">
                                        <p:cTn id="38"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435">
                                            <p:txEl>
                                              <p:pRg st="3" end="3"/>
                                            </p:txEl>
                                          </p:spTgt>
                                        </p:tgtEl>
                                        <p:attrNameLst>
                                          <p:attrName>style.visibility</p:attrName>
                                        </p:attrNameLst>
                                      </p:cBhvr>
                                      <p:to>
                                        <p:strVal val="visible"/>
                                      </p:to>
                                    </p:set>
                                    <p:anim calcmode="lin" valueType="num">
                                      <p:cBhvr additive="base">
                                        <p:cTn id="44"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4"/>
          <p:cNvSpPr>
            <a:spLocks noGrp="1"/>
          </p:cNvSpPr>
          <p:nvPr>
            <p:ph type="title"/>
          </p:nvPr>
        </p:nvSpPr>
        <p:spPr>
          <a:xfrm>
            <a:off x="228600" y="304800"/>
            <a:ext cx="8763000" cy="685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r>
              <a:rPr lang="en-US">
                <a:ea typeface="Arial" pitchFamily="-112" charset="0"/>
                <a:cs typeface="Arial" pitchFamily="-112" charset="0"/>
              </a:rPr>
              <a:t/>
            </a:r>
            <a:br>
              <a:rPr lang="en-US">
                <a:ea typeface="Arial" pitchFamily="-112" charset="0"/>
                <a:cs typeface="Arial" pitchFamily="-112" charset="0"/>
              </a:rPr>
            </a:br>
            <a:r>
              <a:rPr lang="en-US" sz="3600" b="1" i="1">
                <a:solidFill>
                  <a:srgbClr val="C00000"/>
                </a:solidFill>
                <a:ea typeface="Arial" pitchFamily="-112" charset="0"/>
                <a:cs typeface="Arial" pitchFamily="-112" charset="0"/>
              </a:rPr>
              <a:t>Costo-diaphragmatic (costo-phrenic) Angles </a:t>
            </a:r>
            <a:r>
              <a:rPr lang="en-US" i="1">
                <a:solidFill>
                  <a:srgbClr val="C00000"/>
                </a:solidFill>
                <a:ea typeface="Arial" pitchFamily="-112" charset="0"/>
                <a:cs typeface="Arial" pitchFamily="-112" charset="0"/>
              </a:rPr>
              <a:t/>
            </a:r>
            <a:br>
              <a:rPr lang="en-US" i="1">
                <a:solidFill>
                  <a:srgbClr val="C00000"/>
                </a:solidFill>
                <a:ea typeface="Arial" pitchFamily="-112" charset="0"/>
                <a:cs typeface="Arial" pitchFamily="-112" charset="0"/>
              </a:rPr>
            </a:br>
            <a:endParaRPr lang="en-US" i="1">
              <a:solidFill>
                <a:srgbClr val="C00000"/>
              </a:solidFill>
              <a:ea typeface="Arial" pitchFamily="-112" charset="0"/>
              <a:cs typeface="Arial" pitchFamily="-112" charset="0"/>
            </a:endParaRPr>
          </a:p>
        </p:txBody>
      </p:sp>
      <p:sp>
        <p:nvSpPr>
          <p:cNvPr id="19459" name="Content Placeholder 5"/>
          <p:cNvSpPr>
            <a:spLocks noGrp="1"/>
          </p:cNvSpPr>
          <p:nvPr>
            <p:ph sz="half" idx="1"/>
          </p:nvPr>
        </p:nvSpPr>
        <p:spPr>
          <a:xfrm>
            <a:off x="381000" y="1371600"/>
            <a:ext cx="2971800" cy="5029200"/>
          </a:xfrm>
          <a:solidFill>
            <a:schemeClr val="accent3">
              <a:lumMod val="40000"/>
              <a:lumOff val="60000"/>
            </a:schemeClr>
          </a:solidFill>
          <a:ln>
            <a:solidFill>
              <a:schemeClr val="tx1"/>
            </a:solidFill>
          </a:ln>
        </p:spPr>
        <p:txBody>
          <a:bodyPr/>
          <a:lstStyle/>
          <a:p>
            <a:r>
              <a:rPr lang="en-US"/>
              <a:t>They are at the sites where the diaphragm meets the thoracic wall. </a:t>
            </a:r>
          </a:p>
          <a:p>
            <a:r>
              <a:rPr lang="en-US"/>
              <a:t>The angles become blunt or obscured in case of presence of </a:t>
            </a:r>
            <a:r>
              <a:rPr lang="en-US" b="1" i="1">
                <a:solidFill>
                  <a:srgbClr val="C00000"/>
                </a:solidFill>
              </a:rPr>
              <a:t>pleural fluid or fibrosis.</a:t>
            </a:r>
          </a:p>
          <a:p>
            <a:endParaRPr lang="en-US"/>
          </a:p>
        </p:txBody>
      </p:sp>
      <p:pic>
        <p:nvPicPr>
          <p:cNvPr id="10246" name="Picture 2" descr="http://www.meddean.luc.edu/lumen/medEd/Radio/curriculum/Pulmonary/image1o.jpg"/>
          <p:cNvPicPr>
            <a:picLocks noGrp="1" noChangeAspect="1" noChangeArrowheads="1"/>
          </p:cNvPicPr>
          <p:nvPr>
            <p:ph sz="half" idx="2"/>
          </p:nvPr>
        </p:nvPicPr>
        <p:blipFill>
          <a:blip r:embed="rId2"/>
          <a:srcRect b="3786"/>
          <a:stretch>
            <a:fillRect/>
          </a:stretch>
        </p:blipFill>
        <p:spPr>
          <a:xfrm>
            <a:off x="3505200" y="1219200"/>
            <a:ext cx="5184775" cy="5105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fltVal val="0"/>
                                          </p:val>
                                        </p:tav>
                                        <p:tav tm="100000">
                                          <p:val>
                                            <p:strVal val="#ppt_h"/>
                                          </p:val>
                                        </p:tav>
                                      </p:tavLst>
                                    </p:anim>
                                    <p:animEffect transition="in" filter="fade">
                                      <p:cBhvr>
                                        <p:cTn id="16" dur="500"/>
                                        <p:tgtEl>
                                          <p:spTgt spid="1024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459">
                                            <p:bg/>
                                          </p:spTgt>
                                        </p:tgtEl>
                                        <p:attrNameLst>
                                          <p:attrName>style.visibility</p:attrName>
                                        </p:attrNameLst>
                                      </p:cBhvr>
                                      <p:to>
                                        <p:strVal val="visible"/>
                                      </p:to>
                                    </p:set>
                                    <p:anim calcmode="lin" valueType="num">
                                      <p:cBhvr additive="base">
                                        <p:cTn id="21" dur="500" fill="hold"/>
                                        <p:tgtEl>
                                          <p:spTgt spid="19459">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459">
                                            <p:txEl>
                                              <p:pRg st="0" end="0"/>
                                            </p:txEl>
                                          </p:spTgt>
                                        </p:tgtEl>
                                        <p:attrNameLst>
                                          <p:attrName>style.visibility</p:attrName>
                                        </p:attrNameLst>
                                      </p:cBhvr>
                                      <p:to>
                                        <p:strVal val="visible"/>
                                      </p:to>
                                    </p:set>
                                    <p:anim calcmode="lin" valueType="num">
                                      <p:cBhvr additive="base">
                                        <p:cTn id="2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459">
                                            <p:txEl>
                                              <p:pRg st="1" end="1"/>
                                            </p:txEl>
                                          </p:spTgt>
                                        </p:tgtEl>
                                        <p:attrNameLst>
                                          <p:attrName>style.visibility</p:attrName>
                                        </p:attrNameLst>
                                      </p:cBhvr>
                                      <p:to>
                                        <p:strVal val="visible"/>
                                      </p:to>
                                    </p:set>
                                    <p:anim calcmode="lin" valueType="num">
                                      <p:cBhvr additive="base">
                                        <p:cTn id="3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74638"/>
            <a:ext cx="2743200" cy="6397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tx1"/>
            </a:solidFill>
          </a:ln>
        </p:spPr>
        <p:txBody>
          <a:bodyPr/>
          <a:lstStyle/>
          <a:p>
            <a:r>
              <a:rPr lang="en-US" sz="4000" b="1" i="1">
                <a:solidFill>
                  <a:srgbClr val="C00000"/>
                </a:solidFill>
              </a:rPr>
              <a:t>Trachea</a:t>
            </a:r>
          </a:p>
        </p:txBody>
      </p:sp>
      <p:sp>
        <p:nvSpPr>
          <p:cNvPr id="20483" name="Content Placeholder 2"/>
          <p:cNvSpPr>
            <a:spLocks noGrp="1"/>
          </p:cNvSpPr>
          <p:nvPr>
            <p:ph sz="half" idx="1"/>
          </p:nvPr>
        </p:nvSpPr>
        <p:spPr>
          <a:xfrm>
            <a:off x="228600" y="1676400"/>
            <a:ext cx="3200400" cy="3657600"/>
          </a:xfrm>
          <a:solidFill>
            <a:schemeClr val="accent3">
              <a:lumMod val="20000"/>
              <a:lumOff val="80000"/>
            </a:schemeClr>
          </a:solidFill>
          <a:ln>
            <a:solidFill>
              <a:schemeClr val="tx1"/>
            </a:solidFill>
          </a:ln>
        </p:spPr>
        <p:txBody>
          <a:bodyPr/>
          <a:lstStyle/>
          <a:p>
            <a:r>
              <a:rPr lang="en-US" sz="2400"/>
              <a:t>The radiotranslucent, air-filled shadow of the trachea is seen in the </a:t>
            </a:r>
            <a:r>
              <a:rPr lang="en-US" sz="2400" b="1" i="1">
                <a:solidFill>
                  <a:srgbClr val="0066FF"/>
                </a:solidFill>
              </a:rPr>
              <a:t>midline of the neck as a dark area.</a:t>
            </a:r>
          </a:p>
          <a:p>
            <a:r>
              <a:rPr lang="en-US" sz="2400"/>
              <a:t>It is superimposed on the lower cervical and upper thoracic vertebrae.</a:t>
            </a:r>
          </a:p>
          <a:p>
            <a:endParaRPr lang="en-US"/>
          </a:p>
        </p:txBody>
      </p:sp>
      <p:pic>
        <p:nvPicPr>
          <p:cNvPr id="10244" name="Picture 5" descr="C:\Users\user\Pictures\cvvcv.png"/>
          <p:cNvPicPr>
            <a:picLocks noGrp="1" noChangeAspect="1" noChangeArrowheads="1"/>
          </p:cNvPicPr>
          <p:nvPr>
            <p:ph sz="half" idx="2"/>
          </p:nvPr>
        </p:nvPicPr>
        <p:blipFill>
          <a:blip r:embed="rId2"/>
          <a:srcRect/>
          <a:stretch>
            <a:fillRect/>
          </a:stretch>
        </p:blipFill>
        <p:spPr>
          <a:xfrm>
            <a:off x="3886200" y="381000"/>
            <a:ext cx="4953000" cy="5815013"/>
          </a:xfrm>
          <a:noFill/>
          <a:ln>
            <a:solidFill>
              <a:schemeClr val="tx1"/>
            </a:solidFill>
          </a:ln>
        </p:spPr>
      </p:pic>
      <p:cxnSp>
        <p:nvCxnSpPr>
          <p:cNvPr id="7" name="Straight Arrow Connector 6"/>
          <p:cNvCxnSpPr/>
          <p:nvPr/>
        </p:nvCxnSpPr>
        <p:spPr>
          <a:xfrm>
            <a:off x="6019800" y="9906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9800" y="1219200"/>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6629400" y="914400"/>
            <a:ext cx="3810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6629400" y="1143000"/>
            <a:ext cx="4572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2"/>
                                        </p:tgtEl>
                                        <p:attrNameLst>
                                          <p:attrName>fillcolor</p:attrName>
                                        </p:attrNameLst>
                                      </p:cBhvr>
                                      <p:tavLst>
                                        <p:tav tm="0">
                                          <p:val>
                                            <p:clrVal>
                                              <a:schemeClr val="accent2"/>
                                            </p:clrVal>
                                          </p:val>
                                        </p:tav>
                                        <p:tav tm="50000">
                                          <p:val>
                                            <p:clrVal>
                                              <a:schemeClr val="hlink"/>
                                            </p:clrVal>
                                          </p:val>
                                        </p:tav>
                                      </p:tavLst>
                                    </p:anim>
                                    <p:set>
                                      <p:cBhvr>
                                        <p:cTn id="9" dur="80"/>
                                        <p:tgtEl>
                                          <p:spTgt spid="204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 calcmode="lin" valueType="num">
                                      <p:cBhvr additive="base">
                                        <p:cTn id="14"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1100</Words>
  <Application>Microsoft Office PowerPoint</Application>
  <PresentationFormat>On-screen Show (4:3)</PresentationFormat>
  <Paragraphs>117</Paragraphs>
  <Slides>22</Slides>
  <Notes>2</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22</vt:i4>
      </vt:variant>
    </vt:vector>
  </HeadingPairs>
  <TitlesOfParts>
    <vt:vector size="28" baseType="lpstr">
      <vt:lpstr>Arial</vt:lpstr>
      <vt:lpstr>Calibri</vt:lpstr>
      <vt:lpstr>Arial Rounded MT Bold</vt:lpstr>
      <vt:lpstr>Times New Roman</vt:lpstr>
      <vt:lpstr>Wingdings</vt:lpstr>
      <vt:lpstr>Office Theme</vt:lpstr>
      <vt:lpstr>Radiological Anatomy of Thorax</vt:lpstr>
      <vt:lpstr>Slide 2</vt:lpstr>
      <vt:lpstr>Slide 3</vt:lpstr>
      <vt:lpstr>Slide 4</vt:lpstr>
      <vt:lpstr>Slide 5</vt:lpstr>
      <vt:lpstr>Bones</vt:lpstr>
      <vt:lpstr>Diaphragm</vt:lpstr>
      <vt:lpstr> Costo-diaphragmatic (costo-phrenic) Angles  </vt:lpstr>
      <vt:lpstr>Trachea</vt:lpstr>
      <vt:lpstr>Slide 10</vt:lpstr>
      <vt:lpstr>Lungs</vt:lpstr>
      <vt:lpstr>Slide 12</vt:lpstr>
      <vt:lpstr> Bronchography   </vt:lpstr>
      <vt:lpstr>Mediastinum</vt:lpstr>
      <vt:lpstr>Slide 15</vt:lpstr>
      <vt:lpstr>Slide 16</vt:lpstr>
      <vt:lpstr>Heart</vt:lpstr>
      <vt:lpstr>Slide 18</vt:lpstr>
      <vt:lpstr>Slide 19</vt:lpstr>
      <vt:lpstr>Slide 20</vt:lpstr>
      <vt:lpstr>Coronary Angiogram (an X-ray with radio-opaque contrast in the coronary arteries)</vt:lpstr>
      <vt:lpstr>Contrast Visualization of the Esophagus</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137</cp:revision>
  <dcterms:created xsi:type="dcterms:W3CDTF">2012-02-04T13:00:11Z</dcterms:created>
  <dcterms:modified xsi:type="dcterms:W3CDTF">2012-02-04T13:00:49Z</dcterms:modified>
</cp:coreProperties>
</file>