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3" r:id="rId4"/>
    <p:sldId id="274" r:id="rId5"/>
    <p:sldId id="258" r:id="rId6"/>
    <p:sldId id="276" r:id="rId7"/>
    <p:sldId id="275" r:id="rId8"/>
    <p:sldId id="277" r:id="rId9"/>
    <p:sldId id="289" r:id="rId10"/>
    <p:sldId id="278" r:id="rId11"/>
    <p:sldId id="279" r:id="rId12"/>
    <p:sldId id="280" r:id="rId13"/>
    <p:sldId id="281" r:id="rId14"/>
    <p:sldId id="282" r:id="rId15"/>
    <p:sldId id="288" r:id="rId16"/>
    <p:sldId id="283" r:id="rId17"/>
    <p:sldId id="284" r:id="rId18"/>
    <p:sldId id="285" r:id="rId19"/>
    <p:sldId id="286" r:id="rId20"/>
    <p:sldId id="287" r:id="rId21"/>
    <p:sldId id="271" r:id="rId22"/>
    <p:sldId id="269" r:id="rId23"/>
    <p:sldId id="270" r:id="rId24"/>
    <p:sldId id="290" r:id="rId25"/>
    <p:sldId id="27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8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D923F6D-96AE-44EC-8566-313C49D8205C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3F6D-96AE-44EC-8566-313C49D8205C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D923F6D-96AE-44EC-8566-313C49D8205C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3F6D-96AE-44EC-8566-313C49D8205C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3F6D-96AE-44EC-8566-313C49D8205C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D923F6D-96AE-44EC-8566-313C49D8205C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D923F6D-96AE-44EC-8566-313C49D8205C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3F6D-96AE-44EC-8566-313C49D8205C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3F6D-96AE-44EC-8566-313C49D8205C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3F6D-96AE-44EC-8566-313C49D8205C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D923F6D-96AE-44EC-8566-313C49D8205C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D923F6D-96AE-44EC-8566-313C49D8205C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1219200"/>
            <a:ext cx="5791200" cy="18288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mediastinum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Ahmed Fathalla Ibrahim</a:t>
            </a:r>
            <a:endParaRPr lang="en-US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657600"/>
            <a:ext cx="218931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Identify</a:t>
            </a:r>
            <a:r>
              <a:rPr lang="en-US" b="1" dirty="0" smtClean="0"/>
              <a:t>:</a:t>
            </a:r>
          </a:p>
          <a:p>
            <a:pPr marL="342900" indent="-342900">
              <a:buFont typeface="+mj-lt"/>
              <a:buAutoNum type="arabicParenR"/>
            </a:pPr>
            <a:r>
              <a:rPr lang="en-US" b="1" dirty="0" smtClean="0"/>
              <a:t>Heart</a:t>
            </a:r>
          </a:p>
          <a:p>
            <a:pPr marL="342900" indent="-342900">
              <a:buFont typeface="+mj-lt"/>
              <a:buAutoNum type="arabicParenR"/>
            </a:pPr>
            <a:r>
              <a:rPr lang="en-US" b="1" dirty="0" smtClean="0"/>
              <a:t>Diaphragm</a:t>
            </a:r>
          </a:p>
          <a:p>
            <a:pPr marL="342900" indent="-342900">
              <a:buFont typeface="+mj-lt"/>
              <a:buAutoNum type="arabicParenR"/>
            </a:pPr>
            <a:r>
              <a:rPr lang="en-US" b="1" dirty="0" smtClean="0"/>
              <a:t>Thoracic vertebra</a:t>
            </a:r>
          </a:p>
          <a:p>
            <a:pPr marL="342900" indent="-342900">
              <a:buFont typeface="+mj-lt"/>
              <a:buAutoNum type="arabicParenR"/>
            </a:pPr>
            <a:r>
              <a:rPr lang="en-US" b="1" dirty="0" smtClean="0"/>
              <a:t>Sternum</a:t>
            </a:r>
            <a:endParaRPr lang="en-US" b="1" dirty="0"/>
          </a:p>
        </p:txBody>
      </p:sp>
      <p:pic>
        <p:nvPicPr>
          <p:cNvPr id="1027" name="Picture 3" descr="C:\Documents and Settings\user1\My Documents\My Pictures\mediastinum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81000"/>
            <a:ext cx="3605976" cy="414813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848600" y="2514600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10400" y="3733800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00" y="2209800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58200" y="2362200"/>
            <a:ext cx="451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9906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BOUNDARIES OF POSTERIOR MEDIASTINUM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28600" y="1589566"/>
            <a:ext cx="5029200" cy="4887433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Superior: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Horizontal plane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Inferior: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Diaphragm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Anterior: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Heart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Posterior: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Thoracic vertebrae from T5 to T12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Lateral: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Lungs &amp; pleurae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user1\My Documents\My Pictures\mediastinum12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9045" y="1589088"/>
            <a:ext cx="3298209" cy="4572000"/>
          </a:xfrm>
          <a:prstGeom prst="rect">
            <a:avLst/>
          </a:prstGeom>
          <a:noFill/>
        </p:spPr>
      </p:pic>
      <p:sp>
        <p:nvSpPr>
          <p:cNvPr id="8" name="Down Arrow 7"/>
          <p:cNvSpPr/>
          <p:nvPr/>
        </p:nvSpPr>
        <p:spPr>
          <a:xfrm>
            <a:off x="7315200" y="2438400"/>
            <a:ext cx="304800" cy="4572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 rot="3397109">
            <a:off x="6781800" y="4800600"/>
            <a:ext cx="381000" cy="609600"/>
          </a:xfrm>
          <a:prstGeom prst="up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0174019">
            <a:off x="7315200" y="3276600"/>
            <a:ext cx="609600" cy="304800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7924800" y="5791200"/>
            <a:ext cx="685800" cy="304800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8382000" y="2895600"/>
            <a:ext cx="762000" cy="304800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Mediastinum 00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52800" y="990600"/>
            <a:ext cx="5486400" cy="55446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8600" y="2667000"/>
            <a:ext cx="3124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Esophagus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Vagus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nerves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around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esophagus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Thoracic duct: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posterior to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esophagus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Azygos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vein: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posterior &amp; to the right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of esophagus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Descending aorta: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posterior &amp; to the left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of esophagus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Right &amp; left sympathetic trunks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Lymph nodes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304800"/>
            <a:ext cx="7603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CONTENTS OF POSTERIOR MEDIASTINUM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905000" y="2895600"/>
            <a:ext cx="4572000" cy="609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438400" y="3657600"/>
            <a:ext cx="3886200" cy="76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124200" y="3962400"/>
            <a:ext cx="30480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667000" y="4191000"/>
            <a:ext cx="3886200" cy="838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438400" y="4572000"/>
            <a:ext cx="3505200" cy="1371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26" idx="2"/>
          </p:cNvCxnSpPr>
          <p:nvPr/>
        </p:nvCxnSpPr>
        <p:spPr>
          <a:xfrm flipV="1">
            <a:off x="2438400" y="4381500"/>
            <a:ext cx="5181600" cy="15621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6591300" y="3695700"/>
            <a:ext cx="220980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620000" y="2743200"/>
            <a:ext cx="152400" cy="2286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620000" y="3200400"/>
            <a:ext cx="152400" cy="2286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620000" y="3810000"/>
            <a:ext cx="152400" cy="2286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620000" y="4267200"/>
            <a:ext cx="152400" cy="2286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6294120" y="3506703"/>
            <a:ext cx="465260" cy="220372"/>
          </a:xfrm>
          <a:custGeom>
            <a:avLst/>
            <a:gdLst>
              <a:gd name="connsiteX0" fmla="*/ 259080 w 465260"/>
              <a:gd name="connsiteY0" fmla="*/ 135657 h 220372"/>
              <a:gd name="connsiteX1" fmla="*/ 30480 w 465260"/>
              <a:gd name="connsiteY1" fmla="*/ 135657 h 220372"/>
              <a:gd name="connsiteX2" fmla="*/ 45720 w 465260"/>
              <a:gd name="connsiteY2" fmla="*/ 196617 h 220372"/>
              <a:gd name="connsiteX3" fmla="*/ 320040 w 465260"/>
              <a:gd name="connsiteY3" fmla="*/ 181377 h 220372"/>
              <a:gd name="connsiteX4" fmla="*/ 259080 w 465260"/>
              <a:gd name="connsiteY4" fmla="*/ 59457 h 220372"/>
              <a:gd name="connsiteX5" fmla="*/ 0 w 465260"/>
              <a:gd name="connsiteY5" fmla="*/ 120417 h 220372"/>
              <a:gd name="connsiteX6" fmla="*/ 15240 w 465260"/>
              <a:gd name="connsiteY6" fmla="*/ 181377 h 220372"/>
              <a:gd name="connsiteX7" fmla="*/ 243840 w 465260"/>
              <a:gd name="connsiteY7" fmla="*/ 166137 h 220372"/>
              <a:gd name="connsiteX8" fmla="*/ 198120 w 465260"/>
              <a:gd name="connsiteY8" fmla="*/ 135657 h 22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5260" h="220372">
                <a:moveTo>
                  <a:pt x="259080" y="135657"/>
                </a:moveTo>
                <a:cubicBezTo>
                  <a:pt x="179937" y="109276"/>
                  <a:pt x="135662" y="87847"/>
                  <a:pt x="30480" y="135657"/>
                </a:cubicBezTo>
                <a:cubicBezTo>
                  <a:pt x="11412" y="144324"/>
                  <a:pt x="40640" y="176297"/>
                  <a:pt x="45720" y="196617"/>
                </a:cubicBezTo>
                <a:cubicBezTo>
                  <a:pt x="137160" y="191537"/>
                  <a:pt x="237176" y="220372"/>
                  <a:pt x="320040" y="181377"/>
                </a:cubicBezTo>
                <a:cubicBezTo>
                  <a:pt x="465260" y="113038"/>
                  <a:pt x="266102" y="61798"/>
                  <a:pt x="259080" y="59457"/>
                </a:cubicBezTo>
                <a:cubicBezTo>
                  <a:pt x="207022" y="62711"/>
                  <a:pt x="0" y="0"/>
                  <a:pt x="0" y="120417"/>
                </a:cubicBezTo>
                <a:cubicBezTo>
                  <a:pt x="0" y="141362"/>
                  <a:pt x="10160" y="161057"/>
                  <a:pt x="15240" y="181377"/>
                </a:cubicBezTo>
                <a:cubicBezTo>
                  <a:pt x="91440" y="176297"/>
                  <a:pt x="169751" y="184659"/>
                  <a:pt x="243840" y="166137"/>
                </a:cubicBezTo>
                <a:cubicBezTo>
                  <a:pt x="261609" y="161695"/>
                  <a:pt x="198120" y="135657"/>
                  <a:pt x="198120" y="135657"/>
                </a:cubicBezTo>
              </a:path>
            </a:pathLst>
          </a:cu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endCxn id="21" idx="8"/>
          </p:cNvCxnSpPr>
          <p:nvPr/>
        </p:nvCxnSpPr>
        <p:spPr>
          <a:xfrm>
            <a:off x="2286000" y="3352800"/>
            <a:ext cx="4206240" cy="28956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Mediastinum 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38200" y="914400"/>
            <a:ext cx="7416800" cy="5516562"/>
          </a:xfrm>
          <a:prstGeom prst="rect">
            <a:avLst/>
          </a:prstGeom>
          <a:noFill/>
          <a:ln/>
        </p:spPr>
      </p:pic>
      <p:sp>
        <p:nvSpPr>
          <p:cNvPr id="6" name="Can 5"/>
          <p:cNvSpPr/>
          <p:nvPr/>
        </p:nvSpPr>
        <p:spPr>
          <a:xfrm rot="20740858">
            <a:off x="4527596" y="2979479"/>
            <a:ext cx="591861" cy="3064738"/>
          </a:xfrm>
          <a:prstGeom prst="ca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20625012">
            <a:off x="4621310" y="3202065"/>
            <a:ext cx="381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38100" y="4229100"/>
            <a:ext cx="312420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447800" y="3124200"/>
            <a:ext cx="304800" cy="2286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447800" y="3886200"/>
            <a:ext cx="304800" cy="2286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447800" y="4724400"/>
            <a:ext cx="304800" cy="2286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6629400" y="4191000"/>
            <a:ext cx="304800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8001000" y="3048000"/>
            <a:ext cx="304800" cy="2286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001000" y="3733800"/>
            <a:ext cx="304800" cy="2286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001000" y="4724400"/>
            <a:ext cx="304800" cy="2286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838200" y="228600"/>
            <a:ext cx="7603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CONTENTS OF POSTERIOR MEDIASTINUM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2133600" y="2895600"/>
            <a:ext cx="152400" cy="2286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7239000" y="3962400"/>
            <a:ext cx="228600" cy="3048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1905000" y="4038600"/>
            <a:ext cx="304800" cy="1524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62000" y="5791200"/>
            <a:ext cx="12243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Right</a:t>
            </a:r>
          </a:p>
          <a:p>
            <a:r>
              <a:rPr lang="en-US" sz="1600" b="1" dirty="0" smtClean="0"/>
              <a:t>Sympathetic</a:t>
            </a:r>
          </a:p>
          <a:p>
            <a:r>
              <a:rPr lang="en-US" sz="1600" b="1" dirty="0" smtClean="0"/>
              <a:t>Trunk</a:t>
            </a:r>
            <a:endParaRPr lang="en-US" sz="1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7620000" y="5715000"/>
            <a:ext cx="12788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Left</a:t>
            </a:r>
          </a:p>
          <a:p>
            <a:r>
              <a:rPr lang="en-US" sz="1600" b="1" dirty="0" smtClean="0"/>
              <a:t>Sympathetic </a:t>
            </a:r>
          </a:p>
          <a:p>
            <a:r>
              <a:rPr lang="en-US" sz="1600" b="1" dirty="0" smtClean="0"/>
              <a:t>Trunk</a:t>
            </a:r>
            <a:endParaRPr lang="en-US" sz="1600" b="1" dirty="0"/>
          </a:p>
        </p:txBody>
      </p:sp>
      <p:cxnSp>
        <p:nvCxnSpPr>
          <p:cNvPr id="33" name="Straight Arrow Connector 32"/>
          <p:cNvCxnSpPr/>
          <p:nvPr/>
        </p:nvCxnSpPr>
        <p:spPr>
          <a:xfrm rot="5400000" flipH="1" flipV="1">
            <a:off x="7962900" y="5753100"/>
            <a:ext cx="3810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 flipH="1" flipV="1">
            <a:off x="1447800" y="5943600"/>
            <a:ext cx="3048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 27"/>
          <p:cNvSpPr/>
          <p:nvPr/>
        </p:nvSpPr>
        <p:spPr>
          <a:xfrm>
            <a:off x="4206240" y="3627120"/>
            <a:ext cx="1158240" cy="1950720"/>
          </a:xfrm>
          <a:custGeom>
            <a:avLst/>
            <a:gdLst>
              <a:gd name="connsiteX0" fmla="*/ 701040 w 1158240"/>
              <a:gd name="connsiteY0" fmla="*/ 30480 h 1950720"/>
              <a:gd name="connsiteX1" fmla="*/ 579120 w 1158240"/>
              <a:gd name="connsiteY1" fmla="*/ 0 h 1950720"/>
              <a:gd name="connsiteX2" fmla="*/ 304800 w 1158240"/>
              <a:gd name="connsiteY2" fmla="*/ 15240 h 1950720"/>
              <a:gd name="connsiteX3" fmla="*/ 243840 w 1158240"/>
              <a:gd name="connsiteY3" fmla="*/ 45720 h 1950720"/>
              <a:gd name="connsiteX4" fmla="*/ 106680 w 1158240"/>
              <a:gd name="connsiteY4" fmla="*/ 106680 h 1950720"/>
              <a:gd name="connsiteX5" fmla="*/ 60960 w 1158240"/>
              <a:gd name="connsiteY5" fmla="*/ 152400 h 1950720"/>
              <a:gd name="connsiteX6" fmla="*/ 0 w 1158240"/>
              <a:gd name="connsiteY6" fmla="*/ 243840 h 1950720"/>
              <a:gd name="connsiteX7" fmla="*/ 45720 w 1158240"/>
              <a:gd name="connsiteY7" fmla="*/ 396240 h 1950720"/>
              <a:gd name="connsiteX8" fmla="*/ 274320 w 1158240"/>
              <a:gd name="connsiteY8" fmla="*/ 441960 h 1950720"/>
              <a:gd name="connsiteX9" fmla="*/ 396240 w 1158240"/>
              <a:gd name="connsiteY9" fmla="*/ 457200 h 1950720"/>
              <a:gd name="connsiteX10" fmla="*/ 472440 w 1158240"/>
              <a:gd name="connsiteY10" fmla="*/ 441960 h 1950720"/>
              <a:gd name="connsiteX11" fmla="*/ 579120 w 1158240"/>
              <a:gd name="connsiteY11" fmla="*/ 411480 h 1950720"/>
              <a:gd name="connsiteX12" fmla="*/ 777240 w 1158240"/>
              <a:gd name="connsiteY12" fmla="*/ 396240 h 1950720"/>
              <a:gd name="connsiteX13" fmla="*/ 762000 w 1158240"/>
              <a:gd name="connsiteY13" fmla="*/ 350520 h 1950720"/>
              <a:gd name="connsiteX14" fmla="*/ 670560 w 1158240"/>
              <a:gd name="connsiteY14" fmla="*/ 365760 h 1950720"/>
              <a:gd name="connsiteX15" fmla="*/ 518160 w 1158240"/>
              <a:gd name="connsiteY15" fmla="*/ 381000 h 1950720"/>
              <a:gd name="connsiteX16" fmla="*/ 411480 w 1158240"/>
              <a:gd name="connsiteY16" fmla="*/ 411480 h 1950720"/>
              <a:gd name="connsiteX17" fmla="*/ 320040 w 1158240"/>
              <a:gd name="connsiteY17" fmla="*/ 487680 h 1950720"/>
              <a:gd name="connsiteX18" fmla="*/ 304800 w 1158240"/>
              <a:gd name="connsiteY18" fmla="*/ 533400 h 1950720"/>
              <a:gd name="connsiteX19" fmla="*/ 243840 w 1158240"/>
              <a:gd name="connsiteY19" fmla="*/ 624840 h 1950720"/>
              <a:gd name="connsiteX20" fmla="*/ 259080 w 1158240"/>
              <a:gd name="connsiteY20" fmla="*/ 746760 h 1950720"/>
              <a:gd name="connsiteX21" fmla="*/ 624840 w 1158240"/>
              <a:gd name="connsiteY21" fmla="*/ 746760 h 1950720"/>
              <a:gd name="connsiteX22" fmla="*/ 868680 w 1158240"/>
              <a:gd name="connsiteY22" fmla="*/ 731520 h 1950720"/>
              <a:gd name="connsiteX23" fmla="*/ 899160 w 1158240"/>
              <a:gd name="connsiteY23" fmla="*/ 685800 h 1950720"/>
              <a:gd name="connsiteX24" fmla="*/ 807720 w 1158240"/>
              <a:gd name="connsiteY24" fmla="*/ 655320 h 1950720"/>
              <a:gd name="connsiteX25" fmla="*/ 411480 w 1158240"/>
              <a:gd name="connsiteY25" fmla="*/ 670560 h 1950720"/>
              <a:gd name="connsiteX26" fmla="*/ 365760 w 1158240"/>
              <a:gd name="connsiteY26" fmla="*/ 701040 h 1950720"/>
              <a:gd name="connsiteX27" fmla="*/ 320040 w 1158240"/>
              <a:gd name="connsiteY27" fmla="*/ 716280 h 1950720"/>
              <a:gd name="connsiteX28" fmla="*/ 289560 w 1158240"/>
              <a:gd name="connsiteY28" fmla="*/ 777240 h 1950720"/>
              <a:gd name="connsiteX29" fmla="*/ 289560 w 1158240"/>
              <a:gd name="connsiteY29" fmla="*/ 1021080 h 1950720"/>
              <a:gd name="connsiteX30" fmla="*/ 304800 w 1158240"/>
              <a:gd name="connsiteY30" fmla="*/ 1066800 h 1950720"/>
              <a:gd name="connsiteX31" fmla="*/ 396240 w 1158240"/>
              <a:gd name="connsiteY31" fmla="*/ 1112520 h 1950720"/>
              <a:gd name="connsiteX32" fmla="*/ 899160 w 1158240"/>
              <a:gd name="connsiteY32" fmla="*/ 1097280 h 1950720"/>
              <a:gd name="connsiteX33" fmla="*/ 944880 w 1158240"/>
              <a:gd name="connsiteY33" fmla="*/ 1082040 h 1950720"/>
              <a:gd name="connsiteX34" fmla="*/ 960120 w 1158240"/>
              <a:gd name="connsiteY34" fmla="*/ 1036320 h 1950720"/>
              <a:gd name="connsiteX35" fmla="*/ 914400 w 1158240"/>
              <a:gd name="connsiteY35" fmla="*/ 1005840 h 1950720"/>
              <a:gd name="connsiteX36" fmla="*/ 762000 w 1158240"/>
              <a:gd name="connsiteY36" fmla="*/ 990600 h 1950720"/>
              <a:gd name="connsiteX37" fmla="*/ 716280 w 1158240"/>
              <a:gd name="connsiteY37" fmla="*/ 975360 h 1950720"/>
              <a:gd name="connsiteX38" fmla="*/ 579120 w 1158240"/>
              <a:gd name="connsiteY38" fmla="*/ 990600 h 1950720"/>
              <a:gd name="connsiteX39" fmla="*/ 533400 w 1158240"/>
              <a:gd name="connsiteY39" fmla="*/ 1021080 h 1950720"/>
              <a:gd name="connsiteX40" fmla="*/ 487680 w 1158240"/>
              <a:gd name="connsiteY40" fmla="*/ 1036320 h 1950720"/>
              <a:gd name="connsiteX41" fmla="*/ 411480 w 1158240"/>
              <a:gd name="connsiteY41" fmla="*/ 1173480 h 1950720"/>
              <a:gd name="connsiteX42" fmla="*/ 457200 w 1158240"/>
              <a:gd name="connsiteY42" fmla="*/ 1386840 h 1950720"/>
              <a:gd name="connsiteX43" fmla="*/ 472440 w 1158240"/>
              <a:gd name="connsiteY43" fmla="*/ 1432560 h 1950720"/>
              <a:gd name="connsiteX44" fmla="*/ 518160 w 1158240"/>
              <a:gd name="connsiteY44" fmla="*/ 1447800 h 1950720"/>
              <a:gd name="connsiteX45" fmla="*/ 579120 w 1158240"/>
              <a:gd name="connsiteY45" fmla="*/ 1432560 h 1950720"/>
              <a:gd name="connsiteX46" fmla="*/ 960120 w 1158240"/>
              <a:gd name="connsiteY46" fmla="*/ 1402080 h 1950720"/>
              <a:gd name="connsiteX47" fmla="*/ 1005840 w 1158240"/>
              <a:gd name="connsiteY47" fmla="*/ 1386840 h 1950720"/>
              <a:gd name="connsiteX48" fmla="*/ 853440 w 1158240"/>
              <a:gd name="connsiteY48" fmla="*/ 1310640 h 1950720"/>
              <a:gd name="connsiteX49" fmla="*/ 548640 w 1158240"/>
              <a:gd name="connsiteY49" fmla="*/ 1325880 h 1950720"/>
              <a:gd name="connsiteX50" fmla="*/ 502920 w 1158240"/>
              <a:gd name="connsiteY50" fmla="*/ 1356360 h 1950720"/>
              <a:gd name="connsiteX51" fmla="*/ 411480 w 1158240"/>
              <a:gd name="connsiteY51" fmla="*/ 1386840 h 1950720"/>
              <a:gd name="connsiteX52" fmla="*/ 335280 w 1158240"/>
              <a:gd name="connsiteY52" fmla="*/ 1554480 h 1950720"/>
              <a:gd name="connsiteX53" fmla="*/ 350520 w 1158240"/>
              <a:gd name="connsiteY53" fmla="*/ 1737360 h 1950720"/>
              <a:gd name="connsiteX54" fmla="*/ 381000 w 1158240"/>
              <a:gd name="connsiteY54" fmla="*/ 1798320 h 1950720"/>
              <a:gd name="connsiteX55" fmla="*/ 411480 w 1158240"/>
              <a:gd name="connsiteY55" fmla="*/ 1844040 h 1950720"/>
              <a:gd name="connsiteX56" fmla="*/ 502920 w 1158240"/>
              <a:gd name="connsiteY56" fmla="*/ 1889760 h 1950720"/>
              <a:gd name="connsiteX57" fmla="*/ 579120 w 1158240"/>
              <a:gd name="connsiteY57" fmla="*/ 1905000 h 1950720"/>
              <a:gd name="connsiteX58" fmla="*/ 624840 w 1158240"/>
              <a:gd name="connsiteY58" fmla="*/ 1920240 h 1950720"/>
              <a:gd name="connsiteX59" fmla="*/ 1036320 w 1158240"/>
              <a:gd name="connsiteY59" fmla="*/ 1905000 h 1950720"/>
              <a:gd name="connsiteX60" fmla="*/ 1082040 w 1158240"/>
              <a:gd name="connsiteY60" fmla="*/ 1874520 h 1950720"/>
              <a:gd name="connsiteX61" fmla="*/ 1127760 w 1158240"/>
              <a:gd name="connsiteY61" fmla="*/ 1859280 h 1950720"/>
              <a:gd name="connsiteX62" fmla="*/ 1158240 w 1158240"/>
              <a:gd name="connsiteY62" fmla="*/ 1752600 h 1950720"/>
              <a:gd name="connsiteX63" fmla="*/ 1143000 w 1158240"/>
              <a:gd name="connsiteY63" fmla="*/ 1630680 h 1950720"/>
              <a:gd name="connsiteX64" fmla="*/ 1127760 w 1158240"/>
              <a:gd name="connsiteY64" fmla="*/ 1584960 h 1950720"/>
              <a:gd name="connsiteX65" fmla="*/ 990600 w 1158240"/>
              <a:gd name="connsiteY65" fmla="*/ 1508760 h 1950720"/>
              <a:gd name="connsiteX66" fmla="*/ 807720 w 1158240"/>
              <a:gd name="connsiteY66" fmla="*/ 1493520 h 1950720"/>
              <a:gd name="connsiteX67" fmla="*/ 594360 w 1158240"/>
              <a:gd name="connsiteY67" fmla="*/ 1508760 h 1950720"/>
              <a:gd name="connsiteX68" fmla="*/ 548640 w 1158240"/>
              <a:gd name="connsiteY68" fmla="*/ 1539240 h 1950720"/>
              <a:gd name="connsiteX69" fmla="*/ 381000 w 1158240"/>
              <a:gd name="connsiteY69" fmla="*/ 1584960 h 1950720"/>
              <a:gd name="connsiteX70" fmla="*/ 350520 w 1158240"/>
              <a:gd name="connsiteY70" fmla="*/ 1630680 h 1950720"/>
              <a:gd name="connsiteX71" fmla="*/ 365760 w 1158240"/>
              <a:gd name="connsiteY71" fmla="*/ 1874520 h 1950720"/>
              <a:gd name="connsiteX72" fmla="*/ 396240 w 1158240"/>
              <a:gd name="connsiteY72" fmla="*/ 1920240 h 1950720"/>
              <a:gd name="connsiteX73" fmla="*/ 548640 w 1158240"/>
              <a:gd name="connsiteY73" fmla="*/ 1935480 h 1950720"/>
              <a:gd name="connsiteX74" fmla="*/ 822960 w 1158240"/>
              <a:gd name="connsiteY74" fmla="*/ 1950720 h 1950720"/>
              <a:gd name="connsiteX75" fmla="*/ 960120 w 1158240"/>
              <a:gd name="connsiteY75" fmla="*/ 1935480 h 1950720"/>
              <a:gd name="connsiteX76" fmla="*/ 1005840 w 1158240"/>
              <a:gd name="connsiteY76" fmla="*/ 1920240 h 1950720"/>
              <a:gd name="connsiteX77" fmla="*/ 1021080 w 1158240"/>
              <a:gd name="connsiteY77" fmla="*/ 1889760 h 195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158240" h="1950720">
                <a:moveTo>
                  <a:pt x="701040" y="30480"/>
                </a:moveTo>
                <a:cubicBezTo>
                  <a:pt x="664962" y="18454"/>
                  <a:pt x="615901" y="0"/>
                  <a:pt x="579120" y="0"/>
                </a:cubicBezTo>
                <a:cubicBezTo>
                  <a:pt x="487539" y="0"/>
                  <a:pt x="396240" y="10160"/>
                  <a:pt x="304800" y="15240"/>
                </a:cubicBezTo>
                <a:cubicBezTo>
                  <a:pt x="284480" y="25400"/>
                  <a:pt x="264934" y="37283"/>
                  <a:pt x="243840" y="45720"/>
                </a:cubicBezTo>
                <a:cubicBezTo>
                  <a:pt x="167164" y="76391"/>
                  <a:pt x="160810" y="61572"/>
                  <a:pt x="106680" y="106680"/>
                </a:cubicBezTo>
                <a:cubicBezTo>
                  <a:pt x="90123" y="120478"/>
                  <a:pt x="74192" y="135387"/>
                  <a:pt x="60960" y="152400"/>
                </a:cubicBezTo>
                <a:cubicBezTo>
                  <a:pt x="38470" y="181316"/>
                  <a:pt x="0" y="243840"/>
                  <a:pt x="0" y="243840"/>
                </a:cubicBezTo>
                <a:cubicBezTo>
                  <a:pt x="4262" y="273676"/>
                  <a:pt x="2233" y="369061"/>
                  <a:pt x="45720" y="396240"/>
                </a:cubicBezTo>
                <a:cubicBezTo>
                  <a:pt x="104667" y="433082"/>
                  <a:pt x="214235" y="434891"/>
                  <a:pt x="274320" y="441960"/>
                </a:cubicBezTo>
                <a:lnTo>
                  <a:pt x="396240" y="457200"/>
                </a:lnTo>
                <a:cubicBezTo>
                  <a:pt x="421640" y="452120"/>
                  <a:pt x="447310" y="448242"/>
                  <a:pt x="472440" y="441960"/>
                </a:cubicBezTo>
                <a:cubicBezTo>
                  <a:pt x="520621" y="429915"/>
                  <a:pt x="525274" y="417815"/>
                  <a:pt x="579120" y="411480"/>
                </a:cubicBezTo>
                <a:cubicBezTo>
                  <a:pt x="644901" y="403741"/>
                  <a:pt x="711200" y="401320"/>
                  <a:pt x="777240" y="396240"/>
                </a:cubicBezTo>
                <a:cubicBezTo>
                  <a:pt x="772160" y="381000"/>
                  <a:pt x="777446" y="354933"/>
                  <a:pt x="762000" y="350520"/>
                </a:cubicBezTo>
                <a:cubicBezTo>
                  <a:pt x="732288" y="342031"/>
                  <a:pt x="701222" y="361927"/>
                  <a:pt x="670560" y="365760"/>
                </a:cubicBezTo>
                <a:cubicBezTo>
                  <a:pt x="619901" y="372092"/>
                  <a:pt x="568960" y="375920"/>
                  <a:pt x="518160" y="381000"/>
                </a:cubicBezTo>
                <a:cubicBezTo>
                  <a:pt x="498628" y="385883"/>
                  <a:pt x="433344" y="400548"/>
                  <a:pt x="411480" y="411480"/>
                </a:cubicBezTo>
                <a:cubicBezTo>
                  <a:pt x="369045" y="432698"/>
                  <a:pt x="353745" y="453975"/>
                  <a:pt x="320040" y="487680"/>
                </a:cubicBezTo>
                <a:cubicBezTo>
                  <a:pt x="314960" y="502920"/>
                  <a:pt x="312602" y="519357"/>
                  <a:pt x="304800" y="533400"/>
                </a:cubicBezTo>
                <a:cubicBezTo>
                  <a:pt x="287010" y="565422"/>
                  <a:pt x="243840" y="624840"/>
                  <a:pt x="243840" y="624840"/>
                </a:cubicBezTo>
                <a:cubicBezTo>
                  <a:pt x="248920" y="665480"/>
                  <a:pt x="222448" y="728444"/>
                  <a:pt x="259080" y="746760"/>
                </a:cubicBezTo>
                <a:cubicBezTo>
                  <a:pt x="376444" y="805442"/>
                  <a:pt x="506254" y="757072"/>
                  <a:pt x="624840" y="746760"/>
                </a:cubicBezTo>
                <a:cubicBezTo>
                  <a:pt x="705972" y="739705"/>
                  <a:pt x="787400" y="736600"/>
                  <a:pt x="868680" y="731520"/>
                </a:cubicBezTo>
                <a:cubicBezTo>
                  <a:pt x="878840" y="716280"/>
                  <a:pt x="910602" y="700103"/>
                  <a:pt x="899160" y="685800"/>
                </a:cubicBezTo>
                <a:cubicBezTo>
                  <a:pt x="879089" y="660712"/>
                  <a:pt x="807720" y="655320"/>
                  <a:pt x="807720" y="655320"/>
                </a:cubicBezTo>
                <a:cubicBezTo>
                  <a:pt x="675640" y="660400"/>
                  <a:pt x="542956" y="656959"/>
                  <a:pt x="411480" y="670560"/>
                </a:cubicBezTo>
                <a:cubicBezTo>
                  <a:pt x="393261" y="672445"/>
                  <a:pt x="382143" y="692849"/>
                  <a:pt x="365760" y="701040"/>
                </a:cubicBezTo>
                <a:cubicBezTo>
                  <a:pt x="351392" y="708224"/>
                  <a:pt x="335280" y="711200"/>
                  <a:pt x="320040" y="716280"/>
                </a:cubicBezTo>
                <a:cubicBezTo>
                  <a:pt x="309880" y="736600"/>
                  <a:pt x="298509" y="756358"/>
                  <a:pt x="289560" y="777240"/>
                </a:cubicBezTo>
                <a:cubicBezTo>
                  <a:pt x="252973" y="862609"/>
                  <a:pt x="274743" y="902545"/>
                  <a:pt x="289560" y="1021080"/>
                </a:cubicBezTo>
                <a:cubicBezTo>
                  <a:pt x="291553" y="1037020"/>
                  <a:pt x="294765" y="1054256"/>
                  <a:pt x="304800" y="1066800"/>
                </a:cubicBezTo>
                <a:cubicBezTo>
                  <a:pt x="326286" y="1093657"/>
                  <a:pt x="366121" y="1102480"/>
                  <a:pt x="396240" y="1112520"/>
                </a:cubicBezTo>
                <a:cubicBezTo>
                  <a:pt x="563880" y="1107440"/>
                  <a:pt x="731701" y="1106583"/>
                  <a:pt x="899160" y="1097280"/>
                </a:cubicBezTo>
                <a:cubicBezTo>
                  <a:pt x="915200" y="1096389"/>
                  <a:pt x="933521" y="1093399"/>
                  <a:pt x="944880" y="1082040"/>
                </a:cubicBezTo>
                <a:cubicBezTo>
                  <a:pt x="956239" y="1070681"/>
                  <a:pt x="955040" y="1051560"/>
                  <a:pt x="960120" y="1036320"/>
                </a:cubicBezTo>
                <a:cubicBezTo>
                  <a:pt x="944880" y="1026160"/>
                  <a:pt x="932247" y="1009959"/>
                  <a:pt x="914400" y="1005840"/>
                </a:cubicBezTo>
                <a:cubicBezTo>
                  <a:pt x="864654" y="994360"/>
                  <a:pt x="812460" y="998363"/>
                  <a:pt x="762000" y="990600"/>
                </a:cubicBezTo>
                <a:cubicBezTo>
                  <a:pt x="746122" y="988157"/>
                  <a:pt x="731520" y="980440"/>
                  <a:pt x="716280" y="975360"/>
                </a:cubicBezTo>
                <a:cubicBezTo>
                  <a:pt x="670560" y="980440"/>
                  <a:pt x="623748" y="979443"/>
                  <a:pt x="579120" y="990600"/>
                </a:cubicBezTo>
                <a:cubicBezTo>
                  <a:pt x="561351" y="995042"/>
                  <a:pt x="549783" y="1012889"/>
                  <a:pt x="533400" y="1021080"/>
                </a:cubicBezTo>
                <a:cubicBezTo>
                  <a:pt x="519032" y="1028264"/>
                  <a:pt x="502920" y="1031240"/>
                  <a:pt x="487680" y="1036320"/>
                </a:cubicBezTo>
                <a:cubicBezTo>
                  <a:pt x="417809" y="1141126"/>
                  <a:pt x="438304" y="1093007"/>
                  <a:pt x="411480" y="1173480"/>
                </a:cubicBezTo>
                <a:cubicBezTo>
                  <a:pt x="438863" y="1474691"/>
                  <a:pt x="392173" y="1256786"/>
                  <a:pt x="457200" y="1386840"/>
                </a:cubicBezTo>
                <a:cubicBezTo>
                  <a:pt x="464384" y="1401208"/>
                  <a:pt x="461081" y="1421201"/>
                  <a:pt x="472440" y="1432560"/>
                </a:cubicBezTo>
                <a:cubicBezTo>
                  <a:pt x="483799" y="1443919"/>
                  <a:pt x="502920" y="1442720"/>
                  <a:pt x="518160" y="1447800"/>
                </a:cubicBezTo>
                <a:cubicBezTo>
                  <a:pt x="538480" y="1442720"/>
                  <a:pt x="558286" y="1434715"/>
                  <a:pt x="579120" y="1432560"/>
                </a:cubicBezTo>
                <a:cubicBezTo>
                  <a:pt x="705849" y="1419450"/>
                  <a:pt x="960120" y="1402080"/>
                  <a:pt x="960120" y="1402080"/>
                </a:cubicBezTo>
                <a:cubicBezTo>
                  <a:pt x="975360" y="1397000"/>
                  <a:pt x="1014105" y="1400615"/>
                  <a:pt x="1005840" y="1386840"/>
                </a:cubicBezTo>
                <a:cubicBezTo>
                  <a:pt x="973820" y="1333474"/>
                  <a:pt x="905999" y="1323780"/>
                  <a:pt x="853440" y="1310640"/>
                </a:cubicBezTo>
                <a:cubicBezTo>
                  <a:pt x="751840" y="1315720"/>
                  <a:pt x="649512" y="1312723"/>
                  <a:pt x="548640" y="1325880"/>
                </a:cubicBezTo>
                <a:cubicBezTo>
                  <a:pt x="530478" y="1328249"/>
                  <a:pt x="519658" y="1348921"/>
                  <a:pt x="502920" y="1356360"/>
                </a:cubicBezTo>
                <a:cubicBezTo>
                  <a:pt x="473560" y="1369409"/>
                  <a:pt x="411480" y="1386840"/>
                  <a:pt x="411480" y="1386840"/>
                </a:cubicBezTo>
                <a:cubicBezTo>
                  <a:pt x="336152" y="1499833"/>
                  <a:pt x="357704" y="1442359"/>
                  <a:pt x="335280" y="1554480"/>
                </a:cubicBezTo>
                <a:cubicBezTo>
                  <a:pt x="340360" y="1615440"/>
                  <a:pt x="339247" y="1677236"/>
                  <a:pt x="350520" y="1737360"/>
                </a:cubicBezTo>
                <a:cubicBezTo>
                  <a:pt x="354707" y="1759689"/>
                  <a:pt x="369728" y="1778595"/>
                  <a:pt x="381000" y="1798320"/>
                </a:cubicBezTo>
                <a:cubicBezTo>
                  <a:pt x="390087" y="1814223"/>
                  <a:pt x="398528" y="1831088"/>
                  <a:pt x="411480" y="1844040"/>
                </a:cubicBezTo>
                <a:cubicBezTo>
                  <a:pt x="436312" y="1868872"/>
                  <a:pt x="469866" y="1881497"/>
                  <a:pt x="502920" y="1889760"/>
                </a:cubicBezTo>
                <a:cubicBezTo>
                  <a:pt x="528050" y="1896042"/>
                  <a:pt x="553990" y="1898718"/>
                  <a:pt x="579120" y="1905000"/>
                </a:cubicBezTo>
                <a:cubicBezTo>
                  <a:pt x="594705" y="1908896"/>
                  <a:pt x="609600" y="1915160"/>
                  <a:pt x="624840" y="1920240"/>
                </a:cubicBezTo>
                <a:cubicBezTo>
                  <a:pt x="762000" y="1915160"/>
                  <a:pt x="899747" y="1918657"/>
                  <a:pt x="1036320" y="1905000"/>
                </a:cubicBezTo>
                <a:cubicBezTo>
                  <a:pt x="1054545" y="1903177"/>
                  <a:pt x="1065657" y="1882711"/>
                  <a:pt x="1082040" y="1874520"/>
                </a:cubicBezTo>
                <a:cubicBezTo>
                  <a:pt x="1096408" y="1867336"/>
                  <a:pt x="1112520" y="1864360"/>
                  <a:pt x="1127760" y="1859280"/>
                </a:cubicBezTo>
                <a:cubicBezTo>
                  <a:pt x="1134947" y="1837720"/>
                  <a:pt x="1158240" y="1771736"/>
                  <a:pt x="1158240" y="1752600"/>
                </a:cubicBezTo>
                <a:cubicBezTo>
                  <a:pt x="1158240" y="1711644"/>
                  <a:pt x="1150326" y="1670976"/>
                  <a:pt x="1143000" y="1630680"/>
                </a:cubicBezTo>
                <a:cubicBezTo>
                  <a:pt x="1140126" y="1614875"/>
                  <a:pt x="1139119" y="1596319"/>
                  <a:pt x="1127760" y="1584960"/>
                </a:cubicBezTo>
                <a:cubicBezTo>
                  <a:pt x="1105611" y="1562811"/>
                  <a:pt x="1034825" y="1514657"/>
                  <a:pt x="990600" y="1508760"/>
                </a:cubicBezTo>
                <a:cubicBezTo>
                  <a:pt x="929965" y="1500675"/>
                  <a:pt x="868680" y="1498600"/>
                  <a:pt x="807720" y="1493520"/>
                </a:cubicBezTo>
                <a:cubicBezTo>
                  <a:pt x="736600" y="1498600"/>
                  <a:pt x="664576" y="1496369"/>
                  <a:pt x="594360" y="1508760"/>
                </a:cubicBezTo>
                <a:cubicBezTo>
                  <a:pt x="576323" y="1511943"/>
                  <a:pt x="565378" y="1531801"/>
                  <a:pt x="548640" y="1539240"/>
                </a:cubicBezTo>
                <a:cubicBezTo>
                  <a:pt x="485360" y="1567365"/>
                  <a:pt x="446190" y="1571922"/>
                  <a:pt x="381000" y="1584960"/>
                </a:cubicBezTo>
                <a:cubicBezTo>
                  <a:pt x="370840" y="1600200"/>
                  <a:pt x="351483" y="1612389"/>
                  <a:pt x="350520" y="1630680"/>
                </a:cubicBezTo>
                <a:cubicBezTo>
                  <a:pt x="346240" y="1712006"/>
                  <a:pt x="353059" y="1794078"/>
                  <a:pt x="365760" y="1874520"/>
                </a:cubicBezTo>
                <a:cubicBezTo>
                  <a:pt x="368617" y="1892612"/>
                  <a:pt x="378864" y="1914448"/>
                  <a:pt x="396240" y="1920240"/>
                </a:cubicBezTo>
                <a:cubicBezTo>
                  <a:pt x="444673" y="1936384"/>
                  <a:pt x="497716" y="1931843"/>
                  <a:pt x="548640" y="1935480"/>
                </a:cubicBezTo>
                <a:cubicBezTo>
                  <a:pt x="639988" y="1942005"/>
                  <a:pt x="731520" y="1945640"/>
                  <a:pt x="822960" y="1950720"/>
                </a:cubicBezTo>
                <a:cubicBezTo>
                  <a:pt x="868680" y="1945640"/>
                  <a:pt x="914745" y="1943043"/>
                  <a:pt x="960120" y="1935480"/>
                </a:cubicBezTo>
                <a:cubicBezTo>
                  <a:pt x="975966" y="1932839"/>
                  <a:pt x="992989" y="1929879"/>
                  <a:pt x="1005840" y="1920240"/>
                </a:cubicBezTo>
                <a:cubicBezTo>
                  <a:pt x="1014927" y="1913424"/>
                  <a:pt x="1016000" y="1899920"/>
                  <a:pt x="1021080" y="1889760"/>
                </a:cubicBezTo>
              </a:path>
            </a:pathLst>
          </a:cu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52400" y="4343400"/>
            <a:ext cx="12008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Right &amp; left </a:t>
            </a:r>
          </a:p>
          <a:p>
            <a:r>
              <a:rPr lang="en-US" sz="1400" b="1" dirty="0" err="1" smtClean="0"/>
              <a:t>Vagus</a:t>
            </a:r>
            <a:r>
              <a:rPr lang="en-US" sz="1400" b="1" dirty="0" smtClean="0"/>
              <a:t> nerves</a:t>
            </a:r>
            <a:endParaRPr lang="en-US" sz="1400" b="1" dirty="0"/>
          </a:p>
        </p:txBody>
      </p:sp>
      <p:cxnSp>
        <p:nvCxnSpPr>
          <p:cNvPr id="32" name="Straight Arrow Connector 31"/>
          <p:cNvCxnSpPr>
            <a:stCxn id="30" idx="3"/>
            <a:endCxn id="28" idx="28"/>
          </p:cNvCxnSpPr>
          <p:nvPr/>
        </p:nvCxnSpPr>
        <p:spPr>
          <a:xfrm flipV="1">
            <a:off x="1353242" y="4404360"/>
            <a:ext cx="3142558" cy="2006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3" grpId="0" animBg="1"/>
      <p:bldP spid="24" grpId="0" animBg="1"/>
      <p:bldP spid="25" grpId="0" animBg="1"/>
      <p:bldP spid="26" grpId="0"/>
      <p:bldP spid="29" grpId="0"/>
      <p:bldP spid="28" grpId="0" animBg="1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MIDDLE MEDIASTINUM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76400"/>
            <a:ext cx="3886200" cy="4876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SITE: 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Between anterior &amp; posterior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mediastinum</a:t>
            </a:r>
            <a:endParaRPr lang="en-US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CONTENTS: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Heart &amp; pericardium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Ascending Aorta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Pulmonary trunk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Superior &amp; inferior vena cava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Right &amp; left pulmonary veins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Right &amp; left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phrenic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nerves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Lymph nodes</a:t>
            </a:r>
          </a:p>
          <a:p>
            <a:pPr>
              <a:buNone/>
            </a:pP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Documents and Settings\user1\Desktop\F66122-003-f07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1" y="1588479"/>
            <a:ext cx="4210048" cy="4857748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 rot="5400000">
            <a:off x="4419600" y="3962400"/>
            <a:ext cx="259080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8077200" y="2895600"/>
            <a:ext cx="30480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H="1">
            <a:off x="7200900" y="4229100"/>
            <a:ext cx="2133600" cy="762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14800" y="4648200"/>
            <a:ext cx="1200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Right</a:t>
            </a:r>
          </a:p>
          <a:p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Phrenic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nerve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181600" y="4876800"/>
            <a:ext cx="533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395077" y="4495800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Left</a:t>
            </a:r>
          </a:p>
          <a:p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Phrenic</a:t>
            </a:r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nerve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10800000">
            <a:off x="8229600" y="4419600"/>
            <a:ext cx="30480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572000" y="5715000"/>
            <a:ext cx="917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Inferior </a:t>
            </a:r>
          </a:p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vena cava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Straight Connector 24"/>
          <p:cNvCxnSpPr>
            <a:stCxn id="23" idx="3"/>
          </p:cNvCxnSpPr>
          <p:nvPr/>
        </p:nvCxnSpPr>
        <p:spPr>
          <a:xfrm flipV="1">
            <a:off x="5489239" y="5867400"/>
            <a:ext cx="835361" cy="784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962400" y="419100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Right</a:t>
            </a:r>
          </a:p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Pulmonary veins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5181600" y="4343400"/>
            <a:ext cx="68580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181600" y="4419600"/>
            <a:ext cx="685800" cy="304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924800" y="3352800"/>
            <a:ext cx="10230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Left </a:t>
            </a:r>
          </a:p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Pulmonary </a:t>
            </a:r>
          </a:p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veins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rot="5400000">
            <a:off x="7810500" y="3848100"/>
            <a:ext cx="22860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7772400" y="4114800"/>
            <a:ext cx="457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781800" y="4648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Heart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rot="764272">
            <a:off x="6116139" y="5529978"/>
            <a:ext cx="1120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Diaphragm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ANTERIOR MEDIASTINUM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89566"/>
            <a:ext cx="4191000" cy="503983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BOUNDARIES: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Superior: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Horizontal plane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Inferior: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Diaphragm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Anterior: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Body &amp;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xiphoid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process of sternum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Posterior: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Heart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Lateral: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Lungs &amp; pleurae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CONTENTS: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Thymus gland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Lymph nodes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Documents and Settings\user1\My Documents\My Pictures\mediastinum12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1" y="1589088"/>
            <a:ext cx="3560454" cy="4935526"/>
          </a:xfrm>
          <a:prstGeom prst="rect">
            <a:avLst/>
          </a:prstGeom>
          <a:noFill/>
        </p:spPr>
      </p:pic>
      <p:sp>
        <p:nvSpPr>
          <p:cNvPr id="6" name="Down Arrow 5"/>
          <p:cNvSpPr/>
          <p:nvPr/>
        </p:nvSpPr>
        <p:spPr>
          <a:xfrm>
            <a:off x="6324600" y="2667000"/>
            <a:ext cx="228600" cy="3048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5410200" y="4876800"/>
            <a:ext cx="228600" cy="381000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029200" y="3733800"/>
            <a:ext cx="381000" cy="2286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5867400" y="3810000"/>
            <a:ext cx="381000" cy="228600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/>
          <p:cNvSpPr/>
          <p:nvPr/>
        </p:nvSpPr>
        <p:spPr>
          <a:xfrm>
            <a:off x="6019800" y="2819400"/>
            <a:ext cx="381000" cy="457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048000" y="3048000"/>
            <a:ext cx="3124200" cy="2590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1\Desktop\F66122-003-f0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3629867"/>
            <a:ext cx="2019300" cy="3228133"/>
          </a:xfrm>
          <a:prstGeom prst="rect">
            <a:avLst/>
          </a:prstGeom>
          <a:noFill/>
        </p:spPr>
      </p:pic>
      <p:pic>
        <p:nvPicPr>
          <p:cNvPr id="2051" name="Picture 3" descr="C:\Documents and Settings\user1\Desktop\F66122-003-f0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858" y="3581400"/>
            <a:ext cx="3148572" cy="2520950"/>
          </a:xfrm>
          <a:prstGeom prst="rect">
            <a:avLst/>
          </a:prstGeom>
          <a:noFill/>
        </p:spPr>
      </p:pic>
      <p:pic>
        <p:nvPicPr>
          <p:cNvPr id="2053" name="Picture 5" descr="C:\Documents and Settings\user1\Desktop\F66122-003-f1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567665"/>
            <a:ext cx="4343399" cy="3013407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>
            <a:off x="1219200" y="5181600"/>
            <a:ext cx="1447800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81000" y="533400"/>
            <a:ext cx="29674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Level of:</a:t>
            </a:r>
          </a:p>
          <a:p>
            <a:pPr>
              <a:buFont typeface="Wingdings" pitchFamily="2" charset="2"/>
              <a:buChar char="q"/>
            </a:pP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Sternal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angle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Second costal cartilage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04800" y="533400"/>
            <a:ext cx="2971800" cy="9144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505200" y="4343400"/>
            <a:ext cx="335220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Level of: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Bifurcation of trachea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Bifurcation of pulmonary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trunk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Beginning &amp; termination of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arch of aorta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429000" y="4267200"/>
            <a:ext cx="3352800" cy="19812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733800" y="0"/>
            <a:ext cx="2774093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LEVEL OF T4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7315200" y="5257800"/>
            <a:ext cx="1219200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VAGUS NERVE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0"/>
            <a:ext cx="5029200" cy="53340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It is the 10</a:t>
            </a:r>
            <a:r>
              <a:rPr lang="en-US" sz="2400" b="1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cranial nerve.</a:t>
            </a:r>
          </a:p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right </a:t>
            </a:r>
            <a:r>
              <a:rPr lang="en-US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vagus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descends to the right side of trachea, forms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posterior esophageal plexus 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&amp; continues in abdomen as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posterior gastric nerve.</a:t>
            </a:r>
          </a:p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left </a:t>
            </a:r>
            <a:r>
              <a:rPr lang="en-US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vagus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descends between left common carotid &amp; left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subclavian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arteries, forms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anterior esophageal plexus 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&amp; continues in abdomen as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anterior gastric nerve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" name="Picture 2" descr="C:\Documents and Settings\user1\My Documents\My Pictures\mediastinum9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9647" y="1589087"/>
            <a:ext cx="3653353" cy="4975605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>
            <a:off x="4953000" y="2819400"/>
            <a:ext cx="114300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648200" y="3200400"/>
            <a:ext cx="3505200" cy="1447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53200" y="1524000"/>
            <a:ext cx="17075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Left common carotid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38835" y="1752600"/>
            <a:ext cx="130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Left </a:t>
            </a:r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subclavian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Arrow Connector 12"/>
          <p:cNvCxnSpPr>
            <a:stCxn id="10" idx="2"/>
          </p:cNvCxnSpPr>
          <p:nvPr/>
        </p:nvCxnSpPr>
        <p:spPr>
          <a:xfrm rot="16200000" flipH="1">
            <a:off x="7232880" y="1975079"/>
            <a:ext cx="789801" cy="4416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2"/>
          </p:cNvCxnSpPr>
          <p:nvPr/>
        </p:nvCxnSpPr>
        <p:spPr>
          <a:xfrm rot="5400000">
            <a:off x="8156109" y="2103090"/>
            <a:ext cx="408801" cy="2618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PHRENIC NERVE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4191000" cy="5334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ROOT VALUE: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3,4,5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COURSE IN THORAX: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right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phrenic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descends on the right side of SVC &amp; heart.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left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phrenic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descends on the left side of heart.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Both nerves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terminate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 the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diaphragm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SUPPLY: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1) Motor &amp; sensory fibers to diaphragm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2) Sensory fibers to pleurae &amp; pericardium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3" descr="C:\Users\galmadani\Desktop\Documents\Documents\Student Gray\3. Thorax\F66122-003-f015.jpg"/>
          <p:cNvPicPr>
            <a:picLocks noChangeAspect="1" noChangeArrowheads="1"/>
          </p:cNvPicPr>
          <p:nvPr/>
        </p:nvPicPr>
        <p:blipFill>
          <a:blip r:embed="rId2" cstate="print"/>
          <a:srcRect b="2373"/>
          <a:stretch>
            <a:fillRect/>
          </a:stretch>
        </p:blipFill>
        <p:spPr bwMode="auto">
          <a:xfrm>
            <a:off x="4419600" y="1600200"/>
            <a:ext cx="4495801" cy="508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Mediastinum 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85800" y="685800"/>
            <a:ext cx="7696200" cy="5724378"/>
          </a:xfrm>
          <a:prstGeom prst="rect">
            <a:avLst/>
          </a:prstGeom>
          <a:noFill/>
          <a:ln/>
        </p:spPr>
      </p:pic>
      <p:sp>
        <p:nvSpPr>
          <p:cNvPr id="6" name="Oval 5"/>
          <p:cNvSpPr/>
          <p:nvPr/>
        </p:nvSpPr>
        <p:spPr>
          <a:xfrm>
            <a:off x="4572000" y="6019800"/>
            <a:ext cx="304800" cy="457200"/>
          </a:xfrm>
          <a:prstGeom prst="ellipse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6019800"/>
            <a:ext cx="3166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Cysterna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chyli</a:t>
            </a:r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(contains lymph from lower half of body)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Arrow Connector 8"/>
          <p:cNvCxnSpPr>
            <a:stCxn id="7" idx="3"/>
          </p:cNvCxnSpPr>
          <p:nvPr/>
        </p:nvCxnSpPr>
        <p:spPr>
          <a:xfrm flipV="1">
            <a:off x="3699651" y="6248400"/>
            <a:ext cx="1024749" cy="22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n 9"/>
          <p:cNvSpPr/>
          <p:nvPr/>
        </p:nvSpPr>
        <p:spPr>
          <a:xfrm rot="20610709">
            <a:off x="4442490" y="2514300"/>
            <a:ext cx="527964" cy="3547831"/>
          </a:xfrm>
          <a:prstGeom prst="ca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20497200">
            <a:off x="4513543" y="2889586"/>
            <a:ext cx="381000" cy="259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</a:t>
            </a:r>
          </a:p>
          <a:p>
            <a:r>
              <a:rPr lang="en-US" b="1" dirty="0" smtClean="0"/>
              <a:t>S</a:t>
            </a:r>
          </a:p>
          <a:p>
            <a:r>
              <a:rPr lang="en-US" b="1" dirty="0" smtClean="0"/>
              <a:t>O</a:t>
            </a:r>
          </a:p>
          <a:p>
            <a:r>
              <a:rPr lang="en-US" b="1" dirty="0" smtClean="0"/>
              <a:t>P</a:t>
            </a:r>
          </a:p>
          <a:p>
            <a:r>
              <a:rPr lang="en-US" b="1" dirty="0" smtClean="0"/>
              <a:t>H</a:t>
            </a:r>
          </a:p>
          <a:p>
            <a:r>
              <a:rPr lang="en-US" b="1" dirty="0" smtClean="0"/>
              <a:t>A</a:t>
            </a:r>
          </a:p>
          <a:p>
            <a:r>
              <a:rPr lang="en-US" b="1" dirty="0" smtClean="0"/>
              <a:t>G</a:t>
            </a:r>
          </a:p>
          <a:p>
            <a:r>
              <a:rPr lang="en-US" b="1" dirty="0" smtClean="0"/>
              <a:t>U</a:t>
            </a:r>
          </a:p>
          <a:p>
            <a:r>
              <a:rPr lang="en-US" b="1" dirty="0" smtClean="0"/>
              <a:t>S</a:t>
            </a:r>
            <a:endParaRPr lang="en-US" b="1" dirty="0"/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38894" y="4609306"/>
            <a:ext cx="2667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952500" y="2705100"/>
            <a:ext cx="8382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0" y="4191000"/>
            <a:ext cx="12779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Posterior</a:t>
            </a:r>
          </a:p>
          <a:p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Mediastinum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2438400"/>
            <a:ext cx="12779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Superior</a:t>
            </a:r>
          </a:p>
          <a:p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Mediastinum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2438400" y="3733800"/>
            <a:ext cx="228600" cy="2286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Arrow 22"/>
          <p:cNvSpPr/>
          <p:nvPr/>
        </p:nvSpPr>
        <p:spPr>
          <a:xfrm>
            <a:off x="6934200" y="1219200"/>
            <a:ext cx="381000" cy="152400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848600" y="2133600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Lymph from left </a:t>
            </a:r>
          </a:p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side of thorax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Straight Arrow Connector 27"/>
          <p:cNvCxnSpPr>
            <a:stCxn id="24" idx="1"/>
          </p:cNvCxnSpPr>
          <p:nvPr/>
        </p:nvCxnSpPr>
        <p:spPr>
          <a:xfrm rot="10800000">
            <a:off x="7696200" y="2286000"/>
            <a:ext cx="152400" cy="322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696200" y="1295400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Lymph from left </a:t>
            </a:r>
          </a:p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upper limb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rot="10800000">
            <a:off x="7239000" y="1447800"/>
            <a:ext cx="381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391400" y="533400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Lymph from left </a:t>
            </a:r>
          </a:p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side of head &amp; neck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rot="10800000" flipV="1">
            <a:off x="6781800" y="762000"/>
            <a:ext cx="533400" cy="228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Up Arrow 35"/>
          <p:cNvSpPr/>
          <p:nvPr/>
        </p:nvSpPr>
        <p:spPr>
          <a:xfrm>
            <a:off x="5181600" y="1524000"/>
            <a:ext cx="228600" cy="3048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410200" y="1524000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609600" y="1066800"/>
            <a:ext cx="609600" cy="1524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0" y="1905000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Lymph from right </a:t>
            </a:r>
          </a:p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side of thorax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685800" y="1676400"/>
            <a:ext cx="304800" cy="152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0" y="1295400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Lymph from</a:t>
            </a:r>
          </a:p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 right upper limb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838200" y="1371600"/>
            <a:ext cx="228600" cy="76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57200" y="533400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Lymph form right </a:t>
            </a:r>
          </a:p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side of head &amp; neck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1752600" y="762000"/>
            <a:ext cx="381000" cy="152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Up Arrow 47"/>
          <p:cNvSpPr/>
          <p:nvPr/>
        </p:nvSpPr>
        <p:spPr>
          <a:xfrm>
            <a:off x="3048000" y="1600200"/>
            <a:ext cx="228600" cy="2286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2514600" y="1600200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743200" y="228600"/>
            <a:ext cx="3955122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LYMPHATIC VESSELS IN THORAX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24" grpId="0"/>
      <p:bldP spid="29" grpId="0"/>
      <p:bldP spid="33" grpId="0"/>
      <p:bldP spid="36" grpId="0" animBg="1"/>
      <p:bldP spid="37" grpId="0"/>
      <p:bldP spid="38" grpId="0" animBg="1"/>
      <p:bldP spid="39" grpId="0"/>
      <p:bldP spid="42" grpId="0"/>
      <p:bldP spid="45" grpId="0"/>
      <p:bldP spid="48" grpId="0" animBg="1"/>
      <p:bldP spid="4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THORACIC DUCT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610600" cy="4953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BEGINNING: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It is the continuation of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cysterna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chyli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COURSE: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It passes through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aortic opening of diaphragm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It ascends in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posterior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mediastinum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(posterior to esophagus).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It ascends in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superior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mediastinum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(to the left of esophagus).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TRIBUTARIES: It receives:</a:t>
            </a:r>
          </a:p>
          <a:p>
            <a:pPr>
              <a:buFont typeface="Wingdings" pitchFamily="2" charset="2"/>
              <a:buChar char="q"/>
            </a:pP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Lymphatics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from all body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EXCEPT: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right side of thorax, right upper limb &amp; right side of head &amp; neck.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END: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It ends in the left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brachiocephalic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vein.</a:t>
            </a:r>
          </a:p>
          <a:p>
            <a:pPr>
              <a:buNone/>
            </a:pP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50292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 the end of the lecture, students should be able to: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Define the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Mediastinum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”.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Differentiate between the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divisions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of the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mediastinum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List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boundaries and contents of each division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Describe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relations between the important structures in each division.</a:t>
            </a:r>
            <a:endParaRPr lang="en-U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AORTA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Documents and Settings\user1\Desktop\F66122-003-f08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600200"/>
            <a:ext cx="5508316" cy="4724400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 rot="5400000">
            <a:off x="5295900" y="5143500"/>
            <a:ext cx="1371600" cy="762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5638800" y="5181600"/>
            <a:ext cx="1447800" cy="762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6096000" y="6324600"/>
            <a:ext cx="381000" cy="762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5638800" y="6324600"/>
            <a:ext cx="381000" cy="762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791200" y="6553200"/>
            <a:ext cx="4572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2400" y="1502688"/>
            <a:ext cx="31242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ASCENDING AORTA: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Beginning: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at aortic orifice of left ventricle.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Course: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middle </a:t>
            </a:r>
            <a:r>
              <a:rPr lang="en-US" b="1" u="sng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mediastinum</a:t>
            </a:r>
            <a:endParaRPr lang="en-US" b="1" u="sng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End: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continues as arch of aorta (at level of T4)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ARCH OF AORTA: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Course: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n-US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superior </a:t>
            </a:r>
            <a:r>
              <a:rPr lang="en-US" b="1" u="sng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mediastinum</a:t>
            </a:r>
            <a:endParaRPr lang="en-US" b="1" u="sng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End: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continues as descending thoracic aorta (at level of T4)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DESCENDING AORTA: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Course: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n-US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posterior </a:t>
            </a:r>
            <a:r>
              <a:rPr lang="en-US" b="1" u="sng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mediastinum</a:t>
            </a:r>
            <a:endParaRPr lang="en-US" b="1" u="sng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End: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continues as abdominal aorta through diaphragm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86400" y="3733800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Asc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15000" y="3429000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Right Arrow 35"/>
          <p:cNvSpPr/>
          <p:nvPr/>
        </p:nvSpPr>
        <p:spPr>
          <a:xfrm>
            <a:off x="3200400" y="2895600"/>
            <a:ext cx="304800" cy="1524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Left Arrow 36"/>
          <p:cNvSpPr/>
          <p:nvPr/>
        </p:nvSpPr>
        <p:spPr>
          <a:xfrm>
            <a:off x="8458200" y="1981200"/>
            <a:ext cx="381000" cy="152400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Left Arrow 37"/>
          <p:cNvSpPr/>
          <p:nvPr/>
        </p:nvSpPr>
        <p:spPr>
          <a:xfrm>
            <a:off x="8686800" y="2209800"/>
            <a:ext cx="228600" cy="152400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6781800" y="6248400"/>
            <a:ext cx="1858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Descending aorta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1" name="Straight Connector 40"/>
          <p:cNvCxnSpPr>
            <a:stCxn id="39" idx="1"/>
          </p:cNvCxnSpPr>
          <p:nvPr/>
        </p:nvCxnSpPr>
        <p:spPr>
          <a:xfrm rot="10800000">
            <a:off x="6096000" y="6324600"/>
            <a:ext cx="685800" cy="10846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 animBg="1"/>
      <p:bldP spid="37" grpId="0" animBg="1"/>
      <p:bldP spid="38" grpId="0" animBg="1"/>
      <p:bldP spid="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user1\My Documents\My Pictures\07b-thinking-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3400"/>
            <a:ext cx="8610600" cy="5943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00200" y="1143000"/>
            <a:ext cx="54088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QUESTIONS</a:t>
            </a:r>
            <a:endParaRPr lang="en-US" sz="8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1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Which one of the following structures is present in the superior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mediastinum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Ascending aorta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Arch of aorta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Descending aorta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Pulmonary trunk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4724400" y="3276600"/>
            <a:ext cx="609600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610600" cy="5029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Which one of the following structures is present in both superior &amp; middle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mediastinum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? 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Superior vena cava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Pulmonary trunk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Trachea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Descending aorta</a:t>
            </a:r>
          </a:p>
          <a:p>
            <a:pPr marL="514350" indent="-514350">
              <a:buFont typeface="+mj-lt"/>
              <a:buAutoNum type="arabicParenR"/>
            </a:pPr>
            <a:endParaRPr lang="en-US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4953000" y="3124200"/>
            <a:ext cx="685800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Which one of the following structures lies on the left side of esophagus in the posterior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mediastinum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? 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Superior vena cava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Descending aorta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Azygos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vein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Pulmonary trunk</a:t>
            </a: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4876800" y="3657600"/>
            <a:ext cx="838200" cy="3810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Placeholder 4" descr="DSCF095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12774"/>
            <a:ext cx="8305800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68233" y="1295400"/>
            <a:ext cx="686066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2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en-US" sz="72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THANK YOU</a:t>
            </a:r>
          </a:p>
          <a:p>
            <a:pPr algn="ctr"/>
            <a:endParaRPr lang="en-US" sz="72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en-US" sz="7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MEDIASTINUM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89566"/>
            <a:ext cx="4267200" cy="5039834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60000"/>
              </a:lnSpc>
              <a:buFont typeface="Wingdings" pitchFamily="2" charset="2"/>
              <a:buChar char="q"/>
            </a:pPr>
            <a:r>
              <a:rPr lang="en-US" sz="5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It is a partition </a:t>
            </a:r>
          </a:p>
          <a:p>
            <a:pPr>
              <a:lnSpc>
                <a:spcPct val="160000"/>
              </a:lnSpc>
              <a:buNone/>
            </a:pPr>
            <a:r>
              <a:rPr lang="en-US" sz="5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between </a:t>
            </a:r>
            <a:r>
              <a:rPr lang="en-US" sz="5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right &amp; left </a:t>
            </a:r>
            <a:r>
              <a:rPr lang="en-US" sz="5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pleural</a:t>
            </a:r>
          </a:p>
          <a:p>
            <a:pPr>
              <a:lnSpc>
                <a:spcPct val="160000"/>
              </a:lnSpc>
              <a:buNone/>
            </a:pPr>
            <a:r>
              <a:rPr lang="en-US" sz="5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sacs </a:t>
            </a:r>
            <a:r>
              <a:rPr lang="en-US" sz="5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&amp; lungs. </a:t>
            </a:r>
          </a:p>
          <a:p>
            <a:pPr>
              <a:lnSpc>
                <a:spcPct val="160000"/>
              </a:lnSpc>
              <a:buFont typeface="Wingdings" pitchFamily="2" charset="2"/>
              <a:buChar char="q"/>
            </a:pPr>
            <a:r>
              <a:rPr lang="en-US" sz="5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It includes </a:t>
            </a:r>
            <a:r>
              <a:rPr lang="en-US" sz="5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all </a:t>
            </a:r>
            <a:r>
              <a:rPr lang="en-US" sz="5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structures which lie in the intermediate compartments of the thoracic cavity.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7" descr="C:\Users\galmadani\Desktop\Documents\Documents\Student Gray\3. Thorax\F66122-003-f050.jpg"/>
          <p:cNvPicPr>
            <a:picLocks noChangeAspect="1" noChangeArrowheads="1"/>
          </p:cNvPicPr>
          <p:nvPr/>
        </p:nvPicPr>
        <p:blipFill>
          <a:blip r:embed="rId2" cstate="print"/>
          <a:srcRect l="15341" r="15623" b="4883"/>
          <a:stretch>
            <a:fillRect/>
          </a:stretch>
        </p:blipFill>
        <p:spPr bwMode="auto">
          <a:xfrm>
            <a:off x="4429125" y="1928813"/>
            <a:ext cx="442912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BOUNDARIES OF MEDIASTINUM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28600" y="1589566"/>
            <a:ext cx="4953000" cy="4887433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Superior: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Thoracic outlet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Inferior: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Diaphragm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Anterior: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Sternum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Posterior: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Thoracic vertebrae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Lateral: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Lungs &amp; pleurae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user1\My Documents\My Pictures\mediastinum12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9045" y="1589088"/>
            <a:ext cx="3298209" cy="4572000"/>
          </a:xfrm>
          <a:prstGeom prst="rect">
            <a:avLst/>
          </a:prstGeom>
          <a:noFill/>
        </p:spPr>
      </p:pic>
      <p:sp>
        <p:nvSpPr>
          <p:cNvPr id="8" name="Down Arrow 7"/>
          <p:cNvSpPr/>
          <p:nvPr/>
        </p:nvSpPr>
        <p:spPr>
          <a:xfrm>
            <a:off x="7010400" y="1905000"/>
            <a:ext cx="304800" cy="4572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6477000" y="4495800"/>
            <a:ext cx="381000" cy="685800"/>
          </a:xfrm>
          <a:prstGeom prst="up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4953000" y="3581400"/>
            <a:ext cx="609600" cy="304800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8458200" y="3581400"/>
            <a:ext cx="685800" cy="304800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8001000" y="1905000"/>
            <a:ext cx="762000" cy="304800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8001000" y="5638800"/>
            <a:ext cx="838200" cy="304800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077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DIVISIONS </a:t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 THE MEDIASTINUM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7" descr="Mediastinum 01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05400" y="1523999"/>
            <a:ext cx="4052047" cy="3280229"/>
          </a:xfrm>
          <a:noFill/>
          <a:ln/>
        </p:spPr>
      </p:pic>
      <p:sp>
        <p:nvSpPr>
          <p:cNvPr id="8" name="TextBox 7"/>
          <p:cNvSpPr txBox="1"/>
          <p:nvPr/>
        </p:nvSpPr>
        <p:spPr>
          <a:xfrm>
            <a:off x="533400" y="198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1676400"/>
            <a:ext cx="56388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It is divided by a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horizontal plane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extending from </a:t>
            </a:r>
            <a:r>
              <a:rPr lang="en-US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sternal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angle to 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lower border of 4</a:t>
            </a:r>
            <a:r>
              <a:rPr lang="en-US" sz="2000" b="1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thoracic vertebra into:</a:t>
            </a:r>
          </a:p>
          <a:p>
            <a:pPr>
              <a:lnSpc>
                <a:spcPct val="150000"/>
              </a:lnSpc>
            </a:pPr>
            <a:endParaRPr lang="en-US" sz="2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150000"/>
              </a:lnSpc>
            </a:pPr>
            <a:r>
              <a:rPr 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 Superior </a:t>
            </a:r>
            <a:r>
              <a:rPr lang="en-US" sz="2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mediastinum</a:t>
            </a:r>
            <a:r>
              <a:rPr 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(S): </a:t>
            </a:r>
            <a:r>
              <a:rPr lang="en-US" sz="20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above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the plane</a:t>
            </a:r>
          </a:p>
          <a:p>
            <a:pPr marL="609600" indent="-609600">
              <a:lnSpc>
                <a:spcPct val="150000"/>
              </a:lnSpc>
            </a:pPr>
            <a:r>
              <a:rPr 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Inferior </a:t>
            </a:r>
            <a:r>
              <a:rPr lang="en-US" sz="2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mediastinum</a:t>
            </a:r>
            <a:r>
              <a:rPr 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sz="20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below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the plane, </a:t>
            </a:r>
          </a:p>
          <a:p>
            <a:pPr marL="609600" indent="-609600">
              <a:lnSpc>
                <a:spcPct val="150000"/>
              </a:lnSpc>
            </a:pP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Inferior </a:t>
            </a:r>
            <a:r>
              <a:rPr lang="en-US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mediastinum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is subdivided into:</a:t>
            </a:r>
          </a:p>
          <a:p>
            <a:pPr marL="609600" indent="-609600">
              <a:lnSpc>
                <a:spcPct val="150000"/>
              </a:lnSpc>
            </a:pPr>
            <a:r>
              <a:rPr lang="en-US" sz="20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Middle </a:t>
            </a:r>
            <a:r>
              <a:rPr lang="en-US" sz="2000" b="1" i="1" u="sng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mediastinum</a:t>
            </a:r>
            <a:r>
              <a:rPr lang="en-US" sz="20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(M)</a:t>
            </a:r>
            <a:r>
              <a:rPr lang="en-U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contains heart </a:t>
            </a:r>
          </a:p>
          <a:p>
            <a:pPr marL="609600" indent="-609600">
              <a:lnSpc>
                <a:spcPct val="150000"/>
              </a:lnSpc>
            </a:pPr>
            <a:r>
              <a:rPr lang="en-US" sz="20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Anterior </a:t>
            </a:r>
            <a:r>
              <a:rPr lang="en-US" sz="2000" b="1" i="1" u="sng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mediastinum</a:t>
            </a:r>
            <a:r>
              <a:rPr lang="en-US" sz="20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(A)</a:t>
            </a:r>
            <a:r>
              <a:rPr lang="en-U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 front of heart</a:t>
            </a:r>
            <a:endParaRPr lang="en-US" sz="20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150000"/>
              </a:lnSpc>
            </a:pPr>
            <a:r>
              <a:rPr lang="en-US" sz="20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Posterior </a:t>
            </a:r>
            <a:r>
              <a:rPr lang="en-US" sz="2000" b="1" i="1" u="sng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mediastinum</a:t>
            </a:r>
            <a:r>
              <a:rPr lang="en-US" sz="20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(P)</a:t>
            </a:r>
            <a:r>
              <a:rPr lang="en-U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behind heart</a:t>
            </a:r>
            <a:endParaRPr lang="en-US" sz="20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b="1" dirty="0" smtClean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0" y="2133600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n-US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3200" y="2667000"/>
            <a:ext cx="468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2800" y="2743200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0800" y="25146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410200" y="22098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248400" y="2590800"/>
            <a:ext cx="1752600" cy="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9906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BOUNDARIES OF SUPERIOR MEDIASTINUM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28600" y="1589566"/>
            <a:ext cx="4953000" cy="4887433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Superior: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Thoracic outlet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Inferior: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Horizontal plane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Anterior: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Manubrium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of sternum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Posterior: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Upper 4 thoracic vertebrae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Lateral: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lungs &amp; pleurae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user1\My Documents\My Pictures\mediastinum12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9045" y="1589088"/>
            <a:ext cx="3298209" cy="4572000"/>
          </a:xfrm>
          <a:prstGeom prst="rect">
            <a:avLst/>
          </a:prstGeom>
          <a:noFill/>
        </p:spPr>
      </p:pic>
      <p:sp>
        <p:nvSpPr>
          <p:cNvPr id="8" name="Down Arrow 7"/>
          <p:cNvSpPr/>
          <p:nvPr/>
        </p:nvSpPr>
        <p:spPr>
          <a:xfrm>
            <a:off x="7010400" y="1905000"/>
            <a:ext cx="304800" cy="4572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6781800" y="2895600"/>
            <a:ext cx="381000" cy="685800"/>
          </a:xfrm>
          <a:prstGeom prst="up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486400" y="2362200"/>
            <a:ext cx="609600" cy="304800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8153400" y="2514600"/>
            <a:ext cx="685800" cy="304800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8001000" y="1905000"/>
            <a:ext cx="762000" cy="304800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90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CONTENTS OF SUPERIOR MEDIASTINUM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user1\My Documents\My Pictures\mediastinum9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524000"/>
            <a:ext cx="3742853" cy="5097497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 rot="5400000">
            <a:off x="4038600" y="2971800"/>
            <a:ext cx="1600200" cy="762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n 10"/>
          <p:cNvSpPr/>
          <p:nvPr/>
        </p:nvSpPr>
        <p:spPr>
          <a:xfrm rot="14938888">
            <a:off x="4418873" y="3150738"/>
            <a:ext cx="665145" cy="1598265"/>
          </a:xfrm>
          <a:prstGeom prst="ca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n 13"/>
          <p:cNvSpPr/>
          <p:nvPr/>
        </p:nvSpPr>
        <p:spPr>
          <a:xfrm>
            <a:off x="3200400" y="2971800"/>
            <a:ext cx="533400" cy="1828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rot="16200000" flipH="1">
            <a:off x="914400" y="3962400"/>
            <a:ext cx="4419600" cy="1524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H="1">
            <a:off x="3543300" y="3924300"/>
            <a:ext cx="4495800" cy="1524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20343843">
            <a:off x="4114800" y="3810000"/>
            <a:ext cx="147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Arch of aorta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495800" y="1371600"/>
            <a:ext cx="1437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Thoracic duct</a:t>
            </a:r>
            <a:endParaRPr lang="en-US" b="1" dirty="0"/>
          </a:p>
        </p:txBody>
      </p:sp>
      <p:cxnSp>
        <p:nvCxnSpPr>
          <p:cNvPr id="28" name="Straight Arrow Connector 27"/>
          <p:cNvCxnSpPr>
            <a:stCxn id="26" idx="2"/>
          </p:cNvCxnSpPr>
          <p:nvPr/>
        </p:nvCxnSpPr>
        <p:spPr>
          <a:xfrm rot="5400000">
            <a:off x="4811180" y="1806553"/>
            <a:ext cx="468868" cy="33762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096000" y="1371600"/>
            <a:ext cx="1773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Left </a:t>
            </a:r>
            <a:r>
              <a:rPr lang="en-US" b="1" dirty="0" err="1" smtClean="0"/>
              <a:t>vagus</a:t>
            </a:r>
            <a:r>
              <a:rPr lang="en-US" b="1" dirty="0" smtClean="0"/>
              <a:t> nerve</a:t>
            </a:r>
            <a:endParaRPr lang="en-US" b="1" dirty="0"/>
          </a:p>
        </p:txBody>
      </p:sp>
      <p:cxnSp>
        <p:nvCxnSpPr>
          <p:cNvPr id="31" name="Straight Arrow Connector 30"/>
          <p:cNvCxnSpPr>
            <a:stCxn id="29" idx="1"/>
          </p:cNvCxnSpPr>
          <p:nvPr/>
        </p:nvCxnSpPr>
        <p:spPr>
          <a:xfrm rot="10800000" flipV="1">
            <a:off x="5562600" y="1556266"/>
            <a:ext cx="533400" cy="5011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096000" y="1828800"/>
            <a:ext cx="2754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Left common carotid artery</a:t>
            </a:r>
            <a:endParaRPr lang="en-US" b="1" dirty="0"/>
          </a:p>
        </p:txBody>
      </p:sp>
      <p:cxnSp>
        <p:nvCxnSpPr>
          <p:cNvPr id="34" name="Straight Arrow Connector 33"/>
          <p:cNvCxnSpPr>
            <a:stCxn id="32" idx="1"/>
          </p:cNvCxnSpPr>
          <p:nvPr/>
        </p:nvCxnSpPr>
        <p:spPr>
          <a:xfrm rot="10800000" flipV="1">
            <a:off x="5257800" y="2013466"/>
            <a:ext cx="838200" cy="4249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324600" y="2286000"/>
            <a:ext cx="2260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Left </a:t>
            </a:r>
            <a:r>
              <a:rPr lang="en-US" b="1" dirty="0" err="1" smtClean="0"/>
              <a:t>subclavian</a:t>
            </a:r>
            <a:r>
              <a:rPr lang="en-US" b="1" dirty="0" smtClean="0"/>
              <a:t> artery</a:t>
            </a:r>
            <a:endParaRPr lang="en-US" b="1" dirty="0"/>
          </a:p>
        </p:txBody>
      </p:sp>
      <p:cxnSp>
        <p:nvCxnSpPr>
          <p:cNvPr id="39" name="Straight Arrow Connector 38"/>
          <p:cNvCxnSpPr>
            <a:stCxn id="35" idx="1"/>
          </p:cNvCxnSpPr>
          <p:nvPr/>
        </p:nvCxnSpPr>
        <p:spPr>
          <a:xfrm rot="10800000">
            <a:off x="5867400" y="2438400"/>
            <a:ext cx="457200" cy="322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16200000">
            <a:off x="3762453" y="4848147"/>
            <a:ext cx="1226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Esophagus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3581400" y="1447800"/>
            <a:ext cx="934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Trachea</a:t>
            </a:r>
            <a:endParaRPr lang="en-US" b="1" dirty="0"/>
          </a:p>
        </p:txBody>
      </p:sp>
      <p:cxnSp>
        <p:nvCxnSpPr>
          <p:cNvPr id="43" name="Straight Arrow Connector 42"/>
          <p:cNvCxnSpPr>
            <a:stCxn id="41" idx="2"/>
          </p:cNvCxnSpPr>
          <p:nvPr/>
        </p:nvCxnSpPr>
        <p:spPr>
          <a:xfrm rot="16200000" flipH="1">
            <a:off x="3732891" y="2132691"/>
            <a:ext cx="773668" cy="14254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38200" y="1828800"/>
            <a:ext cx="1930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Right </a:t>
            </a:r>
            <a:r>
              <a:rPr lang="en-US" b="1" dirty="0" err="1" smtClean="0"/>
              <a:t>vagus</a:t>
            </a:r>
            <a:r>
              <a:rPr lang="en-US" b="1" dirty="0" smtClean="0"/>
              <a:t> nerve</a:t>
            </a:r>
            <a:endParaRPr lang="en-US" b="1" dirty="0"/>
          </a:p>
        </p:txBody>
      </p:sp>
      <p:cxnSp>
        <p:nvCxnSpPr>
          <p:cNvPr id="46" name="Straight Arrow Connector 45"/>
          <p:cNvCxnSpPr>
            <a:stCxn id="44" idx="3"/>
          </p:cNvCxnSpPr>
          <p:nvPr/>
        </p:nvCxnSpPr>
        <p:spPr>
          <a:xfrm>
            <a:off x="2768472" y="2013466"/>
            <a:ext cx="584328" cy="439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81000" y="2590800"/>
            <a:ext cx="2314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Brachiocephalic</a:t>
            </a:r>
            <a:r>
              <a:rPr lang="en-US" b="1" dirty="0" smtClean="0"/>
              <a:t> artery</a:t>
            </a:r>
            <a:endParaRPr lang="en-US" b="1" dirty="0"/>
          </a:p>
        </p:txBody>
      </p:sp>
      <p:cxnSp>
        <p:nvCxnSpPr>
          <p:cNvPr id="49" name="Straight Arrow Connector 48"/>
          <p:cNvCxnSpPr>
            <a:stCxn id="47" idx="3"/>
          </p:cNvCxnSpPr>
          <p:nvPr/>
        </p:nvCxnSpPr>
        <p:spPr>
          <a:xfrm>
            <a:off x="2695160" y="2775466"/>
            <a:ext cx="1114840" cy="1201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81000" y="3124200"/>
            <a:ext cx="2047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Right </a:t>
            </a:r>
            <a:r>
              <a:rPr lang="en-US" b="1" dirty="0" err="1" smtClean="0"/>
              <a:t>phrenic</a:t>
            </a:r>
            <a:r>
              <a:rPr lang="en-US" b="1" dirty="0" smtClean="0"/>
              <a:t> nerve</a:t>
            </a:r>
            <a:endParaRPr lang="en-US" b="1" dirty="0"/>
          </a:p>
        </p:txBody>
      </p:sp>
      <p:cxnSp>
        <p:nvCxnSpPr>
          <p:cNvPr id="53" name="Straight Arrow Connector 52"/>
          <p:cNvCxnSpPr>
            <a:stCxn id="51" idx="3"/>
          </p:cNvCxnSpPr>
          <p:nvPr/>
        </p:nvCxnSpPr>
        <p:spPr>
          <a:xfrm flipV="1">
            <a:off x="2428933" y="3276600"/>
            <a:ext cx="695267" cy="322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400800" y="3733800"/>
            <a:ext cx="1890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Left </a:t>
            </a:r>
            <a:r>
              <a:rPr lang="en-US" b="1" dirty="0" err="1" smtClean="0"/>
              <a:t>phrenic</a:t>
            </a:r>
            <a:r>
              <a:rPr lang="en-US" b="1" dirty="0" smtClean="0"/>
              <a:t> nerve</a:t>
            </a:r>
            <a:endParaRPr lang="en-US" b="1" dirty="0"/>
          </a:p>
        </p:txBody>
      </p:sp>
      <p:cxnSp>
        <p:nvCxnSpPr>
          <p:cNvPr id="56" name="Straight Arrow Connector 55"/>
          <p:cNvCxnSpPr>
            <a:stCxn id="54" idx="1"/>
          </p:cNvCxnSpPr>
          <p:nvPr/>
        </p:nvCxnSpPr>
        <p:spPr>
          <a:xfrm rot="10800000" flipV="1">
            <a:off x="5791200" y="3918466"/>
            <a:ext cx="609600" cy="1201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324600" y="2895600"/>
            <a:ext cx="2552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Left </a:t>
            </a:r>
            <a:r>
              <a:rPr lang="en-US" b="1" dirty="0" err="1" smtClean="0"/>
              <a:t>brachiocephalic</a:t>
            </a:r>
            <a:r>
              <a:rPr lang="en-US" b="1" dirty="0" smtClean="0"/>
              <a:t> vein</a:t>
            </a:r>
            <a:endParaRPr lang="en-US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228600" y="3581400"/>
            <a:ext cx="2709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Right </a:t>
            </a:r>
            <a:r>
              <a:rPr lang="en-US" b="1" dirty="0" err="1" smtClean="0"/>
              <a:t>brachiocephalic</a:t>
            </a:r>
            <a:r>
              <a:rPr lang="en-US" b="1" dirty="0" smtClean="0"/>
              <a:t> vein</a:t>
            </a:r>
            <a:endParaRPr lang="en-US" b="1" dirty="0"/>
          </a:p>
        </p:txBody>
      </p:sp>
      <p:cxnSp>
        <p:nvCxnSpPr>
          <p:cNvPr id="62" name="Straight Arrow Connector 61"/>
          <p:cNvCxnSpPr>
            <a:stCxn id="60" idx="3"/>
          </p:cNvCxnSpPr>
          <p:nvPr/>
        </p:nvCxnSpPr>
        <p:spPr>
          <a:xfrm flipV="1">
            <a:off x="2937996" y="3733800"/>
            <a:ext cx="491004" cy="322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3276600" y="3886200"/>
            <a:ext cx="3305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</a:t>
            </a:r>
          </a:p>
          <a:p>
            <a:r>
              <a:rPr lang="en-US" b="1" dirty="0" smtClean="0"/>
              <a:t>V</a:t>
            </a:r>
          </a:p>
          <a:p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64" name="Can 63"/>
          <p:cNvSpPr/>
          <p:nvPr/>
        </p:nvSpPr>
        <p:spPr>
          <a:xfrm rot="18947004">
            <a:off x="4216090" y="3222701"/>
            <a:ext cx="326623" cy="641709"/>
          </a:xfrm>
          <a:prstGeom prst="ca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an 64"/>
          <p:cNvSpPr/>
          <p:nvPr/>
        </p:nvSpPr>
        <p:spPr>
          <a:xfrm rot="3576205">
            <a:off x="4398958" y="2381532"/>
            <a:ext cx="419827" cy="2358341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Cloud 65"/>
          <p:cNvSpPr/>
          <p:nvPr/>
        </p:nvSpPr>
        <p:spPr>
          <a:xfrm>
            <a:off x="3657600" y="3200400"/>
            <a:ext cx="914400" cy="914400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3657600" y="3429000"/>
            <a:ext cx="93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Thymus</a:t>
            </a:r>
            <a:endParaRPr lang="en-US" b="1" dirty="0"/>
          </a:p>
        </p:txBody>
      </p:sp>
      <p:cxnSp>
        <p:nvCxnSpPr>
          <p:cNvPr id="69" name="Straight Arrow Connector 68"/>
          <p:cNvCxnSpPr>
            <a:stCxn id="57" idx="1"/>
          </p:cNvCxnSpPr>
          <p:nvPr/>
        </p:nvCxnSpPr>
        <p:spPr>
          <a:xfrm rot="10800000" flipV="1">
            <a:off x="5181600" y="3080266"/>
            <a:ext cx="1143000" cy="1201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25" grpId="0"/>
      <p:bldP spid="57" grpId="0"/>
      <p:bldP spid="60" grpId="0"/>
      <p:bldP spid="63" grpId="0"/>
      <p:bldP spid="65" grpId="0" animBg="1"/>
      <p:bldP spid="66" grpId="0" animBg="1"/>
      <p:bldP spid="6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Documents and Settings\user1\My Documents\My Pictures\medi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3505200" cy="26312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7" name="Picture 5" descr="C:\Documents and Settings\user1\My Documents\My Pictures\media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581400"/>
            <a:ext cx="3444888" cy="2971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8" name="Picture 6" descr="C:\Documents and Settings\user1\My Documents\My Pictures\media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533400"/>
            <a:ext cx="3962400" cy="2898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295400" y="0"/>
            <a:ext cx="6324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CONTENTS OF SUPERIOR MEDIASTINUM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3164681"/>
            <a:ext cx="4083169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FROM SUPERFICIAL TO DEEP: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Thymus gland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Veins:</a:t>
            </a:r>
          </a:p>
          <a:p>
            <a:pPr marL="342900" indent="-342900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-Right &amp; left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brachiocephalic</a:t>
            </a:r>
            <a:endParaRPr lang="en-US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-Superior vena cava</a:t>
            </a:r>
          </a:p>
          <a:p>
            <a:pPr marL="342900" indent="-342900">
              <a:buAutoNum type="arabicPeriod" startAt="3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Arteries:</a:t>
            </a:r>
          </a:p>
          <a:p>
            <a:pPr marL="342900" indent="-342900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-Arch of aorta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(A)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&amp; its branches</a:t>
            </a:r>
          </a:p>
          <a:p>
            <a:pPr marL="342900" indent="-342900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Brachiocephalic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artery</a:t>
            </a:r>
          </a:p>
          <a:p>
            <a:pPr marL="342900" indent="-342900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-Left common carotid</a:t>
            </a:r>
          </a:p>
          <a:p>
            <a:pPr marL="342900" indent="-342900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-Left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subclavian</a:t>
            </a:r>
            <a:endParaRPr lang="en-US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 startAt="4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Nerves: </a:t>
            </a:r>
          </a:p>
          <a:p>
            <a:pPr marL="342900" indent="-342900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- Right &amp; left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vagus</a:t>
            </a:r>
            <a:endParaRPr lang="en-US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-Right &amp; left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phrenic</a:t>
            </a:r>
            <a:endParaRPr lang="en-US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2667000"/>
            <a:ext cx="34336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2971800"/>
            <a:ext cx="30649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62600" y="6096000"/>
            <a:ext cx="31931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52800" y="5715000"/>
            <a:ext cx="19543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5. Trachea</a:t>
            </a:r>
          </a:p>
          <a:p>
            <a:pPr marL="342900" indent="-342900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6. Esophagus</a:t>
            </a:r>
          </a:p>
          <a:p>
            <a:pPr marL="342900" indent="-342900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7. Thoracic duct</a:t>
            </a:r>
          </a:p>
          <a:p>
            <a:pPr marL="342900" indent="-342900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8. Lymph nodes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5400000" flipH="1" flipV="1">
            <a:off x="1104900" y="2628900"/>
            <a:ext cx="1371600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1371600" y="1676400"/>
            <a:ext cx="4876800" cy="2438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286000" y="1905000"/>
            <a:ext cx="4800600" cy="2209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895600" y="2590800"/>
            <a:ext cx="3581400" cy="1905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010400" y="20574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29400" y="12954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10400" y="11430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15200" y="838200"/>
            <a:ext cx="27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Left Arrow 31"/>
          <p:cNvSpPr/>
          <p:nvPr/>
        </p:nvSpPr>
        <p:spPr>
          <a:xfrm>
            <a:off x="8534400" y="990600"/>
            <a:ext cx="228600" cy="76200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4724400" y="1066800"/>
            <a:ext cx="304800" cy="762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304800" y="6553200"/>
            <a:ext cx="228600" cy="1524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304800" y="6324600"/>
            <a:ext cx="304800" cy="15240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eft Arrow 35"/>
          <p:cNvSpPr/>
          <p:nvPr/>
        </p:nvSpPr>
        <p:spPr>
          <a:xfrm>
            <a:off x="8077200" y="685800"/>
            <a:ext cx="304800" cy="76200"/>
          </a:xfrm>
          <a:prstGeom prst="lef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>
            <a:off x="5029200" y="685800"/>
            <a:ext cx="228600" cy="76200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4572000" y="4419600"/>
            <a:ext cx="2438400" cy="1524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4953000" y="5791200"/>
            <a:ext cx="19812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 flipH="1" flipV="1">
            <a:off x="5105400" y="4114800"/>
            <a:ext cx="2438400" cy="2286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2" grpId="0" animBg="1"/>
      <p:bldP spid="33" grpId="0" animBg="1"/>
      <p:bldP spid="36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CONTENTS OF SUPERIOR MEDIASTINUM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537448" cy="4876800"/>
          </a:xfrm>
        </p:spPr>
        <p:txBody>
          <a:bodyPr/>
          <a:lstStyle/>
          <a:p>
            <a:endParaRPr lang="en-US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 ARTERIES: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arch of aorta,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brachiocephalic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left common carotid, left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subclavian</a:t>
            </a:r>
            <a:endParaRPr lang="en-US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 NERVES: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right &amp; left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vagus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right &amp; left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phrenic</a:t>
            </a:r>
            <a:endParaRPr lang="en-US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 VEINS: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right &amp; left </a:t>
            </a:r>
            <a:r>
              <a:rPr lang="en-US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brachiocephalic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SVC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TUBES: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trachea &amp; esophagus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 GLAND: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thymus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 DUCT: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thoracic duct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2400" y="1752600"/>
            <a:ext cx="8382000" cy="47244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1170</TotalTime>
  <Words>873</Words>
  <Application>Microsoft Office PowerPoint</Application>
  <PresentationFormat>On-screen Show (4:3)</PresentationFormat>
  <Paragraphs>271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Median</vt:lpstr>
      <vt:lpstr>  THE mediastinum</vt:lpstr>
      <vt:lpstr>OBJECTIVES</vt:lpstr>
      <vt:lpstr>THE MEDIASTINUM</vt:lpstr>
      <vt:lpstr>BOUNDARIES OF MEDIASTINUM</vt:lpstr>
      <vt:lpstr>DIVISIONS  OF THE MEDIASTINUM</vt:lpstr>
      <vt:lpstr>BOUNDARIES OF SUPERIOR MEDIASTINUM</vt:lpstr>
      <vt:lpstr>CONTENTS OF SUPERIOR MEDIASTINUM</vt:lpstr>
      <vt:lpstr>Slide 8</vt:lpstr>
      <vt:lpstr>CONTENTS OF SUPERIOR MEDIASTINUM</vt:lpstr>
      <vt:lpstr>BOUNDARIES OF POSTERIOR MEDIASTINUM</vt:lpstr>
      <vt:lpstr>Slide 11</vt:lpstr>
      <vt:lpstr>Slide 12</vt:lpstr>
      <vt:lpstr>MIDDLE MEDIASTINUM</vt:lpstr>
      <vt:lpstr>ANTERIOR MEDIASTINUM</vt:lpstr>
      <vt:lpstr>Slide 15</vt:lpstr>
      <vt:lpstr>VAGUS NERVE</vt:lpstr>
      <vt:lpstr>PHRENIC NERVE</vt:lpstr>
      <vt:lpstr>Slide 18</vt:lpstr>
      <vt:lpstr>THORACIC DUCT</vt:lpstr>
      <vt:lpstr>AORTA</vt:lpstr>
      <vt:lpstr>Slide 21</vt:lpstr>
      <vt:lpstr>QUESTION 1</vt:lpstr>
      <vt:lpstr>QUESTION 2</vt:lpstr>
      <vt:lpstr>QUESTION 3</vt:lpstr>
      <vt:lpstr>Slide 25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 OF  THE PITUITARY GLAND</dc:title>
  <dc:creator>user1</dc:creator>
  <cp:lastModifiedBy>user1</cp:lastModifiedBy>
  <cp:revision>155</cp:revision>
  <dcterms:created xsi:type="dcterms:W3CDTF">2011-03-26T11:54:12Z</dcterms:created>
  <dcterms:modified xsi:type="dcterms:W3CDTF">2012-02-07T12:16:52Z</dcterms:modified>
</cp:coreProperties>
</file>