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62" r:id="rId2"/>
    <p:sldId id="328" r:id="rId3"/>
    <p:sldId id="263" r:id="rId4"/>
    <p:sldId id="264" r:id="rId5"/>
    <p:sldId id="273" r:id="rId6"/>
    <p:sldId id="265" r:id="rId7"/>
    <p:sldId id="305" r:id="rId8"/>
    <p:sldId id="329" r:id="rId9"/>
    <p:sldId id="269" r:id="rId10"/>
    <p:sldId id="306" r:id="rId11"/>
    <p:sldId id="330" r:id="rId12"/>
    <p:sldId id="331" r:id="rId13"/>
    <p:sldId id="332" r:id="rId14"/>
    <p:sldId id="309" r:id="rId15"/>
    <p:sldId id="333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CC"/>
    <a:srgbClr val="FFFF99"/>
    <a:srgbClr val="000000"/>
    <a:srgbClr val="FF3300"/>
    <a:srgbClr val="FF66FF"/>
    <a:srgbClr val="FFFF00"/>
    <a:srgbClr val="FFCC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5B39F0-8711-463B-ACD2-A1CB1F0EB087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A25B1D-BD26-4892-AF5A-84908BE81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9907D7-DB51-40BA-8398-F33CCC0313F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C5A16-6F50-4005-A31F-27BE57ABB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29E10-79A4-4C44-B2AA-C61A3972C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2A01-7EF4-4D59-ABA8-B2468BD54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A6C5-4F18-40AD-A308-2983D6051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53F1-ACEA-4D82-8812-1F1F51EBE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41229-EA99-49DC-AD3A-F2A3591AE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1212-3323-4B2D-A7EF-FC5D41AA8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0B333-1BA3-47E2-A67F-7BA2CE609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738A-713B-4AF9-975B-20B511BF8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B9F5C-DF07-4600-9F6D-3B2805BE7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E4864-3F8A-4AE2-944C-485A97583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3D547-2FBC-4EA5-915F-82F3E74D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C922968-0E6D-47F6-8D74-C6F2C2C80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828800"/>
            <a:ext cx="9144000" cy="1905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  <a:t>Nose, Nasal cavity, </a:t>
            </a:r>
            <a:br>
              <a:rPr lang="en-US" sz="4800" dirty="0" smtClean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</a:br>
            <a:r>
              <a:rPr lang="en-US" sz="4800" dirty="0" err="1" smtClean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  <a:t>Paranasal</a:t>
            </a:r>
            <a:r>
              <a:rPr lang="en-US" sz="4800" dirty="0" smtClean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  <a:t> Sinuses &amp; Pharynx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4800600"/>
            <a:ext cx="682270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Dr.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Zeenat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Zaidi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   Dr.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Essam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Eldin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Salama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uhaus 93" pitchFamily="82" charset="0"/>
            </a:endParaRPr>
          </a:p>
          <a:p>
            <a:pPr algn="ctr"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Anatomy Department 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4" name="Picture 4" descr="Bismillah_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386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CC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Pharynx</a:t>
            </a:r>
          </a:p>
        </p:txBody>
      </p:sp>
      <p:sp>
        <p:nvSpPr>
          <p:cNvPr id="409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762000"/>
            <a:ext cx="8534400" cy="990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Muscular tube lying behind the </a:t>
            </a:r>
            <a:r>
              <a:rPr lang="en-US" sz="2000" dirty="0" smtClean="0">
                <a:solidFill>
                  <a:srgbClr val="FF0066"/>
                </a:solidFill>
              </a:rPr>
              <a:t>nasal cavity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66"/>
                </a:solidFill>
              </a:rPr>
              <a:t>oral cavity </a:t>
            </a:r>
            <a:r>
              <a:rPr lang="en-US" sz="2000" dirty="0" smtClean="0"/>
              <a:t>&amp; </a:t>
            </a:r>
            <a:r>
              <a:rPr lang="en-US" sz="2000" dirty="0" smtClean="0">
                <a:solidFill>
                  <a:srgbClr val="FF0066"/>
                </a:solidFill>
              </a:rPr>
              <a:t>larynx.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Extends </a:t>
            </a:r>
            <a:r>
              <a:rPr lang="en-US" sz="2000" dirty="0" smtClean="0">
                <a:solidFill>
                  <a:srgbClr val="FF0066"/>
                </a:solidFill>
              </a:rPr>
              <a:t>from the base of the skull to level of the 6</a:t>
            </a:r>
            <a:r>
              <a:rPr lang="en-US" sz="2000" baseline="30000" dirty="0" smtClean="0">
                <a:solidFill>
                  <a:srgbClr val="FF0066"/>
                </a:solidFill>
              </a:rPr>
              <a:t>th</a:t>
            </a:r>
            <a:r>
              <a:rPr lang="en-US" sz="2000" dirty="0" smtClean="0">
                <a:solidFill>
                  <a:srgbClr val="FF0066"/>
                </a:solidFill>
              </a:rPr>
              <a:t> cervical vertebra</a:t>
            </a:r>
            <a:r>
              <a:rPr lang="en-US" sz="2000" dirty="0" smtClean="0"/>
              <a:t>, where it is continuous with </a:t>
            </a:r>
            <a:r>
              <a:rPr lang="en-US" sz="2000" dirty="0" smtClean="0">
                <a:solidFill>
                  <a:srgbClr val="FF0000"/>
                </a:solidFill>
              </a:rPr>
              <a:t>the esophagus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16388" name="Picture 5" descr="C:\Documents and Settings\user\My Documents\My Pictures\pharynx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3127" t="1723" r="7413" b="28500"/>
          <a:stretch>
            <a:fillRect/>
          </a:stretch>
        </p:blipFill>
        <p:spPr>
          <a:xfrm>
            <a:off x="5105400" y="1981200"/>
            <a:ext cx="3812510" cy="4038600"/>
          </a:xfrm>
          <a:noFill/>
        </p:spPr>
      </p:pic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5715000" y="28956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Nasal cavity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6392" name="Straight Arrow Connector 12"/>
          <p:cNvCxnSpPr>
            <a:cxnSpLocks noChangeShapeType="1"/>
          </p:cNvCxnSpPr>
          <p:nvPr/>
        </p:nvCxnSpPr>
        <p:spPr bwMode="auto">
          <a:xfrm>
            <a:off x="7467600" y="3200400"/>
            <a:ext cx="152400" cy="1905000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6393" name="TextBox 12"/>
          <p:cNvSpPr txBox="1">
            <a:spLocks noChangeArrowheads="1"/>
          </p:cNvSpPr>
          <p:nvPr/>
        </p:nvSpPr>
        <p:spPr bwMode="auto">
          <a:xfrm rot="5400000">
            <a:off x="6935688" y="5180112"/>
            <a:ext cx="76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larynx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9250" y="3048000"/>
            <a:ext cx="88036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</a:t>
            </a:r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</a:t>
            </a:r>
            <a:endParaRPr lang="en-US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3886200"/>
            <a:ext cx="88036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Oro-</a:t>
            </a:r>
          </a:p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</a:t>
            </a:r>
            <a:endParaRPr lang="en-US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4572000"/>
            <a:ext cx="94929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Laryngo</a:t>
            </a:r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</a:t>
            </a:r>
            <a:endParaRPr lang="en-US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5638800"/>
            <a:ext cx="114807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Esophagus</a:t>
            </a:r>
            <a:endParaRPr lang="en-US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7467600" y="3429000"/>
            <a:ext cx="533400" cy="1193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467600" y="4191000"/>
            <a:ext cx="533400" cy="1494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7543800" y="4876800"/>
            <a:ext cx="381000" cy="717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629400" y="5486400"/>
            <a:ext cx="11430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5867400" y="39624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Oral cavity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1" name="Rectangle 5"/>
          <p:cNvSpPr txBox="1">
            <a:spLocks noRot="1" noChangeArrowheads="1"/>
          </p:cNvSpPr>
          <p:nvPr/>
        </p:nvSpPr>
        <p:spPr bwMode="auto">
          <a:xfrm>
            <a:off x="152400" y="1828800"/>
            <a:ext cx="50292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Divided into three parts: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Nasopharynx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: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Superior part, communicates with the nasal cavity through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posterior nasal apertures.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Oropharynx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: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Middle part, communicates with the oral cavity through                         the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oro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-pharyngeal isthmus.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Laryngopharynx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: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Inferior part, communicates with the larynx  through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laryngeal inlet.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2800" y="3352800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7239000" y="4114800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4803775" cy="5334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99FF"/>
                </a:solidFill>
                <a:latin typeface="Arial Rounded MT Bold" pitchFamily="34" charset="0"/>
              </a:rPr>
              <a:t>Nasopharynx</a:t>
            </a:r>
            <a:endParaRPr lang="en-US" sz="3600" dirty="0" smtClean="0">
              <a:solidFill>
                <a:srgbClr val="FF99FF"/>
              </a:solidFill>
              <a:latin typeface="Arial Rounded MT Bold" pitchFamily="34" charset="0"/>
            </a:endParaRPr>
          </a:p>
        </p:txBody>
      </p:sp>
      <p:sp>
        <p:nvSpPr>
          <p:cNvPr id="1331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914400"/>
            <a:ext cx="4800600" cy="5638800"/>
          </a:xfrm>
          <a:ln>
            <a:solidFill>
              <a:srgbClr val="000000"/>
            </a:solidFill>
          </a:ln>
        </p:spPr>
        <p:txBody>
          <a:bodyPr/>
          <a:lstStyle/>
          <a:p>
            <a:pPr marL="342900" lvl="2" indent="-342900" eaLnBrk="1" hangingPunct="1">
              <a:defRPr/>
            </a:pPr>
            <a:r>
              <a:rPr lang="en-US" dirty="0" smtClean="0"/>
              <a:t>Extends from the base of skull to the soft palate.</a:t>
            </a:r>
          </a:p>
          <a:p>
            <a:pPr eaLnBrk="1" hangingPunct="1">
              <a:defRPr/>
            </a:pPr>
            <a:r>
              <a:rPr lang="en-US" sz="2400" dirty="0" smtClean="0"/>
              <a:t>Contains </a:t>
            </a:r>
            <a:r>
              <a:rPr lang="en-US" sz="2400" dirty="0" smtClean="0">
                <a:solidFill>
                  <a:srgbClr val="FF0000"/>
                </a:solidFill>
              </a:rPr>
              <a:t>Pharyngeal tonsils </a:t>
            </a:r>
            <a:r>
              <a:rPr lang="en-US" sz="2400" dirty="0" smtClean="0"/>
              <a:t>(</a:t>
            </a:r>
            <a:r>
              <a:rPr lang="en-US" sz="2400" dirty="0" err="1" smtClean="0"/>
              <a:t>adenoides</a:t>
            </a:r>
            <a:r>
              <a:rPr lang="en-US" sz="2400" dirty="0" smtClean="0"/>
              <a:t>) in its roof.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Lateral wall shows: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Opening of </a:t>
            </a:r>
            <a:r>
              <a:rPr lang="en-US" sz="2400" dirty="0" smtClean="0">
                <a:solidFill>
                  <a:srgbClr val="FF0000"/>
                </a:solidFill>
              </a:rPr>
              <a:t>auditory tube.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Tubal elevation </a:t>
            </a:r>
            <a:r>
              <a:rPr lang="en-US" sz="2400" dirty="0" smtClean="0"/>
              <a:t>(produced by posterior margin of the auditory tube).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Tubal tonsil.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Salpingopharyngeal</a:t>
            </a:r>
            <a:r>
              <a:rPr lang="en-US" sz="2400" dirty="0" smtClean="0">
                <a:solidFill>
                  <a:srgbClr val="FF0000"/>
                </a:solidFill>
              </a:rPr>
              <a:t> fold </a:t>
            </a:r>
            <a:r>
              <a:rPr lang="en-US" sz="2400" dirty="0" smtClean="0"/>
              <a:t>(raised by </a:t>
            </a:r>
            <a:r>
              <a:rPr lang="en-US" sz="2400" dirty="0" err="1" smtClean="0"/>
              <a:t>salpingo-pharyngeus</a:t>
            </a:r>
            <a:r>
              <a:rPr lang="en-US" sz="2400" dirty="0" smtClean="0"/>
              <a:t> muscle).</a:t>
            </a:r>
          </a:p>
        </p:txBody>
      </p:sp>
      <p:pic>
        <p:nvPicPr>
          <p:cNvPr id="20484" name="Picture 7" descr="C:\Documents and Settings\user\My Documents\My Pictures\mn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1363" t="1674" r="587" b="4041"/>
          <a:stretch>
            <a:fillRect/>
          </a:stretch>
        </p:blipFill>
        <p:spPr>
          <a:xfrm>
            <a:off x="5105400" y="762000"/>
            <a:ext cx="3200400" cy="3111500"/>
          </a:xfrm>
          <a:noFill/>
        </p:spPr>
      </p:pic>
      <p:pic>
        <p:nvPicPr>
          <p:cNvPr id="20485" name="ClipArt Placeholder 6" descr="C:\Documents and Settings\user\My Documents\My Pictures\jhu.jpg"/>
          <p:cNvPicPr>
            <a:picLocks noChangeAspect="1" noChangeArrowheads="1"/>
          </p:cNvPicPr>
          <p:nvPr/>
        </p:nvPicPr>
        <p:blipFill>
          <a:blip r:embed="rId3" cstate="print"/>
          <a:srcRect b="30225"/>
          <a:stretch>
            <a:fillRect/>
          </a:stretch>
        </p:blipFill>
        <p:spPr bwMode="auto">
          <a:xfrm>
            <a:off x="4699000" y="3429000"/>
            <a:ext cx="444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4270375" cy="6096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99FF"/>
                </a:solidFill>
                <a:latin typeface="Arial Rounded MT Bold" pitchFamily="34" charset="0"/>
              </a:rPr>
              <a:t>Oropharynx</a:t>
            </a:r>
            <a:endParaRPr lang="en-US" sz="3600" dirty="0" smtClean="0">
              <a:solidFill>
                <a:srgbClr val="FF99FF"/>
              </a:solidFill>
              <a:latin typeface="Arial Rounded MT Bold" pitchFamily="34" charset="0"/>
            </a:endParaRPr>
          </a:p>
        </p:txBody>
      </p:sp>
      <p:sp>
        <p:nvSpPr>
          <p:cNvPr id="15363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914400"/>
            <a:ext cx="4191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Extends from </a:t>
            </a:r>
            <a:r>
              <a:rPr lang="en-US" sz="2800" dirty="0" smtClean="0">
                <a:solidFill>
                  <a:srgbClr val="FFC000"/>
                </a:solidFill>
              </a:rPr>
              <a:t>soft palate </a:t>
            </a:r>
            <a:r>
              <a:rPr lang="en-US" sz="2800" dirty="0" smtClean="0"/>
              <a:t>to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upper border of epiglottis.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Lateral wall</a:t>
            </a:r>
            <a:r>
              <a:rPr lang="en-US" sz="2800" dirty="0" smtClean="0">
                <a:solidFill>
                  <a:schemeClr val="bg1"/>
                </a:solidFill>
              </a:rPr>
              <a:t> shows: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Palatopharyngeal</a:t>
            </a:r>
            <a:r>
              <a:rPr lang="en-US" dirty="0" smtClean="0">
                <a:solidFill>
                  <a:srgbClr val="FF0000"/>
                </a:solidFill>
              </a:rPr>
              <a:t> folds.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Palatpglossal</a:t>
            </a:r>
            <a:r>
              <a:rPr lang="en-US" dirty="0" smtClean="0">
                <a:solidFill>
                  <a:srgbClr val="FF0000"/>
                </a:solidFill>
              </a:rPr>
              <a:t> fold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0000"/>
                </a:solidFill>
              </a:rPr>
              <a:t>Palatine tonsil </a:t>
            </a:r>
            <a:r>
              <a:rPr lang="en-US" dirty="0" smtClean="0">
                <a:solidFill>
                  <a:schemeClr val="bg1"/>
                </a:solidFill>
              </a:rPr>
              <a:t>located between them in                    a depression called the </a:t>
            </a:r>
            <a:r>
              <a:rPr lang="en-US" dirty="0" smtClean="0">
                <a:solidFill>
                  <a:srgbClr val="FF66FF"/>
                </a:solidFill>
              </a:rPr>
              <a:t>‘</a:t>
            </a:r>
            <a:r>
              <a:rPr lang="en-US" dirty="0" err="1" smtClean="0">
                <a:solidFill>
                  <a:srgbClr val="FF66FF"/>
                </a:solidFill>
              </a:rPr>
              <a:t>t</a:t>
            </a:r>
            <a:r>
              <a:rPr lang="en-US" dirty="0" err="1" smtClean="0">
                <a:solidFill>
                  <a:srgbClr val="FF99FF"/>
                </a:solidFill>
              </a:rPr>
              <a:t>onsillar</a:t>
            </a:r>
            <a:r>
              <a:rPr lang="en-US" dirty="0" smtClean="0">
                <a:solidFill>
                  <a:srgbClr val="FF99FF"/>
                </a:solidFill>
              </a:rPr>
              <a:t> </a:t>
            </a:r>
            <a:r>
              <a:rPr lang="en-US" sz="2400" dirty="0" err="1" smtClean="0">
                <a:solidFill>
                  <a:srgbClr val="FF99FF"/>
                </a:solidFill>
              </a:rPr>
              <a:t>fossa</a:t>
            </a:r>
            <a:r>
              <a:rPr lang="en-US" sz="2400" dirty="0" smtClean="0">
                <a:solidFill>
                  <a:srgbClr val="FF99FF"/>
                </a:solidFill>
              </a:rPr>
              <a:t>’. </a:t>
            </a:r>
          </a:p>
          <a:p>
            <a:pPr eaLnBrk="1" hangingPunct="1">
              <a:defRPr/>
            </a:pPr>
            <a:endParaRPr lang="en-US" sz="2800" dirty="0" smtClean="0">
              <a:solidFill>
                <a:srgbClr val="FFC000"/>
              </a:solidFill>
            </a:endParaRPr>
          </a:p>
        </p:txBody>
      </p:sp>
      <p:pic>
        <p:nvPicPr>
          <p:cNvPr id="21508" name="ClipArt Placeholder 7" descr="C:\Documents and Settings\user\My Documents\My Pictures\mn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1363" t="1674" r="587" b="4041"/>
          <a:stretch>
            <a:fillRect/>
          </a:stretch>
        </p:blipFill>
        <p:spPr>
          <a:xfrm>
            <a:off x="4343400" y="1295400"/>
            <a:ext cx="4546600" cy="4419600"/>
          </a:xfrm>
          <a:noFill/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6858000" y="4876800"/>
            <a:ext cx="2057400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Palatoglossal fold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4038600" y="5943600"/>
            <a:ext cx="1905000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Palato-pharyngeal  fold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6324600" y="6172200"/>
            <a:ext cx="1752600" cy="369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Tonsillar fossa</a:t>
            </a:r>
          </a:p>
        </p:txBody>
      </p:sp>
      <p:cxnSp>
        <p:nvCxnSpPr>
          <p:cNvPr id="21512" name="Straight Arrow Connector 9"/>
          <p:cNvCxnSpPr>
            <a:cxnSpLocks noChangeShapeType="1"/>
          </p:cNvCxnSpPr>
          <p:nvPr/>
        </p:nvCxnSpPr>
        <p:spPr bwMode="auto">
          <a:xfrm rot="16200000" flipV="1">
            <a:off x="6134100" y="3695700"/>
            <a:ext cx="1447800" cy="1066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13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4229100" y="4381500"/>
            <a:ext cx="2438400" cy="1143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14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5295900" y="4533900"/>
            <a:ext cx="2514600" cy="762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4498975" cy="5334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99FF"/>
                </a:solidFill>
                <a:latin typeface="Arial Rounded MT Bold" pitchFamily="34" charset="0"/>
              </a:rPr>
              <a:t>Laryngopharynx</a:t>
            </a:r>
            <a:endParaRPr lang="en-US" sz="3600" dirty="0" smtClean="0">
              <a:solidFill>
                <a:srgbClr val="FF99FF"/>
              </a:solidFill>
              <a:latin typeface="Arial Rounded MT Bold" pitchFamily="34" charset="0"/>
            </a:endParaRPr>
          </a:p>
        </p:txBody>
      </p:sp>
      <p:sp>
        <p:nvSpPr>
          <p:cNvPr id="18435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914400"/>
            <a:ext cx="5334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Extends from </a:t>
            </a:r>
            <a:r>
              <a:rPr lang="en-US" sz="2400" dirty="0" smtClean="0">
                <a:solidFill>
                  <a:srgbClr val="FFC000"/>
                </a:solidFill>
              </a:rPr>
              <a:t>upper border of epiglottis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rgbClr val="FFC000"/>
                </a:solidFill>
              </a:rPr>
              <a:t>lower border of </a:t>
            </a:r>
            <a:r>
              <a:rPr lang="en-US" sz="2400" dirty="0" err="1" smtClean="0">
                <a:solidFill>
                  <a:srgbClr val="FFC000"/>
                </a:solidFill>
              </a:rPr>
              <a:t>cricoid</a:t>
            </a:r>
            <a:r>
              <a:rPr lang="en-US" sz="2400" dirty="0" smtClean="0">
                <a:solidFill>
                  <a:srgbClr val="FFC000"/>
                </a:solidFill>
              </a:rPr>
              <a:t> cartilage.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A small depression situated on either side of the laryngeal inlet is called ‘</a:t>
            </a:r>
            <a:r>
              <a:rPr lang="en-US" sz="2400" dirty="0" err="1" smtClean="0">
                <a:solidFill>
                  <a:srgbClr val="FF0000"/>
                </a:solidFill>
              </a:rPr>
              <a:t>piriform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fossa</a:t>
            </a:r>
            <a:r>
              <a:rPr lang="en-US" sz="2400" dirty="0" smtClean="0">
                <a:solidFill>
                  <a:srgbClr val="FF0000"/>
                </a:solidFill>
              </a:rPr>
              <a:t>’.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It is a common site for the lodging of foreign bodies.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Branches of internal laryngeal (&amp; recurrent laryngeal) nerve lie deep to the mucous membrane of the fossa and are vulnerable to injury during removal of a foreign body.</a:t>
            </a:r>
            <a:endParaRPr lang="en-US" sz="24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22532" name="ClipArt Placeholder 7" descr="C:\Documents and Settings\user\My Documents\My Pictures\mn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1363" t="1674" r="587" b="4041"/>
          <a:stretch>
            <a:fillRect/>
          </a:stretch>
        </p:blipFill>
        <p:spPr>
          <a:xfrm>
            <a:off x="5486400" y="228600"/>
            <a:ext cx="3381375" cy="3286125"/>
          </a:xfrm>
          <a:noFill/>
        </p:spPr>
      </p:pic>
      <p:pic>
        <p:nvPicPr>
          <p:cNvPr id="22533" name="Picture 6" descr="C:\Documents and Settings\user\My Documents\My Pictures\vf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81400"/>
            <a:ext cx="29718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5867400" y="5638800"/>
            <a:ext cx="12954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phnx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4109" t="6850" r="4109" b="2740"/>
          <a:stretch>
            <a:fillRect/>
          </a:stretch>
        </p:blipFill>
        <p:spPr>
          <a:xfrm>
            <a:off x="5326616" y="838200"/>
            <a:ext cx="2968072" cy="2667000"/>
          </a:xfrm>
          <a:noFill/>
        </p:spPr>
      </p:pic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3999" cy="457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FF"/>
                </a:solidFill>
                <a:latin typeface="Arial Rounded MT Bold" pitchFamily="34" charset="0"/>
              </a:rPr>
              <a:t>Muscles of Pharynx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6781800" y="205740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6781800" y="1600200"/>
            <a:ext cx="30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705600" y="2514600"/>
            <a:ext cx="30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 bwMode="auto">
          <a:xfrm>
            <a:off x="685800" y="838200"/>
            <a:ext cx="426720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The muscles </a:t>
            </a:r>
            <a:r>
              <a:rPr lang="en-US" sz="2000" dirty="0" smtClean="0"/>
              <a:t>of the pharynx are arranged </a:t>
            </a:r>
            <a:r>
              <a:rPr lang="en-US" sz="2000" dirty="0"/>
              <a:t>in </a:t>
            </a:r>
            <a:r>
              <a:rPr lang="en-US" sz="2000" b="1" dirty="0">
                <a:solidFill>
                  <a:srgbClr val="FFFF00"/>
                </a:solidFill>
              </a:rPr>
              <a:t>circular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FF00"/>
                </a:solidFill>
              </a:rPr>
              <a:t>longitudinal </a:t>
            </a:r>
            <a:r>
              <a:rPr lang="en-US" sz="2000" b="1" dirty="0" smtClean="0">
                <a:solidFill>
                  <a:srgbClr val="FFFF00"/>
                </a:solidFill>
              </a:rPr>
              <a:t>layers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dirty="0">
                <a:solidFill>
                  <a:srgbClr val="FF99FF"/>
                </a:solidFill>
                <a:latin typeface="Arial Rounded MT Bold" pitchFamily="34" charset="0"/>
              </a:rPr>
              <a:t>Circular (Constrictor)</a:t>
            </a:r>
            <a:endParaRPr lang="en-US" sz="2000" dirty="0"/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Three muscles, overlap each other: 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Superior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Middle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&amp; 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Inferior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2"/>
                </a:solidFill>
              </a:rPr>
              <a:t>Propel the bolus of food down into the </a:t>
            </a:r>
            <a:r>
              <a:rPr lang="en-US" sz="2000" dirty="0" smtClean="0">
                <a:solidFill>
                  <a:schemeClr val="tx2"/>
                </a:solidFill>
              </a:rPr>
              <a:t>esophagus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dirty="0" smtClean="0">
                <a:solidFill>
                  <a:srgbClr val="FF99FF"/>
                </a:solidFill>
                <a:latin typeface="Arial Rounded MT Bold" pitchFamily="34" charset="0"/>
              </a:rPr>
              <a:t>Longitudinal Muscles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muscles: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Stylopharyngeus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Salpingopharyngeus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Palatpharyngeous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Elevate </a:t>
            </a:r>
            <a:r>
              <a:rPr lang="en-US" sz="2000" dirty="0">
                <a:solidFill>
                  <a:schemeClr val="tx2"/>
                </a:solidFill>
              </a:rPr>
              <a:t>the larynx &amp; pharynx during swallowing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FFFF00"/>
              </a:buClr>
              <a:defRPr/>
            </a:pPr>
            <a:endParaRPr lang="en-US" sz="28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1" name="Picture 5" descr="C:\Documents and Settings\user\My Documents\My Pictures\long.png"/>
          <p:cNvPicPr>
            <a:picLocks noChangeAspect="1" noChangeArrowheads="1"/>
          </p:cNvPicPr>
          <p:nvPr/>
        </p:nvPicPr>
        <p:blipFill>
          <a:blip r:embed="rId3" cstate="print"/>
          <a:srcRect l="21428" t="20255"/>
          <a:stretch>
            <a:fillRect/>
          </a:stretch>
        </p:blipFill>
        <p:spPr bwMode="auto">
          <a:xfrm>
            <a:off x="5334000" y="3581400"/>
            <a:ext cx="2971800" cy="282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28600" y="228600"/>
            <a:ext cx="3810000" cy="6248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66FF"/>
                </a:solidFill>
                <a:latin typeface="Arial Rounded MT Bold" pitchFamily="34" charset="0"/>
              </a:rPr>
              <a:t>Nerve Supply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Sensory: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rgbClr val="FF99FF"/>
                </a:solidFill>
              </a:rPr>
              <a:t>Nasopharynx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rgbClr val="FFFF00"/>
                </a:solidFill>
              </a:rPr>
              <a:t>Maxillary nerve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rgbClr val="FF99FF"/>
                </a:solidFill>
              </a:rPr>
              <a:t>Oropharynx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rgbClr val="FFFF00"/>
                </a:solidFill>
              </a:rPr>
              <a:t>Glossopharyngeal</a:t>
            </a:r>
            <a:r>
              <a:rPr lang="en-US" sz="2000" dirty="0" smtClean="0">
                <a:solidFill>
                  <a:srgbClr val="FFFF00"/>
                </a:solidFill>
              </a:rPr>
              <a:t> nerve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rgbClr val="FF99FF"/>
                </a:solidFill>
              </a:rPr>
              <a:t>Laryngopharynx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rgbClr val="FFFF00"/>
                </a:solidFill>
              </a:rPr>
              <a:t>Vagus</a:t>
            </a:r>
            <a:r>
              <a:rPr lang="en-US" sz="2000" dirty="0" smtClean="0">
                <a:solidFill>
                  <a:srgbClr val="FFFF00"/>
                </a:solidFill>
              </a:rPr>
              <a:t> nerve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Motor Nerve Supply: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All the muscles of pharynx, except the </a:t>
            </a:r>
            <a:r>
              <a:rPr lang="en-US" sz="2000" dirty="0" err="1" smtClean="0">
                <a:solidFill>
                  <a:srgbClr val="FFFF00"/>
                </a:solidFill>
              </a:rPr>
              <a:t>stylopharyngeus</a:t>
            </a:r>
            <a:r>
              <a:rPr lang="en-US" sz="2000" dirty="0" smtClean="0">
                <a:solidFill>
                  <a:srgbClr val="FFFF00"/>
                </a:solidFill>
              </a:rPr>
              <a:t>, supplied by the </a:t>
            </a:r>
            <a:r>
              <a:rPr lang="en-US" sz="2000" dirty="0" smtClean="0">
                <a:solidFill>
                  <a:srgbClr val="FF0000"/>
                </a:solidFill>
              </a:rPr>
              <a:t>pharyngeal plexus.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Stylopharyngeus</a:t>
            </a:r>
            <a:r>
              <a:rPr lang="en-US" sz="2000" dirty="0" smtClean="0">
                <a:solidFill>
                  <a:srgbClr val="FFFF00"/>
                </a:solidFill>
              </a:rPr>
              <a:t> is supplied by the </a:t>
            </a:r>
            <a:r>
              <a:rPr lang="en-US" sz="2000" dirty="0" err="1" smtClean="0">
                <a:solidFill>
                  <a:srgbClr val="FF0000"/>
                </a:solidFill>
              </a:rPr>
              <a:t>glossopharyngeal</a:t>
            </a:r>
            <a:r>
              <a:rPr lang="en-US" sz="2000" dirty="0" smtClean="0">
                <a:solidFill>
                  <a:srgbClr val="FF0000"/>
                </a:solidFill>
              </a:rPr>
              <a:t> nerve 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304800"/>
            <a:ext cx="4724400" cy="2667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66FF"/>
                </a:solidFill>
                <a:latin typeface="Arial Rounded MT Bold" pitchFamily="34" charset="0"/>
              </a:rPr>
              <a:t>Arterial supply</a:t>
            </a:r>
            <a:r>
              <a:rPr lang="en-US" b="1" dirty="0" smtClean="0">
                <a:solidFill>
                  <a:srgbClr val="FF66FF"/>
                </a:solidFill>
              </a:rPr>
              <a:t>: </a:t>
            </a:r>
            <a:r>
              <a:rPr lang="en-US" dirty="0" smtClean="0"/>
              <a:t>From branches of: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Ascending pharyngeal artery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Ascending palatine artery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Facial artery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Maxillary artery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Lingual artery</a:t>
            </a:r>
            <a:endParaRPr lang="en-US" sz="2400" dirty="0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4114800" y="3124200"/>
            <a:ext cx="4724400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Veins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drain into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pharyngeal venous plexus, which drains into the 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internal jugular vein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4114800" y="4495800"/>
            <a:ext cx="4724400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The </a:t>
            </a:r>
            <a:r>
              <a:rPr lang="en-US" sz="24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lymphatics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drain into </a:t>
            </a:r>
            <a:endParaRPr lang="en-US" sz="24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deep cervical lymph </a:t>
            </a: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node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Rretropharyngeal</a:t>
            </a: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,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Paratracheal</a:t>
            </a: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lymph nodes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lilly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9263"/>
            <a:ext cx="4191000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981200" y="22098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  <a:latin typeface="Script MT Bold" pitchFamily="66" charset="0"/>
              </a:rPr>
              <a:t>Thank You &amp; Good Luck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95400"/>
            <a:ext cx="8540750" cy="3810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2800" i="1" dirty="0" smtClean="0">
                <a:solidFill>
                  <a:srgbClr val="FF0000"/>
                </a:solidFill>
              </a:rPr>
              <a:t>At the end of the lecture, the students should be able to: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dirty="0" smtClean="0"/>
              <a:t>Describe the boundaries of the nasal cavity.</a:t>
            </a:r>
          </a:p>
          <a:p>
            <a:pPr>
              <a:defRPr/>
            </a:pPr>
            <a:r>
              <a:rPr lang="en-US" sz="2800" dirty="0" smtClean="0"/>
              <a:t>Describe the nasal </a:t>
            </a:r>
            <a:r>
              <a:rPr lang="en-US" sz="2800" dirty="0" err="1" smtClean="0"/>
              <a:t>conchae</a:t>
            </a:r>
            <a:r>
              <a:rPr lang="en-US" sz="2800" dirty="0" smtClean="0"/>
              <a:t> and </a:t>
            </a:r>
            <a:r>
              <a:rPr lang="en-US" sz="2800" dirty="0" err="1" smtClean="0"/>
              <a:t>meati</a:t>
            </a:r>
            <a:r>
              <a:rPr lang="en-US" sz="2800" dirty="0" smtClean="0"/>
              <a:t>.</a:t>
            </a:r>
          </a:p>
          <a:p>
            <a:pPr>
              <a:defRPr/>
            </a:pPr>
            <a:r>
              <a:rPr lang="en-US" sz="2800" dirty="0" smtClean="0"/>
              <a:t>Demonstrate the openings in each </a:t>
            </a:r>
            <a:r>
              <a:rPr lang="en-US" sz="2800" dirty="0" err="1" smtClean="0"/>
              <a:t>meatus</a:t>
            </a:r>
            <a:r>
              <a:rPr lang="en-US" sz="2800" dirty="0" smtClean="0"/>
              <a:t>.</a:t>
            </a:r>
          </a:p>
          <a:p>
            <a:pPr>
              <a:defRPr/>
            </a:pPr>
            <a:r>
              <a:rPr lang="en-US" sz="2800" dirty="0" smtClean="0"/>
              <a:t>Describe the </a:t>
            </a:r>
            <a:r>
              <a:rPr lang="en-US" sz="2800" dirty="0" err="1" smtClean="0"/>
              <a:t>paranasal</a:t>
            </a:r>
            <a:r>
              <a:rPr lang="en-US" sz="2800" dirty="0" smtClean="0"/>
              <a:t> sinuses and their functions</a:t>
            </a:r>
          </a:p>
          <a:p>
            <a:pPr>
              <a:defRPr/>
            </a:pPr>
            <a:r>
              <a:rPr lang="en-US" sz="2800" dirty="0" smtClean="0"/>
              <a:t>Describe the pharynx and its parts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3999" cy="53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CC"/>
                </a:solidFill>
                <a:latin typeface="Arial Rounded MT Bold" pitchFamily="34" charset="0"/>
              </a:rPr>
              <a:t>Nose</a:t>
            </a:r>
          </a:p>
        </p:txBody>
      </p:sp>
      <p:pic>
        <p:nvPicPr>
          <p:cNvPr id="5123" name="Picture 4" descr="cathn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914400"/>
            <a:ext cx="2682875" cy="2614613"/>
          </a:xfrm>
          <a:noFill/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7696200" y="9906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root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6553200" y="21336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tip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7315200" y="28956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external nares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6705600" y="2743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septum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7543800" y="2362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ala</a:t>
            </a:r>
          </a:p>
        </p:txBody>
      </p:sp>
      <p:cxnSp>
        <p:nvCxnSpPr>
          <p:cNvPr id="5129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7505700" y="2781300"/>
            <a:ext cx="228600" cy="1524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5130" name="Picture 7" descr="C:\Documents and Settings\user\My Documents\My Pictures\nasalcartilag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581400"/>
            <a:ext cx="1752600" cy="302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Rot="1" noChangeArrowheads="1"/>
          </p:cNvSpPr>
          <p:nvPr/>
        </p:nvSpPr>
        <p:spPr bwMode="auto">
          <a:xfrm>
            <a:off x="0" y="35814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152400" y="914400"/>
            <a:ext cx="5943600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dirty="0" smtClean="0"/>
              <a:t>Nose</a:t>
            </a:r>
            <a:r>
              <a:rPr lang="en-US" sz="2400" b="1" dirty="0"/>
              <a:t>,</a:t>
            </a:r>
            <a:r>
              <a:rPr lang="en-US" sz="2400" dirty="0"/>
              <a:t> </a:t>
            </a:r>
            <a:r>
              <a:rPr lang="en-US" sz="2400" dirty="0" smtClean="0"/>
              <a:t>is the only visible part of the </a:t>
            </a:r>
            <a:r>
              <a:rPr lang="en-US" sz="2400" dirty="0"/>
              <a:t>respiratory </a:t>
            </a:r>
            <a:r>
              <a:rPr lang="en-US" sz="2400" dirty="0" smtClean="0"/>
              <a:t>system and </a:t>
            </a:r>
            <a:r>
              <a:rPr lang="en-US" sz="2400" dirty="0"/>
              <a:t>serves as the entrance to </a:t>
            </a:r>
            <a:r>
              <a:rPr lang="en-US" sz="2400" dirty="0" smtClean="0"/>
              <a:t>the respiratory tract </a:t>
            </a:r>
          </a:p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The nose has </a:t>
            </a:r>
            <a:r>
              <a:rPr lang="en-US" sz="2400" dirty="0">
                <a:solidFill>
                  <a:srgbClr val="FFFF00"/>
                </a:solidFill>
              </a:rPr>
              <a:t>two cavities</a:t>
            </a:r>
            <a:r>
              <a:rPr lang="en-US" sz="2400" dirty="0"/>
              <a:t>, separated from one another by a wall </a:t>
            </a:r>
            <a:r>
              <a:rPr lang="en-US" sz="2400" dirty="0" smtClean="0"/>
              <a:t>called </a:t>
            </a:r>
            <a:r>
              <a:rPr lang="en-US" sz="2400" dirty="0"/>
              <a:t>the </a:t>
            </a:r>
            <a:r>
              <a:rPr lang="en-US" sz="2400" dirty="0" smtClean="0"/>
              <a:t>nasal septum.</a:t>
            </a:r>
          </a:p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The </a:t>
            </a:r>
            <a:r>
              <a:rPr lang="en-US" sz="2400" dirty="0"/>
              <a:t>external </a:t>
            </a:r>
            <a:r>
              <a:rPr lang="en-US" sz="2400" dirty="0" smtClean="0"/>
              <a:t>openings, known </a:t>
            </a:r>
            <a:r>
              <a:rPr lang="en-US" sz="2400" dirty="0"/>
              <a:t>as </a:t>
            </a:r>
            <a:r>
              <a:rPr lang="en-US" sz="24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external </a:t>
            </a:r>
            <a:r>
              <a:rPr 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en-US" sz="24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anterior) </a:t>
            </a:r>
            <a:r>
              <a:rPr 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nares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or</a:t>
            </a:r>
            <a:r>
              <a:rPr 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nostrils,</a:t>
            </a:r>
            <a:r>
              <a:rPr lang="en-US" sz="2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lead to the </a:t>
            </a: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nasal </a:t>
            </a:r>
            <a:r>
              <a:rPr lang="en-US" sz="2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cavities.</a:t>
            </a:r>
          </a:p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9800" y="4648200"/>
            <a:ext cx="4495800" cy="17173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Formed:</a:t>
            </a:r>
          </a:p>
          <a:p>
            <a:pPr marL="800100" lvl="2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u="sng" dirty="0" smtClean="0">
                <a:solidFill>
                  <a:srgbClr val="FFFF00"/>
                </a:solidFill>
              </a:rPr>
              <a:t>above</a:t>
            </a:r>
            <a:r>
              <a:rPr lang="en-US" sz="2400" dirty="0" smtClean="0"/>
              <a:t> </a:t>
            </a:r>
            <a:r>
              <a:rPr lang="en-US" sz="2400" dirty="0"/>
              <a:t>by bony skeleton </a:t>
            </a:r>
            <a:r>
              <a:rPr lang="en-US" sz="2400" dirty="0" smtClean="0"/>
              <a:t>&amp;</a:t>
            </a:r>
          </a:p>
          <a:p>
            <a:pPr marL="800100" lvl="2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u="sng" dirty="0" smtClean="0">
                <a:solidFill>
                  <a:srgbClr val="FFFF00"/>
                </a:solidFill>
              </a:rPr>
              <a:t>below</a:t>
            </a:r>
            <a:r>
              <a:rPr lang="en-US" sz="2400" dirty="0" smtClean="0"/>
              <a:t> </a:t>
            </a:r>
            <a:r>
              <a:rPr lang="en-US" sz="2400" dirty="0"/>
              <a:t>by plates of hyaline cartilage.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CC"/>
                </a:solidFill>
                <a:latin typeface="Arial Rounded MT Bold" pitchFamily="34" charset="0"/>
              </a:rPr>
              <a:t>Nasal Cavity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143000"/>
            <a:ext cx="3429000" cy="5181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Extends from the 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external (anterior) nares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to the 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posterior nares (choanae).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Divided into right &amp; left halves by the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nasal septum.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Each half has a: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Roof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Lateral wall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Medial wall (septum)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Floor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8" name="Picture 6" descr="b8"/>
          <p:cNvPicPr>
            <a:picLocks noChangeAspect="1" noChangeArrowheads="1"/>
          </p:cNvPicPr>
          <p:nvPr/>
        </p:nvPicPr>
        <p:blipFill>
          <a:blip r:embed="rId2" cstate="print"/>
          <a:srcRect l="3156" r="1450" b="15958"/>
          <a:stretch>
            <a:fillRect/>
          </a:stretch>
        </p:blipFill>
        <p:spPr bwMode="auto">
          <a:xfrm>
            <a:off x="4343400" y="3581400"/>
            <a:ext cx="45450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C:\Documents and Settings\user\My Documents\My Pictures\xx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762000"/>
            <a:ext cx="3810000" cy="2762250"/>
          </a:xfrm>
          <a:noFill/>
        </p:spPr>
      </p:pic>
      <p:cxnSp>
        <p:nvCxnSpPr>
          <p:cNvPr id="6150" name="Straight Connector 6"/>
          <p:cNvCxnSpPr>
            <a:cxnSpLocks noChangeShapeType="1"/>
          </p:cNvCxnSpPr>
          <p:nvPr/>
        </p:nvCxnSpPr>
        <p:spPr bwMode="auto">
          <a:xfrm rot="5400000">
            <a:off x="5943600" y="5257800"/>
            <a:ext cx="1447800" cy="762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Connector 9"/>
          <p:cNvCxnSpPr>
            <a:cxnSpLocks noChangeShapeType="1"/>
          </p:cNvCxnSpPr>
          <p:nvPr/>
        </p:nvCxnSpPr>
        <p:spPr bwMode="auto">
          <a:xfrm>
            <a:off x="6629400" y="6019800"/>
            <a:ext cx="533400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Connector 11"/>
          <p:cNvCxnSpPr>
            <a:cxnSpLocks noChangeShapeType="1"/>
          </p:cNvCxnSpPr>
          <p:nvPr/>
        </p:nvCxnSpPr>
        <p:spPr bwMode="auto">
          <a:xfrm rot="16200000" flipH="1">
            <a:off x="6248400" y="5105400"/>
            <a:ext cx="1447800" cy="3810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Connector 14"/>
          <p:cNvCxnSpPr>
            <a:cxnSpLocks noChangeShapeType="1"/>
          </p:cNvCxnSpPr>
          <p:nvPr/>
        </p:nvCxnSpPr>
        <p:spPr bwMode="auto">
          <a:xfrm>
            <a:off x="6705600" y="4572000"/>
            <a:ext cx="76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04800" y="685800"/>
            <a:ext cx="2590800" cy="47244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66FF"/>
                </a:solidFill>
                <a:latin typeface="Arial Rounded MT Bold" pitchFamily="34" charset="0"/>
              </a:rPr>
              <a:t>Roof</a:t>
            </a:r>
          </a:p>
          <a:p>
            <a:pPr eaLnBrk="1" hangingPunct="1"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Narrow &amp; formed (from behind forward) by the: 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Body of sphenoid.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000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Cribriform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plate of </a:t>
            </a:r>
            <a:r>
              <a:rPr lang="en-US" sz="2000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ethmoid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bone.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Frontal bone.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Nasal bone &amp; cartilage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7171" name="Picture 5" descr="C:\Documents and Settings\user\My Documents\My Pictures\f0417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858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2971800" y="3733800"/>
            <a:ext cx="3429000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Floor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Formed 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by the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hard (bony) palate</a:t>
            </a:r>
            <a:r>
              <a:rPr lang="en-U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Separates it from the oral cavity.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4478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11430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12192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7526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cxnSp>
        <p:nvCxnSpPr>
          <p:cNvPr id="7177" name="Straight Arrow Connector 9"/>
          <p:cNvCxnSpPr>
            <a:cxnSpLocks noChangeShapeType="1"/>
            <a:stCxn id="4" idx="0"/>
          </p:cNvCxnSpPr>
          <p:nvPr/>
        </p:nvCxnSpPr>
        <p:spPr bwMode="auto">
          <a:xfrm flipV="1">
            <a:off x="4686300" y="2819400"/>
            <a:ext cx="38100" cy="914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  <p:sp>
        <p:nvSpPr>
          <p:cNvPr id="11" name="Rectangle 4"/>
          <p:cNvSpPr txBox="1">
            <a:spLocks noRot="1" noChangeArrowheads="1"/>
          </p:cNvSpPr>
          <p:nvPr/>
        </p:nvSpPr>
        <p:spPr>
          <a:xfrm>
            <a:off x="6477000" y="685800"/>
            <a:ext cx="2362200" cy="4724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Tahoma" pitchFamily="34" charset="0"/>
              </a:rPr>
              <a:t>Medial Wall (Nasal Septum)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Osteo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-cartilaginous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partition.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Formed by: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Perpendicular plate of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ethmoid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 bone.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Vomer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Septal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 cartilage.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48000" y="1066800"/>
            <a:ext cx="533400" cy="304800"/>
          </a:xfrm>
          <a:prstGeom prst="roundRect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971800" y="1600200"/>
            <a:ext cx="304800" cy="304800"/>
          </a:xfrm>
          <a:prstGeom prst="roundRect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343400" y="3200400"/>
            <a:ext cx="304800" cy="304800"/>
          </a:xfrm>
          <a:prstGeom prst="roundRect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flipH="1">
            <a:off x="4648200" y="1905000"/>
            <a:ext cx="76201" cy="762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flipH="1">
            <a:off x="4038600" y="2133600"/>
            <a:ext cx="76201" cy="762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flipH="1">
            <a:off x="4800600" y="2438400"/>
            <a:ext cx="76201" cy="762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5800" y="914400"/>
            <a:ext cx="3048000" cy="54864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66FF"/>
                </a:solidFill>
                <a:latin typeface="Arial Rounded MT Bold" pitchFamily="34" charset="0"/>
                <a:cs typeface="Tahoma" pitchFamily="34" charset="0"/>
              </a:rPr>
              <a:t>Lateral Wall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Shows three horizontal bony projections, the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superior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middle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&amp;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inferior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conchae</a:t>
            </a:r>
            <a:r>
              <a:rPr lang="en-US" sz="2000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The cavity below each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concha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is called a </a:t>
            </a:r>
            <a:r>
              <a:rPr lang="en-US" sz="2000" dirty="0" err="1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meatus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and are named as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superior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middle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&amp;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inferior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corresponding to the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conchae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The small space above the superior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concha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is the </a:t>
            </a:r>
            <a:r>
              <a:rPr lang="en-US" sz="2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sphenoethmoidal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recess.</a:t>
            </a:r>
            <a:endParaRPr lang="en-US" sz="2000" dirty="0" smtClean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9219" name="Picture 6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066800"/>
            <a:ext cx="4384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91000" y="4800600"/>
            <a:ext cx="3810000" cy="1323439"/>
          </a:xfrm>
          <a:prstGeom prst="rect">
            <a:avLst/>
          </a:prstGeom>
          <a:ln w="5715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conchae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covered by respiratory epithelium and thus increase the surface area of the nasal cavity.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04800" y="533400"/>
            <a:ext cx="2438400" cy="26670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 sz="2000" dirty="0" smtClean="0"/>
              <a:t>The</a:t>
            </a:r>
            <a:r>
              <a:rPr lang="en-US" sz="2000" dirty="0" smtClean="0">
                <a:solidFill>
                  <a:srgbClr val="FF66FF"/>
                </a:solidFill>
              </a:rPr>
              <a:t> recess</a:t>
            </a:r>
            <a:r>
              <a:rPr lang="en-US" sz="2000" dirty="0" smtClean="0"/>
              <a:t> &amp; </a:t>
            </a:r>
            <a:r>
              <a:rPr lang="en-US" sz="2000" dirty="0" err="1" smtClean="0">
                <a:solidFill>
                  <a:srgbClr val="FF66FF"/>
                </a:solidFill>
              </a:rPr>
              <a:t>meati</a:t>
            </a:r>
            <a:r>
              <a:rPr lang="en-US" sz="2000" dirty="0" smtClean="0"/>
              <a:t> receive the openings of the: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rgbClr val="92D050"/>
                </a:solidFill>
              </a:rPr>
              <a:t>Paranasal</a:t>
            </a:r>
            <a:r>
              <a:rPr lang="en-US" sz="2000" dirty="0" smtClean="0">
                <a:solidFill>
                  <a:srgbClr val="92D050"/>
                </a:solidFill>
              </a:rPr>
              <a:t> sinuses.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rgbClr val="92D050"/>
                </a:solidFill>
              </a:rPr>
              <a:t>Nasolacrimal</a:t>
            </a:r>
            <a:r>
              <a:rPr lang="en-US" sz="2000" dirty="0" smtClean="0">
                <a:solidFill>
                  <a:srgbClr val="92D050"/>
                </a:solidFill>
              </a:rPr>
              <a:t> duct.</a:t>
            </a:r>
          </a:p>
          <a:p>
            <a:pPr>
              <a:defRPr/>
            </a:pPr>
            <a:endParaRPr lang="en-US" dirty="0" smtClean="0">
              <a:effectLst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1800" y="457200"/>
          <a:ext cx="5334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108"/>
                <a:gridCol w="3856892"/>
              </a:tblGrid>
              <a:tr h="1431634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Spheno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ethmoidal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recess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sphenoidal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sinus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67282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Superior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posterior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ethmoidal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sinus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6459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Middle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middle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ethmoidal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, maxillary, frontal &amp; the anterior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ethmoidal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sinuses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60504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Inferior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nasolacrimal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duct.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28600" y="228600"/>
            <a:ext cx="3200400" cy="3886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Nerve Supply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lfactory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nerves.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phthalmic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&amp;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axillary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divisions.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Autonomic fibers.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3505200" y="228600"/>
            <a:ext cx="3200400" cy="3886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Arterial Supply: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Branches of </a:t>
            </a:r>
            <a:r>
              <a:rPr lang="en-US" sz="2400" kern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the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</a:t>
            </a:r>
            <a:r>
              <a:rPr lang="en-US" sz="2400" kern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axillary</a:t>
            </a:r>
            <a:r>
              <a:rPr lang="en-US" sz="24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endParaRPr lang="en-US" sz="2400" kern="0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</a:t>
            </a:r>
            <a:r>
              <a:rPr lang="en-US" sz="2400" kern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acial </a:t>
            </a:r>
            <a:r>
              <a:rPr lang="en-US" sz="24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&amp; </a:t>
            </a:r>
            <a:endParaRPr lang="en-US" sz="2400" kern="0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</a:t>
            </a:r>
            <a:r>
              <a:rPr lang="en-US" sz="2400" kern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phthalmic </a:t>
            </a:r>
            <a:r>
              <a:rPr lang="en-US" sz="24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arteries</a:t>
            </a:r>
            <a:r>
              <a:rPr lang="en-US" sz="2400" kern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endParaRPr lang="en-US" sz="2400" kern="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6781800" y="228600"/>
            <a:ext cx="21336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Venous Drainage</a:t>
            </a:r>
            <a:r>
              <a:rPr lang="en-US" sz="2400" kern="0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</a:t>
            </a: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acial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,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Ophthalmic</a:t>
            </a:r>
            <a:endParaRPr lang="en-US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</a:t>
            </a:r>
            <a:r>
              <a:rPr lang="en-US" sz="24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pheno</a:t>
            </a: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-palatine 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veins. </a:t>
            </a: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152400" y="44196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33400" y="42672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Tahoma" pitchFamily="34" charset="0"/>
              </a:rPr>
              <a:t>Lymphatic</a:t>
            </a:r>
            <a:r>
              <a:rPr lang="en-US" sz="24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Drainage</a:t>
            </a:r>
            <a:r>
              <a:rPr lang="en-US" sz="24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  <a:r>
              <a:rPr lang="en-US" sz="2400" kern="0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The </a:t>
            </a:r>
            <a:r>
              <a:rPr lang="en-US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lymphatics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from the: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The </a:t>
            </a:r>
            <a:r>
              <a:rPr lang="en-US" sz="24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submandibular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lymph nodes.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The 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upper deep cervical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lymph nodes.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FFCC"/>
                </a:solidFill>
                <a:latin typeface="Arial Rounded MT Bold" pitchFamily="34" charset="0"/>
              </a:rPr>
              <a:t>Paranasal</a:t>
            </a:r>
            <a:r>
              <a:rPr lang="en-US" sz="3600" dirty="0" smtClean="0">
                <a:solidFill>
                  <a:srgbClr val="FFFFCC"/>
                </a:solidFill>
                <a:latin typeface="Arial Rounded MT Bold" pitchFamily="34" charset="0"/>
              </a:rPr>
              <a:t> Sinuses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62000" y="1219200"/>
            <a:ext cx="3810000" cy="2743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Air filled cavities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located in the bones around the nasal cavity: </a:t>
            </a:r>
            <a:r>
              <a:rPr lang="en-US" sz="2000" dirty="0" err="1" smtClean="0">
                <a:solidFill>
                  <a:srgbClr val="FF66FF"/>
                </a:solidFill>
                <a:latin typeface="Tahoma" pitchFamily="34" charset="0"/>
                <a:cs typeface="Tahoma" pitchFamily="34" charset="0"/>
              </a:rPr>
              <a:t>ethmoid</a:t>
            </a:r>
            <a:r>
              <a:rPr lang="en-US" sz="2000" dirty="0" smtClean="0">
                <a:solidFill>
                  <a:srgbClr val="FF66FF"/>
                </a:solidFill>
                <a:latin typeface="Tahoma" pitchFamily="34" charset="0"/>
                <a:cs typeface="Tahoma" pitchFamily="34" charset="0"/>
              </a:rPr>
              <a:t>, sphenoid, frontal bones &amp; maxillae.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Lined by respiratory mucosa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which is continuous with the mucosa of the nasal cavity.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Drain into the nasal cavity.</a:t>
            </a:r>
            <a:endParaRPr lang="en-US" sz="2000" dirty="0" smtClean="0"/>
          </a:p>
          <a:p>
            <a:pPr eaLnBrk="1" hangingPunct="1">
              <a:buNone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4" name="ClipArt Placeholder 6" descr="pn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3455" t="12704" r="2000" b="3380"/>
          <a:stretch>
            <a:fillRect/>
          </a:stretch>
        </p:blipFill>
        <p:spPr>
          <a:xfrm>
            <a:off x="4648200" y="1066800"/>
            <a:ext cx="3582988" cy="3048000"/>
          </a:xfrm>
          <a:noFill/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762000" y="4191000"/>
            <a:ext cx="7467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Functions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Lighten the skull.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Act as resonant chambers for speech.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Air conditioning: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The respiratory mucosal lining helps in warming, cleaning and moistening the incoming air.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2009</TotalTime>
  <Words>870</Words>
  <Application>Microsoft Office PowerPoint</Application>
  <PresentationFormat>On-screen Show (4:3)</PresentationFormat>
  <Paragraphs>178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Clouds</vt:lpstr>
      <vt:lpstr>Nose, Nasal cavity,  Paranasal Sinuses &amp; Pharynx</vt:lpstr>
      <vt:lpstr>Objectives</vt:lpstr>
      <vt:lpstr>Nose</vt:lpstr>
      <vt:lpstr>Nasal Cavity</vt:lpstr>
      <vt:lpstr>Slide 5</vt:lpstr>
      <vt:lpstr>Slide 6</vt:lpstr>
      <vt:lpstr>Slide 7</vt:lpstr>
      <vt:lpstr>Slide 8</vt:lpstr>
      <vt:lpstr>Paranasal Sinuses</vt:lpstr>
      <vt:lpstr>Pharynx</vt:lpstr>
      <vt:lpstr>Nasopharynx</vt:lpstr>
      <vt:lpstr>Oropharynx</vt:lpstr>
      <vt:lpstr>Laryngopharynx</vt:lpstr>
      <vt:lpstr>Muscles of Pharynx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Nose, Nasal cavity &amp; Paranasal sinuses &amp; Pharynx</dc:title>
  <dc:creator>Dr. Zeenat Zaidi</dc:creator>
  <cp:lastModifiedBy>user</cp:lastModifiedBy>
  <cp:revision>179</cp:revision>
  <dcterms:created xsi:type="dcterms:W3CDTF">2006-04-06T22:08:28Z</dcterms:created>
  <dcterms:modified xsi:type="dcterms:W3CDTF">2012-01-27T17:35:31Z</dcterms:modified>
</cp:coreProperties>
</file>