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8" r:id="rId9"/>
    <p:sldId id="269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3" r:id="rId23"/>
    <p:sldId id="279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3D_Diaphragm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 MUSCLES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muscle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during forced inspiration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cervical vertebrae to first &amp; second rib: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attaching thoracic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upper limb: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OF 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343400" cy="87947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Costal: </a:t>
            </a:r>
            <a:r>
              <a:rPr lang="en-US" sz="2000" dirty="0" smtClean="0">
                <a:solidFill>
                  <a:srgbClr val="0070C0"/>
                </a:solidFill>
              </a:rPr>
              <a:t>lower 6 costal cartilages     </a:t>
            </a:r>
          </a:p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</a:rPr>
              <a:t>xiphoid</a:t>
            </a:r>
            <a:r>
              <a:rPr lang="en-US" sz="2000" dirty="0" smtClean="0">
                <a:solidFill>
                  <a:srgbClr val="0070C0"/>
                </a:solidFill>
              </a:rPr>
              <a:t> process of sternum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respiration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74874"/>
            <a:ext cx="4343400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879475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Vertebral: </a:t>
            </a:r>
            <a:r>
              <a:rPr lang="en-US" sz="2000" dirty="0" smtClean="0">
                <a:solidFill>
                  <a:srgbClr val="0070C0"/>
                </a:solidFill>
              </a:rPr>
              <a:t>upper 3 lumbar vertebrae</a:t>
            </a:r>
          </a:p>
          <a:p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(right &amp; left </a:t>
            </a:r>
            <a:r>
              <a:rPr lang="en-US" sz="2000" dirty="0" err="1" smtClean="0">
                <a:solidFill>
                  <a:srgbClr val="0070C0"/>
                </a:solidFill>
              </a:rPr>
              <a:t>crus</a:t>
            </a:r>
            <a:r>
              <a:rPr lang="en-US" sz="2000" dirty="0" smtClean="0">
                <a:solidFill>
                  <a:srgbClr val="0070C0"/>
                </a:solidFill>
              </a:rPr>
              <a:t> + </a:t>
            </a:r>
            <a:r>
              <a:rPr lang="en-US" sz="2000" dirty="0" err="1" smtClean="0">
                <a:solidFill>
                  <a:srgbClr val="0070C0"/>
                </a:solidFill>
              </a:rPr>
              <a:t>arcuate</a:t>
            </a:r>
            <a:r>
              <a:rPr lang="en-US" sz="2000" dirty="0" smtClean="0">
                <a:solidFill>
                  <a:srgbClr val="0070C0"/>
                </a:solidFill>
              </a:rPr>
              <a:t> ligaments)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248400"/>
            <a:ext cx="123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 Posterior view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1371600" y="58674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429000" y="5791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5715000"/>
            <a:ext cx="169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</a:t>
            </a:r>
            <a:r>
              <a:rPr lang="en-US" sz="1200" dirty="0" err="1" smtClean="0"/>
              <a:t>arcuate</a:t>
            </a:r>
            <a:r>
              <a:rPr lang="en-US" sz="1200" dirty="0" smtClean="0"/>
              <a:t> ligament</a:t>
            </a:r>
            <a:endParaRPr lang="en-US" sz="1200" dirty="0"/>
          </a:p>
        </p:txBody>
      </p:sp>
      <p:pic>
        <p:nvPicPr>
          <p:cNvPr id="18" name="Content Placeholder 17" descr="respiration 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4904" y="2174874"/>
            <a:ext cx="3984295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876800" y="6248400"/>
            <a:ext cx="107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Posterior view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715000"/>
            <a:ext cx="173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Medial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5715000"/>
            <a:ext cx="172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086600" y="54864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67400" y="54102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62600"/>
            <a:ext cx="1544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Lateral </a:t>
            </a:r>
            <a:r>
              <a:rPr lang="en-US" sz="1050" b="1" dirty="0" err="1" smtClean="0"/>
              <a:t>arcuate</a:t>
            </a:r>
            <a:r>
              <a:rPr lang="en-US" sz="1050" b="1" dirty="0" smtClean="0"/>
              <a:t> ligament</a:t>
            </a:r>
            <a:endParaRPr lang="en-US" sz="1050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600200" y="5029200"/>
            <a:ext cx="609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5486400"/>
            <a:ext cx="102624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Medial </a:t>
            </a:r>
            <a:r>
              <a:rPr lang="en-US" sz="1050" b="1" dirty="0" err="1" smtClean="0"/>
              <a:t>arcuate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 ligament</a:t>
            </a:r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819400" y="5029200"/>
            <a:ext cx="914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21" grpId="0"/>
      <p:bldP spid="1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OF DIAPHRAGM</a:t>
            </a:r>
            <a:b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(CENTRAL TENDON)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respiration 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267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respiration 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267200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musculotendinous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partition </a:t>
            </a:r>
            <a:r>
              <a:rPr lang="en-US" b="1" dirty="0" smtClean="0">
                <a:solidFill>
                  <a:srgbClr val="0070C0"/>
                </a:solidFill>
              </a:rPr>
              <a:t>between thoracic &amp; abdominal cavity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b="1" dirty="0" smtClean="0">
                <a:solidFill>
                  <a:srgbClr val="0070C0"/>
                </a:solidFill>
              </a:rPr>
              <a:t> toward thoracic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</a:t>
            </a:r>
            <a:r>
              <a:rPr lang="en-US" b="1" dirty="0" smtClean="0">
                <a:solidFill>
                  <a:srgbClr val="0070C0"/>
                </a:solidFill>
              </a:rPr>
              <a:t> toward abdominal cavity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to: </a:t>
            </a:r>
            <a:r>
              <a:rPr lang="en-US" b="1" dirty="0" smtClean="0">
                <a:solidFill>
                  <a:srgbClr val="0070C0"/>
                </a:solidFill>
              </a:rPr>
              <a:t>sternum, costal cartilages,12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rib &amp; lumbar vertebrae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Fibers converge to join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tendon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(C3,4,5), </a:t>
            </a:r>
            <a:r>
              <a:rPr lang="en-US" b="1" dirty="0" smtClean="0">
                <a:solidFill>
                  <a:srgbClr val="0070C0"/>
                </a:solidFill>
              </a:rPr>
              <a:t>penetrates diaphragm &amp; innervates it from abdominal surface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b="1" dirty="0" smtClean="0">
                <a:solidFill>
                  <a:srgbClr val="0070C0"/>
                </a:solidFill>
              </a:rPr>
              <a:t>contraction (descent) of diaphragm increase vertical diameter of thoracic cavity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(essential for normal breathing)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INTERCOSTAL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60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lower border of rib above to upper border of rib below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fibers: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 &amp; medially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8571"/>
            <a:ext cx="4040188" cy="375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194175" cy="1219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/>
          </a:p>
        </p:txBody>
      </p:sp>
      <p:pic>
        <p:nvPicPr>
          <p:cNvPr id="9" name="Content Placeholder 8" descr="F66122-003-f026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906712"/>
            <a:ext cx="3399190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91000" cy="6413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 descr="respiration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3962400" cy="583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2800" b="1" dirty="0" smtClean="0">
                <a:solidFill>
                  <a:srgbClr val="0070C0"/>
                </a:solidFill>
              </a:rPr>
              <a:t> cervical vertebrae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Insertion:</a:t>
            </a:r>
            <a:r>
              <a:rPr lang="en-US" sz="2800" b="1" dirty="0" smtClean="0">
                <a:solidFill>
                  <a:srgbClr val="0070C0"/>
                </a:solidFill>
              </a:rPr>
              <a:t> 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Action:</a:t>
            </a:r>
            <a:r>
              <a:rPr lang="en-US" sz="2800" b="1" dirty="0" smtClean="0">
                <a:solidFill>
                  <a:srgbClr val="0070C0"/>
                </a:solidFill>
              </a:rPr>
              <a:t> elevates 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685800"/>
            <a:ext cx="216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419600"/>
            <a:ext cx="60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02920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209800"/>
            <a:ext cx="19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vertebrae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6477000" y="1524000"/>
            <a:ext cx="533400" cy="870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535112"/>
            <a:ext cx="4343400" cy="1284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dirty="0" smtClean="0">
                <a:solidFill>
                  <a:srgbClr val="0070C0"/>
                </a:solidFill>
              </a:rPr>
              <a:t> sternum + costal cartilages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113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4268788" cy="335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15239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dirty="0" smtClean="0">
                <a:solidFill>
                  <a:srgbClr val="0070C0"/>
                </a:solidFill>
              </a:rPr>
              <a:t> increases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</a:t>
            </a:r>
            <a:r>
              <a:rPr lang="en-US" dirty="0" smtClean="0">
                <a:solidFill>
                  <a:srgbClr val="0070C0"/>
                </a:solidFill>
              </a:rPr>
              <a:t>of thoracic cavity, when arm is fixed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F66122-003-f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4270375" cy="339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EXPIRATORY MUSCLES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only during forced expiration</a:t>
            </a:r>
          </a:p>
          <a:p>
            <a:pPr lv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 REST OF INTERCOSTAL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1. Internal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2. Innermost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dirty="0" smtClean="0">
                <a:solidFill>
                  <a:srgbClr val="0070C0"/>
                </a:solidFill>
              </a:rPr>
              <a:t>upward &amp; medially</a:t>
            </a:r>
          </a:p>
        </p:txBody>
      </p:sp>
      <p:pic>
        <p:nvPicPr>
          <p:cNvPr id="9" name="Content Placeholder 8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69971"/>
            <a:ext cx="4343400" cy="3988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447800"/>
            <a:ext cx="3733800" cy="12192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3. </a:t>
            </a:r>
            <a:r>
              <a:rPr lang="en-US" sz="2200" dirty="0" err="1" smtClean="0">
                <a:solidFill>
                  <a:srgbClr val="0070C0"/>
                </a:solidFill>
              </a:rPr>
              <a:t>Subcostal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4. </a:t>
            </a:r>
            <a:r>
              <a:rPr lang="en-US" sz="2200" dirty="0" err="1" smtClean="0">
                <a:solidFill>
                  <a:srgbClr val="0070C0"/>
                </a:solidFill>
              </a:rPr>
              <a:t>Transversus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thoracis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200" dirty="0" err="1" smtClean="0">
                <a:solidFill>
                  <a:srgbClr val="0070C0"/>
                </a:solidFill>
              </a:rPr>
              <a:t>intercostal</a:t>
            </a:r>
            <a:r>
              <a:rPr lang="en-US" sz="2200" dirty="0" smtClean="0">
                <a:solidFill>
                  <a:srgbClr val="0070C0"/>
                </a:solidFill>
              </a:rPr>
              <a:t> nerves     (ventral </a:t>
            </a:r>
            <a:r>
              <a:rPr lang="en-US" sz="2200" dirty="0" err="1" smtClean="0">
                <a:solidFill>
                  <a:srgbClr val="0070C0"/>
                </a:solidFill>
              </a:rPr>
              <a:t>rami</a:t>
            </a:r>
            <a:r>
              <a:rPr lang="en-US" sz="2200" dirty="0" smtClean="0">
                <a:solidFill>
                  <a:srgbClr val="0070C0"/>
                </a:solidFill>
              </a:rPr>
              <a:t> of T1-T11)                 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3-f0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895600"/>
            <a:ext cx="3352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724400" cy="10318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 (outer layer)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2000" dirty="0" smtClean="0">
                <a:solidFill>
                  <a:srgbClr val="0070C0"/>
                </a:solidFill>
              </a:rPr>
              <a:t>downward &amp; medially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respiration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3581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419600" y="1219200"/>
            <a:ext cx="4724400" cy="1143001"/>
          </a:xfrm>
        </p:spPr>
        <p:txBody>
          <a:bodyPr>
            <a:normAutofit fontScale="62500" lnSpcReduction="20000"/>
          </a:bodyPr>
          <a:lstStyle/>
          <a:p>
            <a:endParaRPr lang="en-US" sz="2000" dirty="0" smtClean="0"/>
          </a:p>
          <a:p>
            <a:r>
              <a:rPr 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 (middle layer)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3200" dirty="0" smtClean="0">
                <a:solidFill>
                  <a:srgbClr val="0070C0"/>
                </a:solidFill>
              </a:rPr>
              <a:t>upward &amp; medially</a:t>
            </a:r>
          </a:p>
          <a:p>
            <a:endParaRPr lang="en-US" dirty="0"/>
          </a:p>
        </p:txBody>
      </p:sp>
      <p:pic>
        <p:nvPicPr>
          <p:cNvPr id="11" name="Content Placeholder 10" descr="respiration 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3200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733800" y="3733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53400" y="419100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Linea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alba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>
            <a:stCxn id="8" idx="1"/>
          </p:cNvCxnSpPr>
          <p:nvPr/>
        </p:nvCxnSpPr>
        <p:spPr>
          <a:xfrm rot="10800000">
            <a:off x="7772400" y="4495800"/>
            <a:ext cx="381000" cy="18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838200" y="39624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53000" y="4724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components of the thoracic cage and their </a:t>
            </a:r>
            <a:r>
              <a:rPr lang="en-US" b="1" i="1" dirty="0" smtClean="0">
                <a:solidFill>
                  <a:srgbClr val="0070C0"/>
                </a:solidFill>
              </a:rPr>
              <a:t>articulations.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in brief the respiratory </a:t>
            </a:r>
            <a:r>
              <a:rPr lang="en-US" b="1" i="1" dirty="0" smtClean="0">
                <a:solidFill>
                  <a:srgbClr val="0070C0"/>
                </a:solidFill>
              </a:rPr>
              <a:t>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</a:rPr>
              <a:t>the muscles involved in inspiration and in </a:t>
            </a:r>
            <a:r>
              <a:rPr lang="en-US" b="1" i="1" dirty="0" smtClean="0">
                <a:solidFill>
                  <a:srgbClr val="0070C0"/>
                </a:solidFill>
              </a:rPr>
              <a:t>expiration.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attachments of each muscle to the thoracic cage and its nerve </a:t>
            </a:r>
            <a:r>
              <a:rPr lang="en-US" b="1" i="1" dirty="0" smtClean="0">
                <a:solidFill>
                  <a:srgbClr val="0070C0"/>
                </a:solidFill>
              </a:rPr>
              <a:t>supply.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origin, insertion, nerve supply of diaphragm.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497388" cy="121919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(inner layer)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sz="3100" dirty="0" smtClean="0">
                <a:solidFill>
                  <a:srgbClr val="0070C0"/>
                </a:solidFill>
              </a:rPr>
              <a:t> transverse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990600"/>
          </a:xfrm>
        </p:spPr>
        <p:txBody>
          <a:bodyPr>
            <a:normAutofit lnSpcReduction="10000"/>
          </a:bodyPr>
          <a:lstStyle/>
          <a:p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3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3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vertical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respiration 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 descr="respiration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010400" y="2667000"/>
            <a:ext cx="1919197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95800" y="3886200"/>
            <a:ext cx="206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Rectus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77000" y="4114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581900" y="39243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581900" y="41529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91000" y="4876800"/>
            <a:ext cx="259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Transversus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05600" y="4953000"/>
            <a:ext cx="685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43000" y="49530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228600" y="49530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2" idx="1"/>
          </p:cNvCxnSpPr>
          <p:nvPr/>
        </p:nvCxnSpPr>
        <p:spPr>
          <a:xfrm rot="10800000">
            <a:off x="1905000" y="5029201"/>
            <a:ext cx="2286000" cy="47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>
            <a:off x="304800" y="54864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143000" y="5334000"/>
            <a:ext cx="1219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Arrow 58"/>
          <p:cNvSpPr/>
          <p:nvPr/>
        </p:nvSpPr>
        <p:spPr>
          <a:xfrm>
            <a:off x="3505200" y="4267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8077200" y="43434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eft Arrow 66"/>
          <p:cNvSpPr/>
          <p:nvPr/>
        </p:nvSpPr>
        <p:spPr>
          <a:xfrm>
            <a:off x="8839200" y="4267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9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Is formed of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layers  of muscles of  fibers running in different directions </a:t>
            </a:r>
            <a:r>
              <a:rPr lang="en-US" sz="2400" b="1" dirty="0" smtClean="0">
                <a:solidFill>
                  <a:srgbClr val="0070C0"/>
                </a:solidFill>
              </a:rPr>
              <a:t>(to increase strength of anterior abdominal wall)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3 muscles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sheath in which a fourth muscles lies (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Muscles are attached to: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sternum, costal cartilages and ribs  </a:t>
            </a:r>
            <a:r>
              <a:rPr lang="en-US" sz="2400" b="1" dirty="0" smtClean="0">
                <a:solidFill>
                  <a:srgbClr val="0070C0"/>
                </a:solidFill>
              </a:rPr>
              <a:t>+ hip bones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err="1" smtClean="0">
                <a:solidFill>
                  <a:srgbClr val="0070C0"/>
                </a:solidFill>
              </a:rPr>
              <a:t>aponeurosis</a:t>
            </a:r>
            <a:r>
              <a:rPr lang="en-US" sz="2400" b="1" dirty="0" smtClean="0">
                <a:solidFill>
                  <a:srgbClr val="0070C0"/>
                </a:solidFill>
              </a:rPr>
              <a:t> of the 3 muscles on both sides fuse in the midline  to form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(during forced expiration): </a:t>
            </a:r>
            <a:r>
              <a:rPr lang="en-US" sz="2400" b="1" dirty="0" smtClean="0">
                <a:solidFill>
                  <a:srgbClr val="0070C0"/>
                </a:solidFill>
              </a:rPr>
              <a:t>Compression of abdominal viscera to help in ascent of diaphragm (during forced expiration)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400" b="1" dirty="0" smtClean="0">
                <a:solidFill>
                  <a:srgbClr val="0070C0"/>
                </a:solidFill>
              </a:rPr>
              <a:t>lower  </a:t>
            </a:r>
            <a:r>
              <a:rPr lang="en-US" sz="2400" b="1" dirty="0" err="1" smtClean="0">
                <a:solidFill>
                  <a:srgbClr val="0070C0"/>
                </a:solidFill>
              </a:rPr>
              <a:t>intercostal</a:t>
            </a:r>
            <a:r>
              <a:rPr lang="en-US" sz="2400" b="1" dirty="0" smtClean="0">
                <a:solidFill>
                  <a:srgbClr val="0070C0"/>
                </a:solidFill>
              </a:rPr>
              <a:t> nerves (T7 – T11), </a:t>
            </a:r>
            <a:r>
              <a:rPr lang="en-US" sz="2400" b="1" dirty="0" err="1" smtClean="0">
                <a:solidFill>
                  <a:srgbClr val="0070C0"/>
                </a:solidFill>
              </a:rPr>
              <a:t>subcostal</a:t>
            </a:r>
            <a:r>
              <a:rPr lang="en-US" sz="2400" b="1" dirty="0" smtClean="0">
                <a:solidFill>
                  <a:srgbClr val="0070C0"/>
                </a:solidFill>
              </a:rPr>
              <a:t> nerve (T12) and first lumbar nerve.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RESPIRATORY 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497388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209800"/>
            <a:ext cx="4495800" cy="4648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Inspiration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43400" y="2174874"/>
            <a:ext cx="4800601" cy="4683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(passive)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Elastic recoil of lung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Relaxation of diaphragm &amp; external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(active):</a:t>
            </a:r>
          </a:p>
          <a:p>
            <a:pPr marL="457200" indent="-457200">
              <a:buNone/>
            </a:pP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anterior            Depression of ribs</a:t>
            </a:r>
          </a:p>
          <a:p>
            <a:pPr marL="457200" indent="-457200">
              <a:buNone/>
            </a:pP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bdominal wall muscles          </a:t>
            </a:r>
            <a:r>
              <a:rPr lang="en-US" sz="1800" dirty="0" smtClean="0">
                <a:solidFill>
                  <a:srgbClr val="0070C0"/>
                </a:solidFill>
              </a:rPr>
              <a:t>(rest of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                                                      muscles)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Compression of abdominal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            viscera</a:t>
            </a:r>
          </a:p>
          <a:p>
            <a:pPr marL="457200" indent="-45720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Ascent of diaphragm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4495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(Descent)      Elevation of ribs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diaphragm     </a:t>
            </a:r>
            <a:r>
              <a:rPr lang="en-US" dirty="0" smtClean="0">
                <a:solidFill>
                  <a:srgbClr val="0070C0"/>
                </a:solidFill>
              </a:rPr>
              <a:t>               (external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Increase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 </a:t>
            </a:r>
            <a:r>
              <a:rPr lang="en-US" dirty="0" smtClean="0">
                <a:solidFill>
                  <a:srgbClr val="0070C0"/>
                </a:solidFill>
              </a:rPr>
              <a:t>        Increase in: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iameter                           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anteroposterior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diameter                                     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-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</a:t>
            </a:r>
            <a:r>
              <a:rPr lang="en-US" dirty="0" smtClean="0">
                <a:solidFill>
                  <a:srgbClr val="0070C0"/>
                </a:solidFill>
              </a:rPr>
              <a:t>diameter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Inspiration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Accessory muscles of inspiration: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Pectoralis</a:t>
            </a:r>
            <a:r>
              <a:rPr lang="en-US" dirty="0" smtClean="0">
                <a:solidFill>
                  <a:srgbClr val="0070C0"/>
                </a:solidFill>
              </a:rPr>
              <a:t> major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calene muscles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85800" y="3352800"/>
            <a:ext cx="5334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71800" y="34290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486400" y="50292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62600" y="60198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2324100" y="4457700"/>
            <a:ext cx="41148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following muscles have a respiratory role? If yes, what is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Levatores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costarum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superior.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inferior.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anterior.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diaphragm is supplied by cervical nerves?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right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diaphragm is larger than left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1"/>
            <a:ext cx="4267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respiration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191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>
            <a:off x="40386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7338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495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Rib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>
          <a:xfrm rot="10800000">
            <a:off x="3048000" y="4724401"/>
            <a:ext cx="304800" cy="382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Arrow 21"/>
          <p:cNvSpPr/>
          <p:nvPr/>
        </p:nvSpPr>
        <p:spPr>
          <a:xfrm>
            <a:off x="3733800" y="5029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72400" y="2438400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Vertebra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553200" y="20574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8077200" y="2209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3581400" y="1828800"/>
            <a:ext cx="4572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1752600" y="5562600"/>
            <a:ext cx="304800" cy="304800"/>
          </a:xfrm>
          <a:prstGeom prst="up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shape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Has 2 apertures (openings):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outlet): </a:t>
            </a:r>
            <a:r>
              <a:rPr lang="en-US" b="1" dirty="0" smtClean="0">
                <a:solidFill>
                  <a:srgbClr val="0070C0"/>
                </a:solidFill>
              </a:rPr>
              <a:t>narrow, open, continuous with neck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b="1" dirty="0" smtClean="0">
                <a:solidFill>
                  <a:srgbClr val="0070C0"/>
                </a:solidFill>
              </a:rPr>
              <a:t> wide, closed by diaphragm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 &amp; costal cartilages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</a:rPr>
              <a:t>anteriorly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pairs of ribs: </a:t>
            </a:r>
            <a:r>
              <a:rPr lang="en-US" b="1" i="1" dirty="0" smtClean="0">
                <a:solidFill>
                  <a:srgbClr val="0070C0"/>
                </a:solidFill>
              </a:rPr>
              <a:t>laterally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thoracic vertebrae: </a:t>
            </a:r>
            <a:r>
              <a:rPr lang="en-US" b="1" i="1" dirty="0" err="1" smtClean="0">
                <a:solidFill>
                  <a:srgbClr val="0070C0"/>
                </a:solidFill>
              </a:rPr>
              <a:t>posteriorly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410200" cy="505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43434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1598719" y="4495800"/>
            <a:ext cx="1677881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1054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1785180" y="5257800"/>
            <a:ext cx="1720020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5200" y="4038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5943600" y="4223266"/>
            <a:ext cx="13716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dirty="0"/>
          </a:p>
        </p:txBody>
      </p:sp>
      <p:pic>
        <p:nvPicPr>
          <p:cNvPr id="4" name="Content Placeholder 3" descr="F66122-003-f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7376" y="1600200"/>
            <a:ext cx="516924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15200" y="53340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6096000" y="4876800"/>
            <a:ext cx="1219200" cy="6418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44196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6858000" y="4604266"/>
            <a:ext cx="6858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2514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1814803" y="2590800"/>
            <a:ext cx="1995197" cy="1084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D_Diaphrag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458199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MOVEMENTS OF DIAPHRAGM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respiration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43178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048000" y="2819400"/>
            <a:ext cx="7620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667000" y="4038600"/>
            <a:ext cx="762000" cy="762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2057400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Contraction (descent) of diaphragm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05200"/>
            <a:ext cx="3899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Increase of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diameter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 thoracic cavity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705600" y="30480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1524000"/>
            <a:ext cx="17892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6096000"/>
            <a:ext cx="16979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105400"/>
            <a:ext cx="472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Relaxation (ascent)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diaphragm)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MOVEMENTS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2133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HANDLE MOVEMENT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of thoracic cavity</a:t>
            </a:r>
          </a:p>
          <a:p>
            <a:endParaRPr lang="en-US" dirty="0"/>
          </a:p>
        </p:txBody>
      </p:sp>
      <p:pic>
        <p:nvPicPr>
          <p:cNvPr id="8" name="Content Placeholder 7" descr="F66122-003-f03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657600"/>
            <a:ext cx="4040188" cy="281894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14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HANDLE MOVEMENT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lateral diameter of thoracic cavity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F66122-003-f034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339819"/>
            <a:ext cx="4041775" cy="3518181"/>
          </a:xfrm>
        </p:spPr>
      </p:pic>
      <p:sp>
        <p:nvSpPr>
          <p:cNvPr id="7" name="Down Arrow 6"/>
          <p:cNvSpPr/>
          <p:nvPr/>
        </p:nvSpPr>
        <p:spPr>
          <a:xfrm>
            <a:off x="2209800" y="25146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24384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870</Words>
  <Application>Microsoft Office PowerPoint</Application>
  <PresentationFormat>On-screen Show (4:3)</PresentationFormat>
  <Paragraphs>185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MUSCLES INVOLVED IN RESPIRATION </vt:lpstr>
      <vt:lpstr>OBJECTIVES</vt:lpstr>
      <vt:lpstr>THORACIC CAGE</vt:lpstr>
      <vt:lpstr>THORACIC CAGE</vt:lpstr>
      <vt:lpstr>ARTICULATIONS</vt:lpstr>
      <vt:lpstr>ARTICULATIONS</vt:lpstr>
      <vt:lpstr>Slide 7</vt:lpstr>
      <vt:lpstr>RESPIRATORY MOVEMENTS A- MOVEMENTS OF DIAPHRAGM</vt:lpstr>
      <vt:lpstr>RESPIRATORY MOVEMENTS B- MOVEMENTS OF RIBS</vt:lpstr>
      <vt:lpstr>INSPIRATORY MUSCLES</vt:lpstr>
      <vt:lpstr>ORIGIN OF DIAPHRAGM</vt:lpstr>
      <vt:lpstr>INSERTION OF DIAPHRAGM (CENTRAL TENDON)</vt:lpstr>
      <vt:lpstr>DIAPHRAGM</vt:lpstr>
      <vt:lpstr>EXTERNAL INTERCOSTAL</vt:lpstr>
      <vt:lpstr>SCALENE MUSCLES</vt:lpstr>
      <vt:lpstr>PECTORALIS MAJOR</vt:lpstr>
      <vt:lpstr>EXPIRATORY MUSCLES</vt:lpstr>
      <vt:lpstr>RIB DEPRESSORS: REST OF INTERCOSTAL MUSCLES</vt:lpstr>
      <vt:lpstr>ANTERIOR ABDOMINAL WALL </vt:lpstr>
      <vt:lpstr>ANTERIOR ABDOMINAL WALL </vt:lpstr>
      <vt:lpstr>Anterior abdominal wall </vt:lpstr>
      <vt:lpstr>SUMMARY OF RESPIRATORY MOVEMENTS</vt:lpstr>
      <vt:lpstr>QUESTIONS</vt:lpstr>
      <vt:lpstr>Slide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106</cp:revision>
  <dcterms:created xsi:type="dcterms:W3CDTF">2010-01-27T08:25:16Z</dcterms:created>
  <dcterms:modified xsi:type="dcterms:W3CDTF">2012-01-07T08:30:27Z</dcterms:modified>
</cp:coreProperties>
</file>