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7"/>
  </p:notesMasterIdLst>
  <p:sldIdLst>
    <p:sldId id="256" r:id="rId2"/>
    <p:sldId id="257" r:id="rId3"/>
    <p:sldId id="258" r:id="rId4"/>
    <p:sldId id="261" r:id="rId5"/>
    <p:sldId id="310" r:id="rId6"/>
    <p:sldId id="259" r:id="rId7"/>
    <p:sldId id="260" r:id="rId8"/>
    <p:sldId id="313" r:id="rId9"/>
    <p:sldId id="273" r:id="rId10"/>
    <p:sldId id="262" r:id="rId11"/>
    <p:sldId id="263" r:id="rId12"/>
    <p:sldId id="278" r:id="rId13"/>
    <p:sldId id="279" r:id="rId14"/>
    <p:sldId id="280" r:id="rId15"/>
    <p:sldId id="308" r:id="rId16"/>
    <p:sldId id="307" r:id="rId17"/>
    <p:sldId id="306" r:id="rId18"/>
    <p:sldId id="305" r:id="rId19"/>
    <p:sldId id="290" r:id="rId20"/>
    <p:sldId id="311" r:id="rId21"/>
    <p:sldId id="312" r:id="rId22"/>
    <p:sldId id="297" r:id="rId23"/>
    <p:sldId id="303" r:id="rId24"/>
    <p:sldId id="276" r:id="rId25"/>
    <p:sldId id="301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421" autoAdjust="0"/>
    <p:restoredTop sz="90929"/>
  </p:normalViewPr>
  <p:slideViewPr>
    <p:cSldViewPr>
      <p:cViewPr>
        <p:scale>
          <a:sx n="60" d="100"/>
          <a:sy n="60" d="100"/>
        </p:scale>
        <p:origin x="-102" y="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02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5CA58CD-F0DC-4C91-9A80-287B0FFC06E1}" type="datetimeFigureOut">
              <a:rPr lang="en-US"/>
              <a:pPr>
                <a:defRPr/>
              </a:pPr>
              <a:t>1/30/2012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24F2199-372C-4A74-8844-BB89F3183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89B715-0A40-41CB-9700-552023CB2CFF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3106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107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642AEC6-3050-4AED-86AF-5AC015D7F2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30BC5-DC10-47A4-A04D-F54ACD749F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F3ABB-2AD2-40C3-9413-119EE699B8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B0547-CA08-403D-AB35-BCBEE259E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F0EEB-5D2E-4EBF-A979-F774B3A64F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F7F79-2CCE-4994-B321-55962F3A63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8D0A1-D11E-4769-8C23-71162C1E4A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EFD5A-C002-4614-9D1D-E0823B523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D984D-613F-4132-93C0-D074F49509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B5B97-B566-4B14-87FF-3B8954378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5E3F0-FC73-443A-9501-FCC500A96A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BFBF8-1470-4CF8-8398-B3D15CD490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2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2053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54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55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56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58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59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60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61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62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63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64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65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66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67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68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69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70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71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72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73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74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75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76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77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78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79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80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81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1027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84" name="Rectangle 3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85" name="Rectangle 3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86" name="Rectangle 3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D639602-BF74-4ADC-BF6F-D28DF4B17E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87" name="Rectangle 3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7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533400" y="2286000"/>
            <a:ext cx="80010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haroni" pitchFamily="2" charset="-79"/>
                <a:cs typeface="Aharoni" pitchFamily="2" charset="-79"/>
              </a:rPr>
              <a:t>Development of Respiratory System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>
          <a:xfrm>
            <a:off x="1371600" y="3886200"/>
            <a:ext cx="6400800" cy="1828800"/>
          </a:xfrm>
        </p:spPr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r>
              <a:rPr lang="en-US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Dr. Saeed Vohra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&amp;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Dr. </a:t>
            </a:r>
            <a:r>
              <a:rPr lang="en-US" dirty="0" err="1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Zeenat</a:t>
            </a:r>
            <a:r>
              <a:rPr lang="en-US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Zaidi</a:t>
            </a:r>
            <a:r>
              <a:rPr lang="en-US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chemeClr val="bg1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/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the Trachea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143000"/>
            <a:ext cx="4419600" cy="4419600"/>
          </a:xfrm>
          <a:ln>
            <a:solidFill>
              <a:schemeClr val="tx2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The </a:t>
            </a:r>
            <a:r>
              <a:rPr lang="en-US" sz="2800" dirty="0" err="1" smtClean="0">
                <a:solidFill>
                  <a:srgbClr val="FFFF00"/>
                </a:solidFill>
              </a:rPr>
              <a:t>endodermal</a:t>
            </a:r>
            <a:r>
              <a:rPr lang="en-US" sz="2800" dirty="0" smtClean="0">
                <a:solidFill>
                  <a:srgbClr val="FFFF00"/>
                </a:solidFill>
              </a:rPr>
              <a:t> lining </a:t>
            </a:r>
            <a:r>
              <a:rPr lang="en-US" sz="2800" dirty="0" smtClean="0"/>
              <a:t>of the </a:t>
            </a:r>
            <a:r>
              <a:rPr lang="en-US" sz="2800" dirty="0" err="1" smtClean="0"/>
              <a:t>laryngotracheal</a:t>
            </a:r>
            <a:r>
              <a:rPr lang="en-US" sz="2800" dirty="0" smtClean="0"/>
              <a:t> tube distal to the larynx differentiates into the epithelium and glands of the trachea and pulmonary epithelium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The </a:t>
            </a:r>
            <a:r>
              <a:rPr lang="en-US" sz="2800" dirty="0" smtClean="0">
                <a:solidFill>
                  <a:srgbClr val="FF0066"/>
                </a:solidFill>
              </a:rPr>
              <a:t>cartilages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rgbClr val="FF0066"/>
                </a:solidFill>
              </a:rPr>
              <a:t>connective tissue</a:t>
            </a:r>
            <a:r>
              <a:rPr lang="en-US" sz="2800" dirty="0" smtClean="0"/>
              <a:t>, and </a:t>
            </a:r>
            <a:r>
              <a:rPr lang="en-US" sz="2800" dirty="0" smtClean="0">
                <a:solidFill>
                  <a:srgbClr val="FF0066"/>
                </a:solidFill>
              </a:rPr>
              <a:t>muscles of the trachea</a:t>
            </a:r>
            <a:r>
              <a:rPr lang="en-US" sz="2800" dirty="0" smtClean="0"/>
              <a:t> are derived from the </a:t>
            </a:r>
            <a:r>
              <a:rPr lang="en-US" sz="2800" dirty="0" smtClean="0">
                <a:solidFill>
                  <a:srgbClr val="FF0066"/>
                </a:solidFill>
              </a:rPr>
              <a:t>mesoderm</a:t>
            </a:r>
            <a:endParaRPr lang="en-US" sz="2800" dirty="0" smtClean="0"/>
          </a:p>
          <a:p>
            <a:pPr eaLnBrk="1" hangingPunct="1">
              <a:defRPr/>
            </a:pPr>
            <a:endParaRPr lang="en-US" sz="2800" dirty="0" smtClean="0"/>
          </a:p>
        </p:txBody>
      </p:sp>
      <p:pic>
        <p:nvPicPr>
          <p:cNvPr id="12292" name="Picture 6" descr="C:\Users\user\Pictures\hhh.png"/>
          <p:cNvPicPr>
            <a:picLocks noChangeAspect="1" noChangeArrowheads="1"/>
          </p:cNvPicPr>
          <p:nvPr/>
        </p:nvPicPr>
        <p:blipFill>
          <a:blip r:embed="rId2" cstate="print">
            <a:lum bright="-14000" contrast="28000"/>
          </a:blip>
          <a:srcRect l="4459" t="42345" r="42410" b="5981"/>
          <a:stretch>
            <a:fillRect/>
          </a:stretch>
        </p:blipFill>
        <p:spPr bwMode="auto">
          <a:xfrm>
            <a:off x="4953000" y="3810000"/>
            <a:ext cx="3657600" cy="282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6" descr="C:\Users\user\Pictures\hhh.png"/>
          <p:cNvPicPr>
            <a:picLocks noChangeAspect="1" noChangeArrowheads="1"/>
          </p:cNvPicPr>
          <p:nvPr/>
        </p:nvPicPr>
        <p:blipFill>
          <a:blip r:embed="rId2" cstate="print">
            <a:lum bright="-23000" contrast="48000"/>
          </a:blip>
          <a:srcRect l="56168" b="57895"/>
          <a:stretch>
            <a:fillRect/>
          </a:stretch>
        </p:blipFill>
        <p:spPr bwMode="auto">
          <a:xfrm>
            <a:off x="4953000" y="838199"/>
            <a:ext cx="3657600" cy="2786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bg1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/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the Bronchi &amp; Lungs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066800"/>
            <a:ext cx="4343400" cy="4419600"/>
          </a:xfrm>
          <a:ln>
            <a:solidFill>
              <a:srgbClr val="FFFF00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The two primary bronchial buds grow laterally into the </a:t>
            </a:r>
            <a:r>
              <a:rPr lang="en-US" sz="2800" dirty="0" err="1" smtClean="0">
                <a:solidFill>
                  <a:srgbClr val="FFFF00"/>
                </a:solidFill>
              </a:rPr>
              <a:t>pericardioperitoneal</a:t>
            </a:r>
            <a:r>
              <a:rPr lang="en-US" sz="2800" dirty="0" smtClean="0">
                <a:solidFill>
                  <a:srgbClr val="FFFF00"/>
                </a:solidFill>
              </a:rPr>
              <a:t> canals </a:t>
            </a:r>
            <a:r>
              <a:rPr lang="en-US" sz="2800" dirty="0" smtClean="0"/>
              <a:t>(part of the </a:t>
            </a:r>
            <a:r>
              <a:rPr lang="en-US" sz="2800" dirty="0" err="1" smtClean="0"/>
              <a:t>intraembryonic</a:t>
            </a:r>
            <a:r>
              <a:rPr lang="en-US" sz="2800" dirty="0" smtClean="0"/>
              <a:t> </a:t>
            </a:r>
            <a:r>
              <a:rPr lang="en-US" sz="2800" dirty="0" err="1" smtClean="0"/>
              <a:t>celome</a:t>
            </a:r>
            <a:r>
              <a:rPr lang="en-US" sz="2800" dirty="0" smtClean="0"/>
              <a:t>), the </a:t>
            </a:r>
            <a:r>
              <a:rPr lang="en-US" sz="2800" dirty="0" err="1" smtClean="0"/>
              <a:t>primordia</a:t>
            </a:r>
            <a:r>
              <a:rPr lang="en-US" sz="2800" dirty="0" smtClean="0"/>
              <a:t> of pleural cavities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Bronchial buds divide and re-divide to give rise to the bronchial tree </a:t>
            </a:r>
          </a:p>
          <a:p>
            <a:pPr eaLnBrk="1" hangingPunct="1">
              <a:defRPr/>
            </a:pPr>
            <a:endParaRPr lang="en-US" sz="2800" dirty="0" smtClean="0"/>
          </a:p>
        </p:txBody>
      </p:sp>
      <p:pic>
        <p:nvPicPr>
          <p:cNvPr id="13316" name="Picture 6" descr="C:\Users\user\Pictures\hgfhfgh - Copy.png"/>
          <p:cNvPicPr>
            <a:picLocks noChangeAspect="1" noChangeArrowheads="1"/>
          </p:cNvPicPr>
          <p:nvPr/>
        </p:nvPicPr>
        <p:blipFill>
          <a:blip r:embed="rId2" cstate="print">
            <a:lum bright="-18000" contrast="36000"/>
          </a:blip>
          <a:srcRect l="55099" t="10464" r="1669" b="10464"/>
          <a:stretch>
            <a:fillRect/>
          </a:stretch>
        </p:blipFill>
        <p:spPr bwMode="auto">
          <a:xfrm>
            <a:off x="4800600" y="3886200"/>
            <a:ext cx="2743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6" descr="C:\Users\user\Pictures\hgfhfgh - Copy.png"/>
          <p:cNvPicPr>
            <a:picLocks noChangeAspect="1" noChangeArrowheads="1"/>
          </p:cNvPicPr>
          <p:nvPr/>
        </p:nvPicPr>
        <p:blipFill>
          <a:blip r:embed="rId2" cstate="print">
            <a:lum bright="-20000" contrast="33000"/>
          </a:blip>
          <a:srcRect l="3815" t="11629" r="50410" b="9302"/>
          <a:stretch>
            <a:fillRect/>
          </a:stretch>
        </p:blipFill>
        <p:spPr bwMode="auto">
          <a:xfrm>
            <a:off x="4800600" y="1219200"/>
            <a:ext cx="2743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4191000" cy="4724400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dirty="0" smtClean="0"/>
              <a:t>The </a:t>
            </a:r>
            <a:r>
              <a:rPr lang="en-US" dirty="0" smtClean="0">
                <a:solidFill>
                  <a:srgbClr val="FFFF00"/>
                </a:solidFill>
              </a:rPr>
              <a:t>right main bronchus </a:t>
            </a:r>
            <a:r>
              <a:rPr lang="en-US" dirty="0" smtClean="0"/>
              <a:t>is slightly </a:t>
            </a:r>
            <a:r>
              <a:rPr lang="en-US" dirty="0" smtClean="0">
                <a:solidFill>
                  <a:srgbClr val="FFFF00"/>
                </a:solidFill>
              </a:rPr>
              <a:t>larger</a:t>
            </a:r>
            <a:r>
              <a:rPr lang="en-US" dirty="0" smtClean="0"/>
              <a:t> than the left one and is </a:t>
            </a:r>
            <a:r>
              <a:rPr lang="en-US" dirty="0" smtClean="0">
                <a:solidFill>
                  <a:srgbClr val="FFFF00"/>
                </a:solidFill>
              </a:rPr>
              <a:t>oriented more vertically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/>
              <a:t>The embryonic relationship persists in the adult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/>
              <a:t>The main bronchi subdivide into </a:t>
            </a:r>
            <a:r>
              <a:rPr lang="en-US" dirty="0" smtClean="0">
                <a:solidFill>
                  <a:srgbClr val="FFFF00"/>
                </a:solidFill>
              </a:rPr>
              <a:t>secondary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FF00"/>
                </a:solidFill>
              </a:rPr>
              <a:t>tertiary</a:t>
            </a:r>
            <a:r>
              <a:rPr lang="en-US" dirty="0" smtClean="0"/>
              <a:t> (</a:t>
            </a:r>
            <a:r>
              <a:rPr lang="en-US" dirty="0" smtClean="0">
                <a:solidFill>
                  <a:srgbClr val="FFFF00"/>
                </a:solidFill>
              </a:rPr>
              <a:t>segmental)</a:t>
            </a:r>
            <a:r>
              <a:rPr lang="en-US" dirty="0" smtClean="0"/>
              <a:t> bronchi which give rise to further branches</a:t>
            </a:r>
          </a:p>
        </p:txBody>
      </p:sp>
      <p:pic>
        <p:nvPicPr>
          <p:cNvPr id="14339" name="Picture 6" descr="C:\Users\user\Pictures\xxcxccxcxcx - Copy (2)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-9000" contrast="21000"/>
          </a:blip>
          <a:srcRect r="66000" b="62611"/>
          <a:stretch>
            <a:fillRect/>
          </a:stretch>
        </p:blipFill>
        <p:spPr>
          <a:xfrm>
            <a:off x="5257800" y="304800"/>
            <a:ext cx="2051050" cy="1600200"/>
          </a:xfrm>
          <a:noFill/>
        </p:spPr>
      </p:pic>
      <p:pic>
        <p:nvPicPr>
          <p:cNvPr id="14340" name="Picture 6" descr="C:\Users\user\Pictures\xxcxccxcxcx - Copy (2).png"/>
          <p:cNvPicPr>
            <a:picLocks noChangeAspect="1" noChangeArrowheads="1"/>
          </p:cNvPicPr>
          <p:nvPr/>
        </p:nvPicPr>
        <p:blipFill>
          <a:blip r:embed="rId2" cstate="print">
            <a:lum bright="-23000" contrast="32000"/>
          </a:blip>
          <a:srcRect t="37389" r="53999" b="18993"/>
          <a:stretch>
            <a:fillRect/>
          </a:stretch>
        </p:blipFill>
        <p:spPr bwMode="auto">
          <a:xfrm>
            <a:off x="5105400" y="1981200"/>
            <a:ext cx="26289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8" descr="C:\Users\user\Pictures\ffbg.png"/>
          <p:cNvPicPr>
            <a:picLocks noChangeAspect="1" noChangeArrowheads="1"/>
          </p:cNvPicPr>
          <p:nvPr/>
        </p:nvPicPr>
        <p:blipFill>
          <a:blip r:embed="rId3" cstate="print">
            <a:lum bright="-16000" contrast="35000"/>
          </a:blip>
          <a:srcRect/>
          <a:stretch>
            <a:fillRect/>
          </a:stretch>
        </p:blipFill>
        <p:spPr bwMode="auto">
          <a:xfrm>
            <a:off x="4724400" y="3810000"/>
            <a:ext cx="38417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647700"/>
            <a:ext cx="4191000" cy="5562600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The </a:t>
            </a:r>
            <a:r>
              <a:rPr lang="en-US" dirty="0" smtClean="0">
                <a:solidFill>
                  <a:srgbClr val="FFFF00"/>
                </a:solidFill>
              </a:rPr>
              <a:t>segmental bronchi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66FF"/>
                </a:solidFill>
              </a:rPr>
              <a:t>10 in right lung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66FF"/>
                </a:solidFill>
              </a:rPr>
              <a:t>8 or 9 in the left lung </a:t>
            </a:r>
            <a:r>
              <a:rPr lang="en-US" dirty="0" smtClean="0"/>
              <a:t>begin to form by the </a:t>
            </a:r>
            <a:r>
              <a:rPr lang="en-US" dirty="0" smtClean="0">
                <a:solidFill>
                  <a:srgbClr val="FFFF00"/>
                </a:solidFill>
              </a:rPr>
              <a:t>7th week</a:t>
            </a:r>
          </a:p>
          <a:p>
            <a:pPr eaLnBrk="1" hangingPunct="1">
              <a:defRPr/>
            </a:pPr>
            <a:r>
              <a:rPr lang="en-US" dirty="0" smtClean="0"/>
              <a:t>The surrounding </a:t>
            </a:r>
            <a:r>
              <a:rPr lang="en-US" dirty="0" err="1" smtClean="0"/>
              <a:t>mesenchyme</a:t>
            </a:r>
            <a:r>
              <a:rPr lang="en-US" dirty="0" smtClean="0"/>
              <a:t> also divides </a:t>
            </a:r>
          </a:p>
          <a:p>
            <a:pPr eaLnBrk="1" hangingPunct="1">
              <a:defRPr/>
            </a:pPr>
            <a:r>
              <a:rPr lang="en-US" dirty="0" smtClean="0"/>
              <a:t>Each segmental bronchus with its surrounding mass of </a:t>
            </a:r>
            <a:r>
              <a:rPr lang="en-US" dirty="0" err="1" smtClean="0"/>
              <a:t>mesenchyme</a:t>
            </a:r>
            <a:r>
              <a:rPr lang="en-US" dirty="0" smtClean="0"/>
              <a:t> is the </a:t>
            </a:r>
            <a:r>
              <a:rPr lang="en-US" dirty="0" err="1" smtClean="0"/>
              <a:t>primordium</a:t>
            </a:r>
            <a:r>
              <a:rPr lang="en-US" dirty="0" smtClean="0"/>
              <a:t> of a </a:t>
            </a:r>
            <a:r>
              <a:rPr lang="en-US" b="1" dirty="0" err="1" smtClean="0">
                <a:solidFill>
                  <a:srgbClr val="FFFF00"/>
                </a:solidFill>
              </a:rPr>
              <a:t>bronchopulmonary</a:t>
            </a:r>
            <a:r>
              <a:rPr lang="en-US" b="1" dirty="0" smtClean="0">
                <a:solidFill>
                  <a:srgbClr val="FFFF00"/>
                </a:solidFill>
              </a:rPr>
              <a:t> segment</a:t>
            </a:r>
          </a:p>
        </p:txBody>
      </p:sp>
      <p:pic>
        <p:nvPicPr>
          <p:cNvPr id="15363" name="Content Placeholder 8" descr="C:\Users\user\Pictures\ffbg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-14000" contrast="25000"/>
          </a:blip>
          <a:srcRect/>
          <a:stretch>
            <a:fillRect/>
          </a:stretch>
        </p:blipFill>
        <p:spPr>
          <a:xfrm>
            <a:off x="4495800" y="1485900"/>
            <a:ext cx="4556348" cy="3886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1752600"/>
          </a:xfrm>
          <a:ln>
            <a:solidFill>
              <a:srgbClr val="FFFF00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By 24 weeks, about </a:t>
            </a:r>
            <a:r>
              <a:rPr lang="en-US" sz="2800" dirty="0" smtClean="0">
                <a:solidFill>
                  <a:srgbClr val="FF0066"/>
                </a:solidFill>
              </a:rPr>
              <a:t>17 orders of branches </a:t>
            </a:r>
            <a:r>
              <a:rPr lang="en-US" sz="2800" dirty="0" smtClean="0"/>
              <a:t>have formed and respiratory bronchioles have developed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An additional </a:t>
            </a:r>
            <a:r>
              <a:rPr lang="en-US" sz="2800" dirty="0" smtClean="0">
                <a:solidFill>
                  <a:srgbClr val="FF0066"/>
                </a:solidFill>
              </a:rPr>
              <a:t>seven orders of airways develop after birth</a:t>
            </a: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457200" y="2362200"/>
            <a:ext cx="3962400" cy="39703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the lungs develop they acquire a layer of 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visceral pleura from </a:t>
            </a:r>
            <a:r>
              <a:rPr lang="en-US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splanchnic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mesenchyme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thoracic body wall becomes lined by a layer of 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parietal pleura derived from the somatic mesoderm</a:t>
            </a:r>
          </a:p>
        </p:txBody>
      </p:sp>
      <p:pic>
        <p:nvPicPr>
          <p:cNvPr id="2" name="Picture 2" descr="C:\Documents and Settings\Free User\My Documents\My Pictures\Pleura.bmp"/>
          <p:cNvPicPr>
            <a:picLocks noChangeAspect="1" noChangeArrowheads="1"/>
          </p:cNvPicPr>
          <p:nvPr/>
        </p:nvPicPr>
        <p:blipFill>
          <a:blip r:embed="rId3" cstate="print">
            <a:lum bright="-24000" contrast="51000"/>
          </a:blip>
          <a:srcRect l="2000" t="2000" r="2000" b="4286"/>
          <a:stretch>
            <a:fillRect/>
          </a:stretch>
        </p:blipFill>
        <p:spPr bwMode="auto">
          <a:xfrm>
            <a:off x="4572000" y="2438400"/>
            <a:ext cx="4308475" cy="3124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bg1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/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Maturation of the Lungs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Maturation of lung is divided into </a:t>
            </a:r>
            <a:r>
              <a:rPr lang="en-US" dirty="0" smtClean="0">
                <a:solidFill>
                  <a:srgbClr val="FFFF00"/>
                </a:solidFill>
              </a:rPr>
              <a:t>4 periods</a:t>
            </a:r>
            <a:r>
              <a:rPr lang="en-US" dirty="0" smtClean="0"/>
              <a:t>:</a:t>
            </a:r>
          </a:p>
          <a:p>
            <a:pPr lvl="1" eaLnBrk="1" hangingPunct="1">
              <a:defRPr/>
            </a:pPr>
            <a:r>
              <a:rPr lang="en-US" dirty="0" err="1" smtClean="0">
                <a:solidFill>
                  <a:srgbClr val="FF0066"/>
                </a:solidFill>
              </a:rPr>
              <a:t>Pseudoglandular</a:t>
            </a:r>
            <a:r>
              <a:rPr lang="en-US" dirty="0" smtClean="0"/>
              <a:t>	(5 - 17 weeks)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FF0066"/>
                </a:solidFill>
              </a:rPr>
              <a:t>Canalicular	</a:t>
            </a:r>
            <a:r>
              <a:rPr lang="en-US" dirty="0" smtClean="0"/>
              <a:t>	(16 - 25 weeks)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FF0066"/>
                </a:solidFill>
              </a:rPr>
              <a:t>Terminal sac</a:t>
            </a:r>
            <a:r>
              <a:rPr lang="en-US" dirty="0" smtClean="0"/>
              <a:t>       (24 weeks - birth)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FF0066"/>
                </a:solidFill>
              </a:rPr>
              <a:t>Alveolar</a:t>
            </a:r>
            <a:r>
              <a:rPr lang="en-US" dirty="0" smtClean="0"/>
              <a:t>	(late fetal period - childhood)   </a:t>
            </a:r>
          </a:p>
          <a:p>
            <a:pPr eaLnBrk="1" hangingPunct="1">
              <a:defRPr/>
            </a:pPr>
            <a:r>
              <a:rPr lang="en-US" dirty="0" smtClean="0"/>
              <a:t>These periods overlap each other because the </a:t>
            </a:r>
            <a:r>
              <a:rPr lang="en-US" dirty="0" smtClean="0">
                <a:solidFill>
                  <a:srgbClr val="FFFF00"/>
                </a:solidFill>
              </a:rPr>
              <a:t>cranial segments of the lungs mature faster than the caudal ones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chemeClr val="bg1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/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Pseudoglandular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Period (5-17 weeks)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066800"/>
            <a:ext cx="4953000" cy="4724400"/>
          </a:xfrm>
          <a:ln>
            <a:solidFill>
              <a:srgbClr val="FFFF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Developing lungs somewhat resembles an exocrine gland during this period</a:t>
            </a:r>
          </a:p>
          <a:p>
            <a:pPr eaLnBrk="1" hangingPunct="1">
              <a:defRPr/>
            </a:pPr>
            <a:r>
              <a:rPr lang="en-US" sz="2800" dirty="0" smtClean="0"/>
              <a:t>By </a:t>
            </a:r>
            <a:r>
              <a:rPr lang="en-US" sz="2800" dirty="0" smtClean="0">
                <a:solidFill>
                  <a:srgbClr val="FFFF00"/>
                </a:solidFill>
              </a:rPr>
              <a:t>17 weeks </a:t>
            </a:r>
            <a:r>
              <a:rPr lang="en-US" sz="2800" dirty="0" smtClean="0"/>
              <a:t>all major elements of the lung have formed except those involved with gas exchange</a:t>
            </a:r>
          </a:p>
          <a:p>
            <a:pPr eaLnBrk="1" hangingPunct="1">
              <a:defRPr/>
            </a:pPr>
            <a:r>
              <a:rPr lang="en-US" sz="2800" dirty="0" smtClean="0"/>
              <a:t>Respiration is </a:t>
            </a:r>
            <a:r>
              <a:rPr lang="en-US" sz="2800" u="sng" dirty="0" smtClean="0">
                <a:solidFill>
                  <a:srgbClr val="FF0066"/>
                </a:solidFill>
              </a:rPr>
              <a:t>NOT</a:t>
            </a:r>
            <a:r>
              <a:rPr lang="en-US" sz="2800" dirty="0" smtClean="0"/>
              <a:t> possible</a:t>
            </a:r>
          </a:p>
          <a:p>
            <a:pPr eaLnBrk="1" hangingPunct="1"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Fetuses born during this period are unable to survive</a:t>
            </a:r>
          </a:p>
        </p:txBody>
      </p:sp>
      <p:pic>
        <p:nvPicPr>
          <p:cNvPr id="18436" name="Picture 5" descr="C:\Users\user\Pictures\zz.png"/>
          <p:cNvPicPr>
            <a:picLocks noChangeAspect="1" noChangeArrowheads="1"/>
          </p:cNvPicPr>
          <p:nvPr/>
        </p:nvPicPr>
        <p:blipFill>
          <a:blip r:embed="rId2" cstate="print">
            <a:lum bright="-19000" contrast="31000"/>
          </a:blip>
          <a:srcRect t="5701" r="8270"/>
          <a:stretch>
            <a:fillRect/>
          </a:stretch>
        </p:blipFill>
        <p:spPr bwMode="auto">
          <a:xfrm>
            <a:off x="5181600" y="1647825"/>
            <a:ext cx="3657600" cy="297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bg1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/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Canalicular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Period (16-25 weeks)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524000"/>
            <a:ext cx="4648200" cy="4648200"/>
          </a:xfrm>
          <a:ln>
            <a:solidFill>
              <a:srgbClr val="FFFF00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Lung tissue becomes </a:t>
            </a:r>
            <a:r>
              <a:rPr lang="en-US" sz="2400" dirty="0" smtClean="0">
                <a:solidFill>
                  <a:srgbClr val="FFFF00"/>
                </a:solidFill>
              </a:rPr>
              <a:t>highly vascular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Lumina of bronchi and terminal bronchioles become larger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By </a:t>
            </a:r>
            <a:r>
              <a:rPr lang="en-US" sz="2400" dirty="0" smtClean="0">
                <a:solidFill>
                  <a:srgbClr val="FFFF00"/>
                </a:solidFill>
              </a:rPr>
              <a:t>24 weeks </a:t>
            </a:r>
            <a:r>
              <a:rPr lang="en-US" sz="2400" dirty="0" smtClean="0"/>
              <a:t>each terminal bronchiole has given rise to two or more </a:t>
            </a:r>
            <a:r>
              <a:rPr lang="en-US" sz="2400" dirty="0" smtClean="0">
                <a:solidFill>
                  <a:srgbClr val="FF0066"/>
                </a:solidFill>
              </a:rPr>
              <a:t>respiratory bronchioles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The respiratory bronchioles divide into 3 to 6 tubular passages called </a:t>
            </a:r>
            <a:r>
              <a:rPr lang="en-US" sz="2400" dirty="0" smtClean="0">
                <a:solidFill>
                  <a:srgbClr val="FF0066"/>
                </a:solidFill>
              </a:rPr>
              <a:t>alveolar ducts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Some thin-walled terminal sacs (primordial alveoli) develop at the end of respiratory bronchioles</a:t>
            </a:r>
            <a:endParaRPr lang="en-US" sz="2800" dirty="0" smtClean="0"/>
          </a:p>
          <a:p>
            <a:pPr eaLnBrk="1" hangingPunct="1">
              <a:defRPr/>
            </a:pPr>
            <a:endParaRPr lang="en-US" sz="2800" dirty="0" smtClean="0"/>
          </a:p>
        </p:txBody>
      </p:sp>
      <p:pic>
        <p:nvPicPr>
          <p:cNvPr id="19460" name="Picture 5" descr="C:\Users\user\Pictures\xzc.png"/>
          <p:cNvPicPr>
            <a:picLocks noChangeAspect="1" noChangeArrowheads="1"/>
          </p:cNvPicPr>
          <p:nvPr/>
        </p:nvPicPr>
        <p:blipFill>
          <a:blip r:embed="rId2" cstate="print">
            <a:lum bright="-22000" contrast="33000"/>
          </a:blip>
          <a:srcRect l="5721"/>
          <a:stretch>
            <a:fillRect/>
          </a:stretch>
        </p:blipFill>
        <p:spPr bwMode="auto">
          <a:xfrm>
            <a:off x="5333999" y="838200"/>
            <a:ext cx="338361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5105400" y="3733800"/>
            <a:ext cx="3810000" cy="2743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Respiration is possible at the end of this period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Fetus born at the end of this period may survive if given intensive care (but usually die because of the immaturity of respiratory as well as other systems)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bg1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/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Terminal Sac Period (24 weeks - birth)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14400"/>
            <a:ext cx="5562600" cy="5562600"/>
          </a:xfrm>
          <a:ln>
            <a:solidFill>
              <a:srgbClr val="FFFF00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Many </a:t>
            </a:r>
            <a:r>
              <a:rPr lang="en-US" sz="2800" dirty="0" smtClean="0">
                <a:solidFill>
                  <a:srgbClr val="FFFF00"/>
                </a:solidFill>
              </a:rPr>
              <a:t>more terminal sacs develop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Their </a:t>
            </a:r>
            <a:r>
              <a:rPr lang="en-US" sz="2800" dirty="0" smtClean="0">
                <a:solidFill>
                  <a:srgbClr val="FFFF00"/>
                </a:solidFill>
              </a:rPr>
              <a:t>epithelium becomes very thin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Capillaries begin to bulge into developing alveoli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The epithelial cells of the alveoli and the endothelial cells of the capillaries come in intimate contact and establish the </a:t>
            </a:r>
            <a:r>
              <a:rPr lang="en-US" sz="2800" dirty="0" smtClean="0">
                <a:solidFill>
                  <a:srgbClr val="FF0066"/>
                </a:solidFill>
              </a:rPr>
              <a:t>blood-air barrier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Adequate gas exchange can occur which allows the prematurely born fetus to survive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endParaRPr lang="en-US" sz="2800" dirty="0" smtClean="0"/>
          </a:p>
        </p:txBody>
      </p:sp>
      <p:pic>
        <p:nvPicPr>
          <p:cNvPr id="20484" name="Picture 5" descr="C:\Users\user\Pictures\asas.png"/>
          <p:cNvPicPr>
            <a:picLocks noChangeAspect="1" noChangeArrowheads="1"/>
          </p:cNvPicPr>
          <p:nvPr/>
        </p:nvPicPr>
        <p:blipFill>
          <a:blip r:embed="rId2" cstate="print">
            <a:lum bright="-23000" contrast="16000"/>
          </a:blip>
          <a:srcRect l="2380" t="2238" r="3967" b="2238"/>
          <a:stretch>
            <a:fillRect/>
          </a:stretch>
        </p:blipFill>
        <p:spPr bwMode="auto">
          <a:xfrm>
            <a:off x="5638800" y="2209800"/>
            <a:ext cx="327818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533400" y="2438400"/>
            <a:ext cx="8077200" cy="3429000"/>
          </a:xfrm>
          <a:ln>
            <a:solidFill>
              <a:srgbClr val="FFFF00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Surfactant production begins by </a:t>
            </a:r>
            <a:r>
              <a:rPr lang="en-US" sz="2800" dirty="0" smtClean="0">
                <a:solidFill>
                  <a:srgbClr val="FF0066"/>
                </a:solidFill>
              </a:rPr>
              <a:t>20 weeks </a:t>
            </a:r>
            <a:r>
              <a:rPr lang="en-US" sz="2800" dirty="0" smtClean="0"/>
              <a:t>and increases during the terminal stages of pregnancy.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Sufficient terminal sacs, pulmonary vasculature  and surfactant are present to permit survival of a prematurely born infants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Fetuses born prematurely at 24-26 weeks </a:t>
            </a:r>
            <a:r>
              <a:rPr lang="en-US" sz="2800" dirty="0" smtClean="0"/>
              <a:t>may suffer from respiratory distress due to surfactant deficiency</a:t>
            </a:r>
            <a:r>
              <a:rPr lang="en-US" sz="2800" dirty="0" smtClean="0">
                <a:solidFill>
                  <a:srgbClr val="FFFF00"/>
                </a:solidFill>
              </a:rPr>
              <a:t> but may survive if given intensive care</a:t>
            </a:r>
            <a:endParaRPr lang="en-US" sz="28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533400" y="381000"/>
            <a:ext cx="8001000" cy="147117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 weeks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the terminal sacs are lined by: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Squamous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 I </a:t>
            </a:r>
            <a:r>
              <a:rPr lang="en-US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pneumocytes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Rounded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secretory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 II </a:t>
            </a:r>
            <a:r>
              <a:rPr lang="en-US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pneumocytes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secrete a mixture of phospholipids called 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surfactant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chemeClr val="bg1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/>
            <a:r>
              <a:rPr lang="en-US" sz="36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Respiratory System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143000"/>
            <a:ext cx="45720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Upper respiratory tract: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dirty="0" smtClean="0"/>
              <a:t>Nose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dirty="0" smtClean="0"/>
              <a:t>Nasal cavity &amp; </a:t>
            </a:r>
            <a:r>
              <a:rPr lang="en-US" sz="2800" dirty="0" err="1" smtClean="0"/>
              <a:t>paranasal</a:t>
            </a:r>
            <a:r>
              <a:rPr lang="en-US" sz="2800" dirty="0" smtClean="0"/>
              <a:t> sinuses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dirty="0" smtClean="0"/>
              <a:t>Pharynx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Lower respiratory tract: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dirty="0" smtClean="0"/>
              <a:t>Larynx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dirty="0" smtClean="0"/>
              <a:t>Trachea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dirty="0" smtClean="0"/>
              <a:t>Bronchi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dirty="0" smtClean="0"/>
              <a:t>Lungs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</p:txBody>
      </p:sp>
      <p:pic>
        <p:nvPicPr>
          <p:cNvPr id="4100" name="Picture 5" descr="C:\Documents and Settings\Free User\My Documents\My Pictures\fcdf.jpg"/>
          <p:cNvPicPr>
            <a:picLocks noChangeAspect="1" noChangeArrowheads="1"/>
          </p:cNvPicPr>
          <p:nvPr/>
        </p:nvPicPr>
        <p:blipFill>
          <a:blip r:embed="rId2" cstate="print">
            <a:lum bright="-24000" contrast="48000"/>
          </a:blip>
          <a:srcRect/>
          <a:stretch>
            <a:fillRect/>
          </a:stretch>
        </p:blipFill>
        <p:spPr bwMode="auto">
          <a:xfrm>
            <a:off x="4724400" y="1295400"/>
            <a:ext cx="413226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 bwMode="auto">
          <a:xfrm>
            <a:off x="6705600" y="1600200"/>
            <a:ext cx="1981200" cy="1295400"/>
          </a:xfrm>
          <a:prstGeom prst="rect">
            <a:avLst/>
          </a:prstGeom>
          <a:solidFill>
            <a:schemeClr val="accent1">
              <a:alpha val="8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cs typeface="Times New Roman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705600" y="2971800"/>
            <a:ext cx="1981200" cy="2667000"/>
          </a:xfrm>
          <a:prstGeom prst="rect">
            <a:avLst/>
          </a:prstGeom>
          <a:solidFill>
            <a:srgbClr val="FF0000">
              <a:alpha val="12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bg1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/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Alveolar Period (32 weeks – 8 years)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52400" y="1143000"/>
            <a:ext cx="5486400" cy="5181600"/>
          </a:xfrm>
          <a:ln>
            <a:solidFill>
              <a:srgbClr val="FFFF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At the beginning of the alveolar period, each respiratory bronchiole terminates in a cluster of thin-walled </a:t>
            </a:r>
            <a:r>
              <a:rPr lang="en-US" dirty="0" smtClean="0">
                <a:solidFill>
                  <a:srgbClr val="FFFF00"/>
                </a:solidFill>
              </a:rPr>
              <a:t>terminal </a:t>
            </a:r>
            <a:r>
              <a:rPr lang="en-US" dirty="0" err="1" smtClean="0">
                <a:solidFill>
                  <a:srgbClr val="FFFF00"/>
                </a:solidFill>
              </a:rPr>
              <a:t>saccules</a:t>
            </a:r>
            <a:r>
              <a:rPr lang="en-US" dirty="0" smtClean="0"/>
              <a:t>, separated from one another by loose connective tissue</a:t>
            </a:r>
          </a:p>
          <a:p>
            <a:pPr eaLnBrk="1" hangingPunct="1">
              <a:defRPr/>
            </a:pPr>
            <a:r>
              <a:rPr lang="en-US" dirty="0" smtClean="0"/>
              <a:t>These terminal </a:t>
            </a:r>
            <a:r>
              <a:rPr lang="en-US" dirty="0" err="1" smtClean="0"/>
              <a:t>saccules</a:t>
            </a:r>
            <a:r>
              <a:rPr lang="en-US" dirty="0" smtClean="0"/>
              <a:t> represent future </a:t>
            </a:r>
            <a:r>
              <a:rPr lang="en-US" dirty="0" smtClean="0">
                <a:solidFill>
                  <a:srgbClr val="FFFF00"/>
                </a:solidFill>
              </a:rPr>
              <a:t>alveolar sacs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/>
              <a:t>The epithelial lining of the terminal sacs attenuates to an extremely thin </a:t>
            </a:r>
            <a:r>
              <a:rPr lang="en-US" dirty="0" err="1" smtClean="0"/>
              <a:t>squamous</a:t>
            </a:r>
            <a:r>
              <a:rPr lang="en-US" dirty="0" smtClean="0"/>
              <a:t> epithelial layer</a:t>
            </a:r>
          </a:p>
        </p:txBody>
      </p:sp>
      <p:pic>
        <p:nvPicPr>
          <p:cNvPr id="22532" name="Content Placeholder 4" descr="C:\Documents and Settings\Free User\My Documents\My Pictures\alveoliPart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59413" y="1676400"/>
            <a:ext cx="3455987" cy="2971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4724400" y="533400"/>
            <a:ext cx="3810000" cy="2971800"/>
          </a:xfrm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Most </a:t>
            </a:r>
            <a:r>
              <a:rPr lang="en-US" sz="2400" dirty="0" smtClean="0">
                <a:solidFill>
                  <a:srgbClr val="FFFF00"/>
                </a:solidFill>
              </a:rPr>
              <a:t>increase in the size of the lungs results from an increase in the number of respiratory bronchioles and primordial alveoli</a:t>
            </a:r>
            <a:r>
              <a:rPr lang="en-US" sz="2400" dirty="0" smtClean="0"/>
              <a:t> rather than from an increase in the size of the alveoli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 smtClean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57200" y="533400"/>
            <a:ext cx="4191000" cy="3200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Characteristic mature alveoli do not form until after birth. 95% of alveoli develop </a:t>
            </a:r>
            <a:r>
              <a:rPr lang="en-US" kern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postnatally</a:t>
            </a:r>
            <a:endParaRPr lang="en-US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About 50 million alveoli, one sixth of the adult number are present in the lungs of a </a:t>
            </a:r>
            <a:r>
              <a:rPr lang="en-US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full-term newborn infant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81000" y="3962400"/>
            <a:ext cx="8077200" cy="2667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From </a:t>
            </a:r>
            <a:r>
              <a:rPr lang="en-US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three to eight </a:t>
            </a:r>
            <a:r>
              <a:rPr lang="en-US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year</a:t>
            </a:r>
            <a:r>
              <a:rPr lang="en-US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or so, </a:t>
            </a:r>
            <a:r>
              <a:rPr lang="en-US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the number of immature alveoli continues to increase</a:t>
            </a:r>
            <a:r>
              <a:rPr lang="en-US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. Unlike mature alveoli, immature alveoli have the potential for forming additional primordial </a:t>
            </a:r>
            <a:r>
              <a:rPr lang="en-US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alveoli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endParaRPr lang="en-US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By about the </a:t>
            </a:r>
            <a:r>
              <a:rPr lang="en-US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eighth year</a:t>
            </a:r>
            <a:r>
              <a:rPr lang="en-US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, the adult complement of 300 million alveoli is present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228600"/>
            <a:ext cx="3124200" cy="5334000"/>
          </a:xfrm>
          <a:ln>
            <a:solidFill>
              <a:srgbClr val="FF0000"/>
            </a:solidFill>
          </a:ln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Breathing Movements</a:t>
            </a:r>
          </a:p>
          <a:p>
            <a:pPr eaLnBrk="1" hangingPunct="1">
              <a:defRPr/>
            </a:pPr>
            <a:r>
              <a:rPr lang="en-US" sz="2400" dirty="0" smtClean="0"/>
              <a:t>Occur </a:t>
            </a:r>
            <a:r>
              <a:rPr lang="en-US" sz="2400" dirty="0" smtClean="0">
                <a:solidFill>
                  <a:srgbClr val="FFFF00"/>
                </a:solidFill>
              </a:rPr>
              <a:t>before birth</a:t>
            </a:r>
            <a:r>
              <a:rPr lang="en-US" sz="2400" dirty="0" smtClean="0"/>
              <a:t>, are </a:t>
            </a:r>
            <a:r>
              <a:rPr lang="en-US" sz="2400" dirty="0" smtClean="0">
                <a:solidFill>
                  <a:srgbClr val="FFFF00"/>
                </a:solidFill>
              </a:rPr>
              <a:t>not continuous </a:t>
            </a:r>
            <a:r>
              <a:rPr lang="en-US" sz="2400" dirty="0" smtClean="0"/>
              <a:t>and </a:t>
            </a:r>
            <a:r>
              <a:rPr lang="en-US" sz="2400" dirty="0" smtClean="0">
                <a:solidFill>
                  <a:srgbClr val="FFFF00"/>
                </a:solidFill>
              </a:rPr>
              <a:t>increase as the time of delivery approaches</a:t>
            </a:r>
          </a:p>
          <a:p>
            <a:pPr eaLnBrk="1" hangingPunct="1">
              <a:defRPr/>
            </a:pPr>
            <a:r>
              <a:rPr lang="en-US" sz="2400" dirty="0" smtClean="0"/>
              <a:t>Help in </a:t>
            </a:r>
            <a:r>
              <a:rPr lang="en-US" sz="2400" dirty="0" smtClean="0">
                <a:solidFill>
                  <a:srgbClr val="FFFF00"/>
                </a:solidFill>
              </a:rPr>
              <a:t>conditioning the respiratory muscles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Stimulate lung development </a:t>
            </a:r>
            <a:r>
              <a:rPr lang="en-US" sz="2400" dirty="0" smtClean="0"/>
              <a:t>and are </a:t>
            </a:r>
            <a:r>
              <a:rPr lang="en-US" sz="2400" dirty="0" smtClean="0">
                <a:solidFill>
                  <a:srgbClr val="FFFF00"/>
                </a:solidFill>
              </a:rPr>
              <a:t>essential for normal lung development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dirty="0" smtClean="0"/>
          </a:p>
          <a:p>
            <a:pPr eaLnBrk="1" hangingPunct="1">
              <a:defRPr/>
            </a:pPr>
            <a:endParaRPr lang="en-US" sz="2800" dirty="0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352800" y="228600"/>
            <a:ext cx="5638800" cy="373380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en-US" b="1" dirty="0">
                <a:solidFill>
                  <a:srgbClr val="FF0000"/>
                </a:solidFill>
              </a:rPr>
              <a:t>Lungs at birth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The </a:t>
            </a:r>
            <a:r>
              <a:rPr lang="en-US" kern="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lungs are half filled</a:t>
            </a:r>
            <a:r>
              <a:rPr lang="en-US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with </a:t>
            </a:r>
            <a:r>
              <a:rPr lang="en-US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fluid derived from the amniotic fluid and from the lungs &amp; tracheal glands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This fluid in the lungs is cleared at birth: by: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u"/>
              <a:defRPr/>
            </a:pPr>
            <a:r>
              <a:rPr lang="en-US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Pressure on the fetal thorax during delivery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u"/>
              <a:defRPr/>
            </a:pPr>
            <a:r>
              <a:rPr lang="en-US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Absorption into the pulmonary capillaries and </a:t>
            </a:r>
            <a:r>
              <a:rPr lang="en-US" kern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lymphatics</a:t>
            </a:r>
            <a:endParaRPr lang="en-US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352800" y="4079875"/>
            <a:ext cx="5638800" cy="254952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en-US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Lungs of a Newborn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kern="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Fresh healthy lung </a:t>
            </a:r>
            <a:r>
              <a:rPr lang="en-US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always contains some air (lungs float in water). </a:t>
            </a:r>
            <a:r>
              <a:rPr lang="en-US" kern="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Diseased lung </a:t>
            </a:r>
            <a:r>
              <a:rPr lang="en-US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may contain some fluid and may not float (may sink). Lungs of a </a:t>
            </a:r>
            <a:r>
              <a:rPr lang="en-US" kern="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stillborn</a:t>
            </a:r>
            <a:r>
              <a:rPr lang="en-US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infant are firm, contain fluid and may sink in water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4267200" cy="4038600"/>
          </a:xfrm>
          <a:ln>
            <a:solidFill>
              <a:srgbClr val="FFFF00"/>
            </a:solidFill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Factors important for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normal lung development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Adequate thoracic space for lung growth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Fetal breathing movements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Adequate amniotic fluid volume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724400" y="457200"/>
            <a:ext cx="4191000" cy="50292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en-US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Developmental </a:t>
            </a:r>
            <a:r>
              <a:rPr lang="en-US" sz="2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anomalies</a:t>
            </a:r>
            <a:endParaRPr lang="en-US" sz="28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Laryngeal </a:t>
            </a:r>
            <a:r>
              <a:rPr lang="en-US" sz="28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tresia</a:t>
            </a:r>
            <a:endParaRPr lang="en-US" sz="28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8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Tracheoesophageal</a:t>
            </a:r>
            <a:r>
              <a:rPr lang="en-US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fistula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Tracheal </a:t>
            </a:r>
            <a:r>
              <a:rPr lang="en-US" sz="28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stenosis</a:t>
            </a:r>
            <a:r>
              <a:rPr lang="en-US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&amp; </a:t>
            </a:r>
            <a:r>
              <a:rPr lang="en-US" sz="28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atresia</a:t>
            </a:r>
            <a:endParaRPr lang="en-US" sz="28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Congenital lung cysts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Agenesis of lungs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Lung </a:t>
            </a:r>
            <a:r>
              <a:rPr lang="en-US" sz="28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hypoplasia</a:t>
            </a:r>
            <a:endParaRPr lang="en-US" sz="28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Accessory lungs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bg1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/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Tracheoesophageal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Fistula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914400"/>
            <a:ext cx="4724400" cy="5562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dirty="0" smtClean="0"/>
              <a:t>An abnormal passage between the trachea and esophagus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/>
              <a:t>Results from incomplete division of the cranial part of the foregut into respiratory and esophageal parts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/>
              <a:t>Occurs once in 3000 to 4500 live births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/>
              <a:t>Most affected infants are males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/>
              <a:t>In more than 85% of cases, the fistula is associated with esophageal </a:t>
            </a:r>
            <a:r>
              <a:rPr lang="en-US" dirty="0" err="1" smtClean="0"/>
              <a:t>atresia</a:t>
            </a:r>
            <a:endParaRPr lang="en-US" dirty="0" smtClean="0"/>
          </a:p>
        </p:txBody>
      </p:sp>
      <p:pic>
        <p:nvPicPr>
          <p:cNvPr id="26628" name="Picture 5" descr="C:\Users\user\Pictures\xcvbnm - Copy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-20000" contrast="33000"/>
          </a:blip>
          <a:srcRect r="15788"/>
          <a:stretch>
            <a:fillRect/>
          </a:stretch>
        </p:blipFill>
        <p:spPr>
          <a:xfrm>
            <a:off x="5029200" y="914400"/>
            <a:ext cx="2438400" cy="56737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itle 1"/>
          <p:cNvSpPr>
            <a:spLocks noGrp="1"/>
          </p:cNvSpPr>
          <p:nvPr>
            <p:ph type="ctrTitle"/>
          </p:nvPr>
        </p:nvSpPr>
        <p:spPr>
          <a:xfrm>
            <a:off x="533400" y="1600200"/>
            <a:ext cx="8153400" cy="3352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6000" dirty="0" smtClean="0">
                <a:solidFill>
                  <a:schemeClr val="tx1"/>
                </a:solidFill>
                <a:latin typeface="Snap ITC" pitchFamily="82" charset="0"/>
              </a:rPr>
              <a:t>Thank You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bg1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the Lower Respiratory Tract</a:t>
            </a:r>
          </a:p>
        </p:txBody>
      </p:sp>
      <p:sp>
        <p:nvSpPr>
          <p:cNvPr id="29699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066800"/>
            <a:ext cx="4267200" cy="5029200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Begins to form during the </a:t>
            </a:r>
            <a:r>
              <a:rPr lang="en-US" sz="2800" dirty="0" smtClean="0">
                <a:solidFill>
                  <a:srgbClr val="FFFF00"/>
                </a:solidFill>
              </a:rPr>
              <a:t>4</a:t>
            </a:r>
            <a:r>
              <a:rPr lang="en-US" sz="2800" baseline="30000" dirty="0" smtClean="0">
                <a:solidFill>
                  <a:srgbClr val="FFFF00"/>
                </a:solidFill>
              </a:rPr>
              <a:t>th</a:t>
            </a:r>
            <a:r>
              <a:rPr lang="en-US" sz="2800" dirty="0" smtClean="0">
                <a:solidFill>
                  <a:srgbClr val="FFFF00"/>
                </a:solidFill>
              </a:rPr>
              <a:t> week </a:t>
            </a:r>
            <a:r>
              <a:rPr lang="en-US" sz="2800" dirty="0" smtClean="0"/>
              <a:t>of development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Begins as a median outgrowth </a:t>
            </a:r>
            <a:r>
              <a:rPr lang="en-US" sz="2800" dirty="0" smtClean="0">
                <a:solidFill>
                  <a:srgbClr val="FFFF00"/>
                </a:solidFill>
              </a:rPr>
              <a:t>(</a:t>
            </a:r>
            <a:r>
              <a:rPr lang="en-US" sz="2800" dirty="0" err="1" smtClean="0">
                <a:solidFill>
                  <a:srgbClr val="FFFF00"/>
                </a:solidFill>
              </a:rPr>
              <a:t>laryngotracheal</a:t>
            </a:r>
            <a:r>
              <a:rPr lang="en-US" sz="2800" dirty="0" smtClean="0">
                <a:solidFill>
                  <a:srgbClr val="FFFF00"/>
                </a:solidFill>
              </a:rPr>
              <a:t> groove)  </a:t>
            </a:r>
            <a:r>
              <a:rPr lang="en-US" sz="2800" dirty="0" smtClean="0"/>
              <a:t>from the caudal part of the ventral wall of the primitive pharynx</a:t>
            </a:r>
            <a:endParaRPr lang="en-US" sz="28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The groove </a:t>
            </a:r>
            <a:r>
              <a:rPr lang="en-US" sz="2800" dirty="0" err="1" smtClean="0"/>
              <a:t>envaginates</a:t>
            </a:r>
            <a:r>
              <a:rPr lang="en-US" sz="2800" dirty="0" smtClean="0"/>
              <a:t> and forms the </a:t>
            </a:r>
            <a:r>
              <a:rPr lang="en-US" sz="2800" dirty="0" err="1" smtClean="0">
                <a:solidFill>
                  <a:srgbClr val="FFFF00"/>
                </a:solidFill>
              </a:rPr>
              <a:t>laryngotracheal</a:t>
            </a:r>
            <a:r>
              <a:rPr lang="en-US" sz="2800" dirty="0" smtClean="0">
                <a:solidFill>
                  <a:srgbClr val="FFFF00"/>
                </a:solidFill>
              </a:rPr>
              <a:t> (respiratory) </a:t>
            </a:r>
            <a:r>
              <a:rPr lang="en-US" sz="2800" dirty="0" err="1" smtClean="0">
                <a:solidFill>
                  <a:srgbClr val="FFFF00"/>
                </a:solidFill>
              </a:rPr>
              <a:t>diverticulum</a:t>
            </a:r>
            <a:endParaRPr lang="en-US" sz="2800" dirty="0" smtClean="0">
              <a:solidFill>
                <a:srgbClr val="FFFF00"/>
              </a:solidFill>
            </a:endParaRPr>
          </a:p>
        </p:txBody>
      </p:sp>
      <p:pic>
        <p:nvPicPr>
          <p:cNvPr id="5124" name="Picture 6" descr="C:\Users\user\Pictures\sed.png"/>
          <p:cNvPicPr>
            <a:picLocks noChangeAspect="1" noChangeArrowheads="1"/>
          </p:cNvPicPr>
          <p:nvPr/>
        </p:nvPicPr>
        <p:blipFill>
          <a:blip r:embed="rId2" cstate="print">
            <a:lum bright="-19000" contrast="33000"/>
          </a:blip>
          <a:srcRect t="17909" b="14429"/>
          <a:stretch>
            <a:fillRect/>
          </a:stretch>
        </p:blipFill>
        <p:spPr bwMode="auto">
          <a:xfrm>
            <a:off x="4800600" y="1143000"/>
            <a:ext cx="4019550" cy="2971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762000"/>
            <a:ext cx="3962400" cy="5029200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A longitudinal </a:t>
            </a:r>
            <a:r>
              <a:rPr lang="en-US" sz="2800" dirty="0" err="1" smtClean="0"/>
              <a:t>tracheo</a:t>
            </a:r>
            <a:r>
              <a:rPr lang="en-US" sz="2800" dirty="0" smtClean="0"/>
              <a:t>-esophageal septum develops and divides the </a:t>
            </a:r>
            <a:r>
              <a:rPr lang="en-US" sz="2800" dirty="0" err="1" smtClean="0"/>
              <a:t>diverticulum</a:t>
            </a:r>
            <a:r>
              <a:rPr lang="en-US" sz="2800" dirty="0" smtClean="0"/>
              <a:t> into a: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Dorsal portion</a:t>
            </a:r>
            <a:r>
              <a:rPr lang="en-US" sz="2800" dirty="0" smtClean="0"/>
              <a:t>: </a:t>
            </a:r>
            <a:r>
              <a:rPr lang="en-US" sz="2800" dirty="0" err="1" smtClean="0"/>
              <a:t>primordium</a:t>
            </a:r>
            <a:r>
              <a:rPr lang="en-US" sz="2800" dirty="0" smtClean="0"/>
              <a:t> of the </a:t>
            </a:r>
            <a:r>
              <a:rPr lang="en-US" sz="2800" dirty="0" err="1" smtClean="0"/>
              <a:t>oropharynx</a:t>
            </a:r>
            <a:r>
              <a:rPr lang="en-US" sz="2800" dirty="0" smtClean="0"/>
              <a:t> and esophagus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Ventral portion</a:t>
            </a:r>
            <a:r>
              <a:rPr lang="en-US" sz="2800" dirty="0" smtClean="0"/>
              <a:t>: </a:t>
            </a:r>
            <a:r>
              <a:rPr lang="en-US" sz="2800" dirty="0" err="1" smtClean="0"/>
              <a:t>primordium</a:t>
            </a:r>
            <a:r>
              <a:rPr lang="en-US" sz="2800" dirty="0" smtClean="0"/>
              <a:t> of larynx, trachea, bronchi and lungs</a:t>
            </a:r>
          </a:p>
        </p:txBody>
      </p:sp>
      <p:pic>
        <p:nvPicPr>
          <p:cNvPr id="6147" name="Picture 4" descr="C:\Users\user\Pictures\cdcd.png"/>
          <p:cNvPicPr>
            <a:picLocks noChangeAspect="1" noChangeArrowheads="1"/>
          </p:cNvPicPr>
          <p:nvPr/>
        </p:nvPicPr>
        <p:blipFill>
          <a:blip r:embed="rId2" cstate="print">
            <a:lum bright="-21000" contrast="48000"/>
          </a:blip>
          <a:srcRect t="6750" r="4024" b="3796"/>
          <a:stretch>
            <a:fillRect/>
          </a:stretch>
        </p:blipFill>
        <p:spPr bwMode="auto">
          <a:xfrm>
            <a:off x="4343400" y="1524000"/>
            <a:ext cx="4411663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762000"/>
            <a:ext cx="3733800" cy="5257800"/>
          </a:xfrm>
          <a:ln>
            <a:solidFill>
              <a:schemeClr val="accent1"/>
            </a:solidFill>
          </a:ln>
        </p:spPr>
        <p:txBody>
          <a:bodyPr/>
          <a:lstStyle/>
          <a:p>
            <a:pPr>
              <a:defRPr/>
            </a:pPr>
            <a:r>
              <a:rPr lang="en-US" sz="2800" dirty="0" smtClean="0"/>
              <a:t>The </a:t>
            </a:r>
            <a:r>
              <a:rPr lang="en-US" sz="2800" dirty="0" smtClean="0">
                <a:solidFill>
                  <a:srgbClr val="FF0066"/>
                </a:solidFill>
              </a:rPr>
              <a:t>proximal part </a:t>
            </a:r>
            <a:r>
              <a:rPr lang="en-US" sz="2800" dirty="0" smtClean="0"/>
              <a:t>of the respiratory </a:t>
            </a:r>
            <a:r>
              <a:rPr lang="en-US" sz="2800" dirty="0" err="1" smtClean="0"/>
              <a:t>diverticulum</a:t>
            </a:r>
            <a:r>
              <a:rPr lang="en-US" sz="2800" dirty="0" smtClean="0"/>
              <a:t> remains tubular and forms </a:t>
            </a:r>
            <a:r>
              <a:rPr lang="en-US" sz="2800" b="1" dirty="0" smtClean="0">
                <a:solidFill>
                  <a:srgbClr val="FF0066"/>
                </a:solidFill>
              </a:rPr>
              <a:t>trachea </a:t>
            </a:r>
          </a:p>
          <a:p>
            <a:pPr>
              <a:defRPr/>
            </a:pPr>
            <a:r>
              <a:rPr lang="en-US" sz="2800" dirty="0" smtClean="0"/>
              <a:t>The </a:t>
            </a:r>
            <a:r>
              <a:rPr lang="en-US" sz="2800" dirty="0" smtClean="0">
                <a:solidFill>
                  <a:srgbClr val="FF0066"/>
                </a:solidFill>
              </a:rPr>
              <a:t>distal end </a:t>
            </a:r>
            <a:r>
              <a:rPr lang="en-US" sz="2800" dirty="0" smtClean="0"/>
              <a:t>of the </a:t>
            </a:r>
            <a:r>
              <a:rPr lang="en-US" sz="2800" dirty="0" err="1" smtClean="0"/>
              <a:t>diverticulum</a:t>
            </a:r>
            <a:r>
              <a:rPr lang="en-US" sz="2800" dirty="0" smtClean="0"/>
              <a:t> dilates to form </a:t>
            </a:r>
            <a:r>
              <a:rPr lang="en-US" sz="2800" b="1" dirty="0" smtClean="0">
                <a:solidFill>
                  <a:srgbClr val="FF0066"/>
                </a:solidFill>
              </a:rPr>
              <a:t>lung bud</a:t>
            </a:r>
            <a:r>
              <a:rPr lang="en-US" sz="2800" dirty="0" smtClean="0"/>
              <a:t>, which divides to give rise to two </a:t>
            </a:r>
            <a:r>
              <a:rPr lang="en-US" sz="2800" dirty="0" smtClean="0">
                <a:solidFill>
                  <a:srgbClr val="FFFF00"/>
                </a:solidFill>
              </a:rPr>
              <a:t>lung buds (primary </a:t>
            </a:r>
            <a:r>
              <a:rPr lang="en-US" sz="2800" dirty="0" err="1" smtClean="0">
                <a:solidFill>
                  <a:srgbClr val="FFFF00"/>
                </a:solidFill>
              </a:rPr>
              <a:t>brochial</a:t>
            </a:r>
            <a:r>
              <a:rPr lang="en-US" sz="2800" dirty="0" smtClean="0">
                <a:solidFill>
                  <a:srgbClr val="FFFF00"/>
                </a:solidFill>
              </a:rPr>
              <a:t> buds)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7171" name="Picture 4" descr="C:\Users\user\Pictures\cdcd.png"/>
          <p:cNvPicPr>
            <a:picLocks noChangeAspect="1" noChangeArrowheads="1"/>
          </p:cNvPicPr>
          <p:nvPr/>
        </p:nvPicPr>
        <p:blipFill>
          <a:blip r:embed="rId2" cstate="print">
            <a:lum bright="-11000" contrast="24000"/>
          </a:blip>
          <a:srcRect t="6750" r="4024" b="3796"/>
          <a:stretch>
            <a:fillRect/>
          </a:stretch>
        </p:blipFill>
        <p:spPr bwMode="auto">
          <a:xfrm>
            <a:off x="4267200" y="1524000"/>
            <a:ext cx="4411663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447800"/>
            <a:ext cx="8534400" cy="3962400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The </a:t>
            </a:r>
            <a:r>
              <a:rPr lang="en-US" b="1" dirty="0" smtClean="0">
                <a:solidFill>
                  <a:schemeClr val="accent1"/>
                </a:solidFill>
              </a:rPr>
              <a:t>endoderm</a:t>
            </a:r>
            <a:r>
              <a:rPr lang="en-US" dirty="0" smtClean="0"/>
              <a:t> lining the </a:t>
            </a:r>
            <a:r>
              <a:rPr lang="en-US" dirty="0" err="1" smtClean="0"/>
              <a:t>laryngotracheal</a:t>
            </a:r>
            <a:r>
              <a:rPr lang="en-US" dirty="0" smtClean="0"/>
              <a:t> </a:t>
            </a:r>
            <a:r>
              <a:rPr lang="en-US" dirty="0" err="1" smtClean="0"/>
              <a:t>diverticulum</a:t>
            </a:r>
            <a:r>
              <a:rPr lang="en-US" dirty="0" smtClean="0"/>
              <a:t> gives rise to the:</a:t>
            </a:r>
          </a:p>
          <a:p>
            <a:pPr lvl="1" eaLnBrk="1" hangingPunct="1">
              <a:defRPr/>
            </a:pPr>
            <a:r>
              <a:rPr lang="en-US" b="1" dirty="0" smtClean="0">
                <a:solidFill>
                  <a:schemeClr val="tx2"/>
                </a:solidFill>
                <a:effectLst/>
              </a:rPr>
              <a:t>Epithelium</a:t>
            </a:r>
            <a:r>
              <a:rPr lang="en-US" dirty="0" smtClean="0"/>
              <a:t> &amp; </a:t>
            </a:r>
            <a:r>
              <a:rPr lang="en-US" b="1" dirty="0" smtClean="0">
                <a:solidFill>
                  <a:schemeClr val="tx2"/>
                </a:solidFill>
              </a:rPr>
              <a:t>Glands</a:t>
            </a:r>
            <a:r>
              <a:rPr lang="en-US" dirty="0" smtClean="0"/>
              <a:t> of the respiratory tract</a:t>
            </a:r>
          </a:p>
          <a:p>
            <a:pPr eaLnBrk="1" hangingPunct="1">
              <a:defRPr/>
            </a:pPr>
            <a:r>
              <a:rPr lang="en-US" dirty="0" smtClean="0"/>
              <a:t>The surrounding </a:t>
            </a:r>
            <a:r>
              <a:rPr lang="en-US" b="1" dirty="0" err="1" smtClean="0">
                <a:solidFill>
                  <a:srgbClr val="FF0066"/>
                </a:solidFill>
              </a:rPr>
              <a:t>splanchnic</a:t>
            </a:r>
            <a:r>
              <a:rPr lang="en-US" b="1" dirty="0" smtClean="0">
                <a:solidFill>
                  <a:srgbClr val="FF0066"/>
                </a:solidFill>
              </a:rPr>
              <a:t> mesoderm</a:t>
            </a:r>
            <a:r>
              <a:rPr lang="en-US" dirty="0" smtClean="0"/>
              <a:t> gives rise to the:</a:t>
            </a:r>
          </a:p>
          <a:p>
            <a:pPr lvl="1" eaLnBrk="1" hangingPunct="1">
              <a:defRPr/>
            </a:pPr>
            <a:r>
              <a:rPr lang="en-US" b="1" dirty="0" smtClean="0">
                <a:solidFill>
                  <a:srgbClr val="FF0066"/>
                </a:solidFill>
              </a:rPr>
              <a:t>Connective tissue, Cartilage</a:t>
            </a:r>
            <a:r>
              <a:rPr lang="en-US" b="1" dirty="0" smtClean="0">
                <a:solidFill>
                  <a:srgbClr val="FF66FF"/>
                </a:solidFill>
              </a:rPr>
              <a:t> </a:t>
            </a:r>
            <a:r>
              <a:rPr lang="en-US" dirty="0" smtClean="0"/>
              <a:t>&amp; </a:t>
            </a:r>
            <a:r>
              <a:rPr lang="en-US" b="1" dirty="0" smtClean="0">
                <a:solidFill>
                  <a:srgbClr val="FF0066"/>
                </a:solidFill>
              </a:rPr>
              <a:t>Smooth muscles </a:t>
            </a:r>
            <a:r>
              <a:rPr lang="en-US" dirty="0" smtClean="0"/>
              <a:t>of the respiratory tract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chemeClr val="bg1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the Larynx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990600"/>
            <a:ext cx="4724400" cy="5334000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The opening of the </a:t>
            </a:r>
            <a:r>
              <a:rPr lang="en-US" sz="2800" dirty="0" err="1" smtClean="0"/>
              <a:t>laryngotracheal</a:t>
            </a:r>
            <a:r>
              <a:rPr lang="en-US" sz="2800" dirty="0" smtClean="0"/>
              <a:t> </a:t>
            </a:r>
            <a:r>
              <a:rPr lang="en-US" sz="2800" dirty="0" err="1" smtClean="0"/>
              <a:t>diverticulum</a:t>
            </a:r>
            <a:r>
              <a:rPr lang="en-US" sz="2800" dirty="0" smtClean="0"/>
              <a:t> into the primitive fore gut becomes the laryngeal orifice.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The </a:t>
            </a:r>
            <a:r>
              <a:rPr lang="en-US" sz="2800" dirty="0" smtClean="0">
                <a:solidFill>
                  <a:srgbClr val="FFFF00"/>
                </a:solidFill>
              </a:rPr>
              <a:t>epithelium &amp; glands </a:t>
            </a:r>
            <a:r>
              <a:rPr lang="en-US" sz="2800" dirty="0" smtClean="0"/>
              <a:t>are derived from </a:t>
            </a:r>
            <a:r>
              <a:rPr lang="en-US" sz="2800" dirty="0" smtClean="0">
                <a:solidFill>
                  <a:srgbClr val="FFFF00"/>
                </a:solidFill>
              </a:rPr>
              <a:t>endoderm. 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Laryngeal muscles &amp; the cartilages of the larynx </a:t>
            </a:r>
            <a:r>
              <a:rPr lang="en-US" sz="2800" dirty="0" smtClean="0">
                <a:solidFill>
                  <a:srgbClr val="FFFF00"/>
                </a:solidFill>
              </a:rPr>
              <a:t>except </a:t>
            </a:r>
            <a:r>
              <a:rPr lang="en-US" sz="2800" dirty="0" smtClean="0">
                <a:solidFill>
                  <a:srgbClr val="FF0000"/>
                </a:solidFill>
              </a:rPr>
              <a:t>Epiglottis</a:t>
            </a:r>
            <a:r>
              <a:rPr lang="en-US" sz="2800" dirty="0" smtClean="0"/>
              <a:t>, develop from the mesoderm of 4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&amp; 6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pairs of pharyngeal arches.</a:t>
            </a:r>
          </a:p>
          <a:p>
            <a:pPr eaLnBrk="1" hangingPunct="1">
              <a:defRPr/>
            </a:pPr>
            <a:endParaRPr lang="en-US" sz="2800" dirty="0" smtClean="0"/>
          </a:p>
        </p:txBody>
      </p:sp>
      <p:pic>
        <p:nvPicPr>
          <p:cNvPr id="9221" name="Picture 6" descr="C:\Users\user\Pictures\sfdfdgdf - Copy.png"/>
          <p:cNvPicPr>
            <a:picLocks noChangeAspect="1" noChangeArrowheads="1"/>
          </p:cNvPicPr>
          <p:nvPr/>
        </p:nvPicPr>
        <p:blipFill>
          <a:blip r:embed="rId2" cstate="print">
            <a:lum bright="-24000" contrast="52000"/>
          </a:blip>
          <a:srcRect/>
          <a:stretch>
            <a:fillRect/>
          </a:stretch>
        </p:blipFill>
        <p:spPr bwMode="auto">
          <a:xfrm>
            <a:off x="4968875" y="990600"/>
            <a:ext cx="40227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chemeClr val="bg1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Epiglottis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990600"/>
            <a:ext cx="3962400" cy="3429000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It develops from the </a:t>
            </a:r>
            <a:r>
              <a:rPr lang="en-US" dirty="0" smtClean="0">
                <a:solidFill>
                  <a:srgbClr val="FFFF00"/>
                </a:solidFill>
              </a:rPr>
              <a:t>caudal part of the </a:t>
            </a:r>
            <a:r>
              <a:rPr lang="en-US" dirty="0" err="1" smtClean="0">
                <a:solidFill>
                  <a:srgbClr val="FFFF00"/>
                </a:solidFill>
              </a:rPr>
              <a:t>hypopharyngeal</a:t>
            </a:r>
            <a:r>
              <a:rPr lang="en-US" dirty="0" smtClean="0">
                <a:solidFill>
                  <a:srgbClr val="FFFF00"/>
                </a:solidFill>
              </a:rPr>
              <a:t> eminence, a swelling formed by the proliferation of mesoderm in the floor of the pharynx</a:t>
            </a:r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457200" y="4648200"/>
            <a:ext cx="8305800" cy="1255713"/>
          </a:xfrm>
          <a:prstGeom prst="rect">
            <a:avLst/>
          </a:prstGeom>
          <a:solidFill>
            <a:srgbClr val="C000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Growth of the larynx and epiglottis is rapid during the first three years after birth. By this time the epiglottis has reached its adult form</a:t>
            </a:r>
          </a:p>
        </p:txBody>
      </p:sp>
      <p:pic>
        <p:nvPicPr>
          <p:cNvPr id="10245" name="Picture 6" descr="C:\Users\user\Pictures\sfdfdgdf - Copy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-19000" contrast="30000"/>
          </a:blip>
          <a:srcRect/>
          <a:stretch>
            <a:fillRect/>
          </a:stretch>
        </p:blipFill>
        <p:spPr>
          <a:xfrm>
            <a:off x="4800600" y="1066800"/>
            <a:ext cx="3810000" cy="3463925"/>
          </a:xfrm>
          <a:noFill/>
          <a:ln>
            <a:solidFill>
              <a:schemeClr val="accent1"/>
            </a:solidFill>
          </a:ln>
        </p:spPr>
      </p:pic>
      <p:sp>
        <p:nvSpPr>
          <p:cNvPr id="6" name="Rectangle 5"/>
          <p:cNvSpPr/>
          <p:nvPr/>
        </p:nvSpPr>
        <p:spPr bwMode="auto">
          <a:xfrm>
            <a:off x="6019800" y="1524000"/>
            <a:ext cx="990600" cy="228600"/>
          </a:xfrm>
          <a:prstGeom prst="rect">
            <a:avLst/>
          </a:prstGeom>
          <a:solidFill>
            <a:schemeClr val="accent1">
              <a:alpha val="16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228600" y="838200"/>
            <a:ext cx="4419600" cy="4495800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The laryngeal epithelium proliferates rapidly resulting in </a:t>
            </a:r>
            <a:r>
              <a:rPr lang="en-US" sz="2800" dirty="0" smtClean="0">
                <a:solidFill>
                  <a:srgbClr val="FFC000"/>
                </a:solidFill>
              </a:rPr>
              <a:t>temporary occlusion </a:t>
            </a:r>
            <a:r>
              <a:rPr lang="en-US" sz="2800" dirty="0" smtClean="0"/>
              <a:t>of the laryngeal lumen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err="1" smtClean="0"/>
              <a:t>Recanalization</a:t>
            </a:r>
            <a:r>
              <a:rPr lang="en-US" sz="2800" dirty="0" smtClean="0"/>
              <a:t> of larynx normally occurs by the </a:t>
            </a:r>
            <a:r>
              <a:rPr lang="en-US" sz="2800" dirty="0" smtClean="0">
                <a:solidFill>
                  <a:srgbClr val="FFFF00"/>
                </a:solidFill>
              </a:rPr>
              <a:t>10</a:t>
            </a:r>
            <a:r>
              <a:rPr lang="en-US" sz="2800" baseline="30000" dirty="0" smtClean="0">
                <a:solidFill>
                  <a:srgbClr val="FFFF00"/>
                </a:solidFill>
              </a:rPr>
              <a:t>th</a:t>
            </a:r>
            <a:r>
              <a:rPr lang="en-US" sz="2800" dirty="0" smtClean="0">
                <a:solidFill>
                  <a:srgbClr val="FFFF00"/>
                </a:solidFill>
              </a:rPr>
              <a:t> week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Laryngeal ventricles, </a:t>
            </a:r>
            <a:r>
              <a:rPr lang="en-US" sz="2800" dirty="0" smtClean="0">
                <a:solidFill>
                  <a:srgbClr val="FFFF00"/>
                </a:solidFill>
              </a:rPr>
              <a:t>vocal folds </a:t>
            </a:r>
            <a:r>
              <a:rPr lang="en-US" sz="2800" dirty="0" smtClean="0"/>
              <a:t>and </a:t>
            </a:r>
            <a:r>
              <a:rPr lang="en-US" sz="2800" dirty="0" smtClean="0">
                <a:solidFill>
                  <a:srgbClr val="FFFF00"/>
                </a:solidFill>
              </a:rPr>
              <a:t>vestibular folds</a:t>
            </a:r>
            <a:r>
              <a:rPr lang="en-US" sz="2800" dirty="0" smtClean="0"/>
              <a:t> are formed during </a:t>
            </a:r>
            <a:r>
              <a:rPr lang="en-US" sz="2800" dirty="0" err="1" smtClean="0">
                <a:solidFill>
                  <a:srgbClr val="FFFF00"/>
                </a:solidFill>
              </a:rPr>
              <a:t>recanalization</a:t>
            </a:r>
            <a:endParaRPr lang="en-US" sz="2800" dirty="0" smtClean="0">
              <a:solidFill>
                <a:srgbClr val="FFFF00"/>
              </a:solidFill>
            </a:endParaRPr>
          </a:p>
        </p:txBody>
      </p:sp>
      <p:pic>
        <p:nvPicPr>
          <p:cNvPr id="11267" name="Picture 4" descr="C:\Documents and Settings\Free User\My Documents\My Pictures\Copy of Gray954.png"/>
          <p:cNvPicPr>
            <a:picLocks noChangeAspect="1" noChangeArrowheads="1"/>
          </p:cNvPicPr>
          <p:nvPr/>
        </p:nvPicPr>
        <p:blipFill>
          <a:blip r:embed="rId2" cstate="print">
            <a:lum bright="-7000" contrast="33000"/>
          </a:blip>
          <a:srcRect/>
          <a:stretch>
            <a:fillRect/>
          </a:stretch>
        </p:blipFill>
        <p:spPr bwMode="auto">
          <a:xfrm>
            <a:off x="4724400" y="457200"/>
            <a:ext cx="3657600" cy="58832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  <a:cs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  <a:cs typeface="Times New Roman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1278</TotalTime>
  <Words>1260</Words>
  <Application>Microsoft Office PowerPoint</Application>
  <PresentationFormat>On-screen Show (4:3)</PresentationFormat>
  <Paragraphs>129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Azure</vt:lpstr>
      <vt:lpstr>Development of Respiratory System</vt:lpstr>
      <vt:lpstr>Respiratory System</vt:lpstr>
      <vt:lpstr>Development of the Lower Respiratory Tract</vt:lpstr>
      <vt:lpstr>Slide 4</vt:lpstr>
      <vt:lpstr>Slide 5</vt:lpstr>
      <vt:lpstr>Slide 6</vt:lpstr>
      <vt:lpstr>Development of the Larynx</vt:lpstr>
      <vt:lpstr>Epiglottis</vt:lpstr>
      <vt:lpstr>Slide 9</vt:lpstr>
      <vt:lpstr>Development of the Trachea</vt:lpstr>
      <vt:lpstr>Development of the Bronchi &amp; Lungs</vt:lpstr>
      <vt:lpstr>Slide 12</vt:lpstr>
      <vt:lpstr>Slide 13</vt:lpstr>
      <vt:lpstr>Slide 14</vt:lpstr>
      <vt:lpstr>Maturation of the Lungs</vt:lpstr>
      <vt:lpstr>Pseudoglandular Period (5-17 weeks)</vt:lpstr>
      <vt:lpstr>Canalicular Period (16-25 weeks)</vt:lpstr>
      <vt:lpstr>Terminal Sac Period (24 weeks - birth)</vt:lpstr>
      <vt:lpstr>Slide 19</vt:lpstr>
      <vt:lpstr>Alveolar Period (32 weeks – 8 years)</vt:lpstr>
      <vt:lpstr>Slide 21</vt:lpstr>
      <vt:lpstr>Slide 22</vt:lpstr>
      <vt:lpstr>Slide 23</vt:lpstr>
      <vt:lpstr>Tracheoesophageal Fistula</vt:lpstr>
      <vt:lpstr>Thank You </vt:lpstr>
    </vt:vector>
  </TitlesOfParts>
  <Company>KSU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Respiratory System</dc:title>
  <dc:subject>Embryology</dc:subject>
  <dc:creator>Dr. Zeenat Zaidi</dc:creator>
  <cp:lastModifiedBy>ksupy</cp:lastModifiedBy>
  <cp:revision>113</cp:revision>
  <cp:lastPrinted>1601-01-01T00:00:00Z</cp:lastPrinted>
  <dcterms:created xsi:type="dcterms:W3CDTF">2008-01-14T07:22:38Z</dcterms:created>
  <dcterms:modified xsi:type="dcterms:W3CDTF">2012-01-30T05:50:05Z</dcterms:modified>
</cp:coreProperties>
</file>