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7" r:id="rId3"/>
  </p:sldMasterIdLst>
  <p:notesMasterIdLst>
    <p:notesMasterId r:id="rId29"/>
  </p:notesMasterIdLst>
  <p:sldIdLst>
    <p:sldId id="256" r:id="rId4"/>
    <p:sldId id="265" r:id="rId5"/>
    <p:sldId id="316" r:id="rId6"/>
    <p:sldId id="317" r:id="rId7"/>
    <p:sldId id="268" r:id="rId8"/>
    <p:sldId id="314" r:id="rId9"/>
    <p:sldId id="267" r:id="rId10"/>
    <p:sldId id="269" r:id="rId11"/>
    <p:sldId id="257" r:id="rId12"/>
    <p:sldId id="283" r:id="rId13"/>
    <p:sldId id="291" r:id="rId14"/>
    <p:sldId id="292" r:id="rId15"/>
    <p:sldId id="293" r:id="rId16"/>
    <p:sldId id="281" r:id="rId17"/>
    <p:sldId id="324" r:id="rId18"/>
    <p:sldId id="325" r:id="rId19"/>
    <p:sldId id="326" r:id="rId20"/>
    <p:sldId id="327" r:id="rId21"/>
    <p:sldId id="328" r:id="rId22"/>
    <p:sldId id="320" r:id="rId23"/>
    <p:sldId id="321" r:id="rId24"/>
    <p:sldId id="322" r:id="rId25"/>
    <p:sldId id="323" r:id="rId26"/>
    <p:sldId id="329" r:id="rId27"/>
    <p:sldId id="33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76"/>
    <a:srgbClr val="00008E"/>
    <a:srgbClr val="9A7200"/>
    <a:srgbClr val="007D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7ACF83F-7B44-4F6B-990B-01893F4E07BC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D4605F0-C7EC-4250-95B3-010069B955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0D2B9A5-2BEA-4125-A535-325177A148CA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779560A-3E83-4AF4-9B88-3947E6925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AC917-A30A-4256-9295-91E0D5B6B18B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FFF70-31BB-4881-9E27-EC2462944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C3480-777A-4F87-85BD-864F0CE1DE03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19D6C-92C1-4D41-8235-BC240C0B4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B6F2826-2520-400B-9583-87A36B956F50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42BD07F-1693-42E9-9795-6010FD904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26419-267F-4C51-BB20-A7EAE1D4CE90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9BBCA-D809-4B9A-B212-D7A48633B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F621D-110E-4943-8E4F-A652536CD2CE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50F77-A63F-486D-8B74-E39DBFC10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D4C47-C2F7-478D-A4A3-731A668DEAF7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393E0-F681-4677-B105-21733CEF4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F7827-ABEF-4DC9-AE2D-5E211EFE9641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42F34-D216-47EF-A1B8-C20DF4342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8512B-3F98-4BE6-BDFC-0D91E08535F3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AABE5-96FE-4A53-B1C2-6D232A835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2D441-F03D-4B23-B219-9CEDFB5D5735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F7231-9716-46F1-9C3A-2C00AC810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833B1-9F56-49DF-A92F-3E9211B42BBD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CF331-64D4-4723-B31D-C43712EE6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A8E4B-68FF-4949-BC75-A22262088429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72E21-4A29-45E6-8BB9-7716E3CB5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1D34D-2E3B-46EB-9093-701E8A8F9198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B06CC-776E-4DAF-9BB2-30A9012D4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EEC38-C5F9-4CF6-BD02-11704826BB65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D89D8-A5DD-4FBE-A682-7071AC6F3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4D99D-5995-4C87-81BA-CE5D976411C7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111A-7507-48A6-84AC-DCF8C0F16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191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91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5770A-066F-4102-9FAA-AAD431FF1686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1BE24-71C9-409E-B008-5EF1EFFA1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3B9DB-9EE7-4C9F-AD31-D685B8B8E956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E63A-48BB-4DE3-B567-2C31BF3CF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CF721-C40D-49A9-BA29-251F5DBE3506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2B888-2A77-4631-9B29-B9EEFCF41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56CE0-8415-46E9-9F81-2CB287CC9679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0B931-E698-44A6-80EA-58034FFE9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666A3-ADC5-4698-9EDD-BC4734F22CC0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271D-EEE7-4CDD-8A56-F2CD69F35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AEFA3-F189-47EC-BDAB-D61922C02D28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582E-3677-4977-969A-B6F8E7588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AB408-8B34-4204-A762-E3188D7AB175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480D9-2A05-45BB-80FB-16A220D81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005F847D-BE0F-4D16-80E5-82DF777EE0CB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BC194C5D-22B5-4087-B47E-31F62420C6B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378FC197-0710-44BF-93D6-0071C2C318F2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3DE80689-AB98-4905-803A-D1E7F77FD82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pitchFamily="34" charset="0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Globular Proteins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2438400"/>
            <a:ext cx="7162800" cy="1593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/>
              <a:t>Respiratory  Block  |  1 Lecture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886200"/>
            <a:ext cx="75438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3200" dirty="0" err="1" smtClean="0"/>
              <a:t>Reem</a:t>
            </a:r>
            <a:r>
              <a:rPr lang="en-US" sz="3200" dirty="0" smtClean="0"/>
              <a:t> </a:t>
            </a:r>
            <a:r>
              <a:rPr lang="en-US" sz="3200" dirty="0" err="1" smtClean="0"/>
              <a:t>Sallam</a:t>
            </a:r>
            <a:r>
              <a:rPr lang="en-US" sz="3200" dirty="0" smtClean="0"/>
              <a:t>; MD, </a:t>
            </a:r>
            <a:r>
              <a:rPr lang="en-US" sz="3200" dirty="0" err="1" smtClean="0"/>
              <a:t>MSc</a:t>
            </a:r>
            <a:r>
              <a:rPr lang="en-US" sz="3200" dirty="0" smtClean="0"/>
              <a:t>, PhD</a:t>
            </a:r>
            <a:endParaRPr lang="en-US" sz="3200" dirty="0"/>
          </a:p>
          <a:p>
            <a:pPr algn="ctr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dirty="0" smtClean="0"/>
              <a:t>Clinical </a:t>
            </a:r>
            <a:r>
              <a:rPr lang="en-US" sz="2400" dirty="0"/>
              <a:t>Biochemistry Unit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dirty="0"/>
              <a:t>Department of </a:t>
            </a:r>
            <a:r>
              <a:rPr lang="en-US" sz="2400" dirty="0" smtClean="0"/>
              <a:t>Pathology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3194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hemoglobin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Fetal hemoglobin (HbF):</a:t>
            </a:r>
          </a:p>
          <a:p>
            <a:pPr eaLnBrk="1" hangingPunct="1"/>
            <a:r>
              <a:rPr lang="en-US" smtClean="0"/>
              <a:t>Major hemoglobin found in the fetus and newborn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Tetramer with two </a:t>
            </a: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mtClean="0">
                <a:solidFill>
                  <a:schemeClr val="folHlink"/>
                </a:solidFill>
              </a:rPr>
              <a:t> and two </a:t>
            </a: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g</a:t>
            </a:r>
            <a:r>
              <a:rPr lang="en-US" smtClean="0">
                <a:solidFill>
                  <a:schemeClr val="folHlink"/>
                </a:solidFill>
              </a:rPr>
              <a:t> chains</a:t>
            </a:r>
          </a:p>
          <a:p>
            <a:pPr eaLnBrk="1" hangingPunct="1"/>
            <a:r>
              <a:rPr lang="en-US" smtClean="0"/>
              <a:t>Higher affinity for O</a:t>
            </a:r>
            <a:r>
              <a:rPr lang="en-US" baseline="-25000" smtClean="0"/>
              <a:t>2</a:t>
            </a:r>
            <a:r>
              <a:rPr lang="en-US" smtClean="0"/>
              <a:t> than HBA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Transfers O</a:t>
            </a:r>
            <a:r>
              <a:rPr lang="en-US" baseline="-25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 from maternal to fetal circulation across placenta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hemoglobin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HbA</a:t>
            </a:r>
            <a:r>
              <a:rPr lang="en-US" baseline="-25000" smtClean="0"/>
              <a:t>2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Appears ~12 weeks after birth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Constitutes ~2% of total Hb</a:t>
            </a:r>
          </a:p>
          <a:p>
            <a:pPr eaLnBrk="1" hangingPunct="1"/>
            <a:r>
              <a:rPr lang="en-US" smtClean="0"/>
              <a:t>Composed of two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and two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 globin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Types of hemoglobin</a:t>
            </a:r>
            <a:endParaRPr lang="en-US" baseline="-25000" dirty="0" smtClean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953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HbA</a:t>
            </a:r>
            <a:r>
              <a:rPr lang="en-US" baseline="-25000" smtClean="0"/>
              <a:t>1c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HbA undergoes non-enzymatic glycosylation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Glycosylation depends on plasma glucose levels</a:t>
            </a:r>
          </a:p>
          <a:p>
            <a:pPr eaLnBrk="1" hangingPunct="1"/>
            <a:r>
              <a:rPr lang="en-US" smtClean="0"/>
              <a:t>HbA1c levels are high in patients with diabetes mellitus</a:t>
            </a:r>
          </a:p>
        </p:txBody>
      </p:sp>
      <p:pic>
        <p:nvPicPr>
          <p:cNvPr id="19459" name="Picture 2" descr="C:\Documents and Settings\Fatma\Desktop\chapter03\jpg\0315_Formation_Hb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371600"/>
            <a:ext cx="2905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 Hbs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Unable to transport O</a:t>
            </a:r>
            <a:r>
              <a:rPr lang="en-US" baseline="-25000" smtClean="0"/>
              <a:t>2</a:t>
            </a:r>
            <a:r>
              <a:rPr lang="en-US" smtClean="0"/>
              <a:t> due to abnormal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Carboxy-Hb: CO replaces O</a:t>
            </a:r>
            <a:r>
              <a:rPr lang="en-US" baseline="-25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 and binds 200X tighter than O</a:t>
            </a:r>
            <a:r>
              <a:rPr lang="en-US" baseline="-25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(in smokers)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Met-Hb: Contains oxidized Fe</a:t>
            </a:r>
            <a:r>
              <a:rPr lang="en-US" baseline="30000" smtClean="0"/>
              <a:t>3+</a:t>
            </a:r>
            <a:r>
              <a:rPr lang="en-US" smtClean="0"/>
              <a:t> (~2%) that cannot carry O</a:t>
            </a:r>
            <a:r>
              <a:rPr lang="en-US" baseline="-2500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Sulf-HB: Forms due to high sulfur levels in blood (irreversible reaction)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Disorders of hemoglobin caused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MS PGothic" pitchFamily="34" charset="-128"/>
              </a:rPr>
              <a:t>Synthesis of structurally abnormal Hb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MS PGothic" pitchFamily="34" charset="-128"/>
              </a:rPr>
              <a:t>Synthesis of insufficient quantities of normal Hb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MS PGothic" pitchFamily="34" charset="-128"/>
              </a:rPr>
              <a:t>Combination of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a typeface="+mn-ea"/>
                <a:cs typeface="ＭＳ Ｐゴシック" charset="0"/>
              </a:rPr>
              <a:t>Sickle cell (HbS) disease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Caused by a single mutation in </a:t>
            </a:r>
            <a:r>
              <a:rPr lang="en-US" dirty="0" smtClean="0">
                <a:latin typeface="Symbol" charset="0"/>
                <a:ea typeface="+mn-ea"/>
                <a:cs typeface="ＭＳ Ｐゴシック" charset="0"/>
              </a:rPr>
              <a:t>b</a:t>
            </a:r>
            <a:r>
              <a:rPr lang="en-US" dirty="0" smtClean="0">
                <a:ea typeface="+mn-ea"/>
                <a:cs typeface="ＭＳ Ｐゴシック" charset="0"/>
              </a:rPr>
              <a:t>-globin gene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Glutamic acid at position 6 in HbA is replaced by valine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The mutant HbS contains </a:t>
            </a:r>
            <a:r>
              <a:rPr lang="en-US" dirty="0" smtClean="0">
                <a:latin typeface="Symbol" charset="0"/>
                <a:ea typeface="+mn-ea"/>
                <a:cs typeface="ＭＳ Ｐゴシック" charset="0"/>
              </a:rPr>
              <a:t>b</a:t>
            </a:r>
            <a:r>
              <a:rPr lang="en-US" baseline="30000" dirty="0" smtClean="0">
                <a:ea typeface="+mn-ea"/>
                <a:cs typeface="ＭＳ Ｐゴシック" charset="0"/>
              </a:rPr>
              <a:t>s</a:t>
            </a:r>
            <a:r>
              <a:rPr lang="en-US" dirty="0" smtClean="0">
                <a:ea typeface="+mn-ea"/>
                <a:cs typeface="ＭＳ Ｐゴシック" charset="0"/>
              </a:rPr>
              <a:t> chain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The shape of RBCs become sickled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 Causes sickle cell anemia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2531" name="Picture 4" descr="tumblr_lbwj8cQJ7M1qaqphpo1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962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a typeface="+mn-ea"/>
                <a:cs typeface="ＭＳ Ｐゴシック" charset="0"/>
              </a:rPr>
              <a:t>Hemoglobin C disease: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Caused by a single mutation in </a:t>
            </a:r>
            <a:r>
              <a:rPr lang="en-US" dirty="0" smtClean="0">
                <a:latin typeface="Symbol" charset="0"/>
                <a:ea typeface="+mn-ea"/>
                <a:cs typeface="ＭＳ Ｐゴシック" charset="0"/>
              </a:rPr>
              <a:t>b</a:t>
            </a:r>
            <a:r>
              <a:rPr lang="en-US" dirty="0" smtClean="0">
                <a:ea typeface="+mn-ea"/>
                <a:cs typeface="ＭＳ Ｐゴシック" charset="0"/>
              </a:rPr>
              <a:t>-globin gene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Glutamic acid at position 6 in HbA is replaced by lysine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Causes a mild form of hemolytic anemia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</a:rPr>
              <a:t>Methemoglobinemia: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Caused by oxidation of Hb to ferric (Fe</a:t>
            </a:r>
            <a:r>
              <a:rPr lang="en-US" baseline="30000" smtClean="0"/>
              <a:t>3+</a:t>
            </a:r>
            <a:r>
              <a:rPr lang="en-US" smtClean="0"/>
              <a:t>) state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Methemoglobin cannot bind oxygen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Caused by certain drugs, reactive oxygen species and NADH-cytochrome b5 reductase deficiency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Chocolate cyanosis: brownish-blue color of the skin and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</a:rPr>
              <a:t>Thalassemia: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 </a:t>
            </a:r>
            <a:r>
              <a:rPr lang="en-US" smtClean="0"/>
              <a:t>Defective synthesis of either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or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-globin chain due to gene mutation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mtClean="0">
                <a:solidFill>
                  <a:schemeClr val="folHlink"/>
                </a:solidFill>
              </a:rPr>
              <a:t>-thalassemia: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MS PGothic" pitchFamily="34" charset="-128"/>
              </a:rPr>
              <a:t>Synthesis of </a:t>
            </a:r>
            <a:r>
              <a:rPr lang="en-US" smtClean="0">
                <a:latin typeface="Symbol" pitchFamily="18" charset="2"/>
                <a:ea typeface="MS PGothic" pitchFamily="34" charset="-128"/>
              </a:rPr>
              <a:t>a</a:t>
            </a:r>
            <a:r>
              <a:rPr lang="en-US" smtClean="0">
                <a:ea typeface="MS PGothic" pitchFamily="34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MS PGothic" pitchFamily="34" charset="-128"/>
              </a:rPr>
              <a:t>Causes mild to moderate hemolytic anemia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b</a:t>
            </a:r>
            <a:r>
              <a:rPr lang="en-US" smtClean="0">
                <a:solidFill>
                  <a:schemeClr val="folHlink"/>
                </a:solidFill>
              </a:rPr>
              <a:t>-thalassemia: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MS PGothic" pitchFamily="34" charset="-128"/>
              </a:rPr>
              <a:t>Synthesis of </a:t>
            </a:r>
            <a:r>
              <a:rPr lang="en-US" smtClean="0">
                <a:latin typeface="Symbol" pitchFamily="18" charset="2"/>
                <a:ea typeface="MS PGothic" pitchFamily="34" charset="-128"/>
              </a:rPr>
              <a:t>b</a:t>
            </a:r>
            <a:r>
              <a:rPr lang="en-US" smtClean="0">
                <a:ea typeface="MS PGothic" pitchFamily="34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MS PGothic" pitchFamily="34" charset="-128"/>
              </a:rPr>
              <a:t>Causes severe anemia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MS PGothic" pitchFamily="34" charset="-128"/>
              </a:rPr>
              <a:t>Patients need regular blood transfusions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What are globular proteins?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Types and functions of globular proteins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Hemoglobin (major globular protein)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Myoglobin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z="3000" smtClean="0">
                <a:solidFill>
                  <a:schemeClr val="folHlink"/>
                </a:solidFill>
              </a:rPr>
              <a:t>, </a:t>
            </a:r>
            <a:r>
              <a:rPr lang="en-US" sz="3000" smtClean="0">
                <a:solidFill>
                  <a:schemeClr val="folHlink"/>
                </a:solidFill>
                <a:latin typeface="Symbol" pitchFamily="18" charset="2"/>
              </a:rPr>
              <a:t>b</a:t>
            </a:r>
            <a:r>
              <a:rPr lang="en-US" sz="3000" smtClean="0">
                <a:solidFill>
                  <a:schemeClr val="folHlink"/>
                </a:solidFill>
              </a:rPr>
              <a:t>-globulins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  <a:latin typeface="Symbol" pitchFamily="18" charset="2"/>
              </a:rPr>
              <a:t>g</a:t>
            </a:r>
            <a:r>
              <a:rPr lang="en-US" sz="3000" smtClean="0">
                <a:solidFill>
                  <a:schemeClr val="folHlink"/>
                </a:solidFill>
              </a:rPr>
              <a:t>-globulins (immunoglobulins)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Diseases associated with globular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A globular hemeprotein in heart and muscle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  <a:ea typeface="+mn-ea"/>
                <a:cs typeface="ＭＳ Ｐゴシック" charset="0"/>
              </a:rPr>
              <a:t>Stores and supplies oxygen to the heart and muscle only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  <a:cs typeface="ＭＳ Ｐゴシック" charset="0"/>
              </a:rPr>
              <a:t>Contains a single polypeptide chain forming a single subunit with eight </a:t>
            </a:r>
            <a:r>
              <a:rPr lang="en-US" dirty="0" smtClean="0">
                <a:latin typeface="Symbol" charset="0"/>
                <a:ea typeface="+mn-ea"/>
                <a:cs typeface="ＭＳ Ｐゴシック" charset="0"/>
              </a:rPr>
              <a:t>a</a:t>
            </a:r>
            <a:r>
              <a:rPr lang="en-US" dirty="0" smtClean="0">
                <a:ea typeface="+mn-ea"/>
                <a:cs typeface="ＭＳ Ｐゴシック" charset="0"/>
              </a:rPr>
              <a:t>-helix structures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  <a:ea typeface="+mn-ea"/>
                <a:cs typeface="ＭＳ Ｐゴシック" charset="0"/>
              </a:rPr>
              <a:t>The interior of the subunit is composed of nonpolar amino acids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 smtClean="0">
              <a:solidFill>
                <a:schemeClr val="folHlink"/>
              </a:solidFill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791200"/>
            <a:ext cx="3733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/>
                </a:solidFill>
                <a:ea typeface="+mj-ea"/>
              </a:rPr>
              <a:t>Structure of myoglobin</a:t>
            </a:r>
            <a:endParaRPr lang="en-US" sz="2500" dirty="0" smtClean="0">
              <a:solidFill>
                <a:schemeClr val="tx1"/>
              </a:solidFill>
              <a:latin typeface="Times" charset="0"/>
              <a:ea typeface="+mj-ea"/>
            </a:endParaRPr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09775" y="419100"/>
            <a:ext cx="5122863" cy="5105400"/>
          </a:xfrm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 rot="-5400000">
            <a:off x="-146843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>
                <a:latin typeface="Arial" charset="0"/>
                <a:ea typeface="ＭＳ Ｐゴシック" charset="0"/>
                <a:cs typeface="Arial" charset="0"/>
              </a:rPr>
              <a:t>Page 328</a:t>
            </a:r>
            <a:endParaRPr lang="en-US" sz="1000" dirty="0">
              <a:latin typeface="Times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charged amino acids are located on the surface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The heme group is present at the center of the molecule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Myoglobin gives red color to skeletal muscles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Supplies oxygen during aerobic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Myoglobin in disease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Myoglobinuria: Myoglobin is excreted in urine due to muscle damage (rhabdomyolysis)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May cause acute renal failure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Specific marker for muscle injury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Less specific marker for heart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Immunoglobulins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449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Defensive proteins produced by the B-cells of the immune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Types of </a:t>
            </a: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g</a:t>
            </a:r>
            <a:r>
              <a:rPr lang="en-US" smtClean="0">
                <a:solidFill>
                  <a:schemeClr val="folHlink"/>
                </a:solidFill>
              </a:rPr>
              <a:t>-globulins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FF"/>
                </a:solidFill>
              </a:rPr>
              <a:t>Y-shaped structure with 2 heavy and 2 light polypeptide chains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Neutralize bacteria and viruses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FF"/>
                </a:solidFill>
              </a:rPr>
              <a:t>Types: IgA, IgD, IgE, IgG, IgM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758" y="1676400"/>
            <a:ext cx="3244042" cy="3200400"/>
          </a:xfrm>
          <a:prstGeom prst="rect">
            <a:avLst/>
          </a:prstGeom>
          <a:solidFill>
            <a:schemeClr val="tx1"/>
          </a:solidFill>
          <a:ln w="60325">
            <a:solidFill>
              <a:srgbClr val="FFFF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Globular proteins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z="3000" smtClean="0"/>
              <a:t>Amino acid chains fold into shapes that resemble spheres are called globular proteins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This type of folding increases solubility of proteins in water</a:t>
            </a:r>
          </a:p>
          <a:p>
            <a:pPr lvl="1" eaLnBrk="1" hangingPunct="1"/>
            <a:r>
              <a:rPr lang="en-US" sz="2600" smtClean="0">
                <a:solidFill>
                  <a:schemeClr val="folHlink"/>
                </a:solidFill>
                <a:ea typeface="Arial" pitchFamily="34" charset="0"/>
              </a:rPr>
              <a:t>Polar groups on the protein</a:t>
            </a:r>
            <a:r>
              <a:rPr lang="ja-JP" altLang="en-US" sz="2600" smtClean="0">
                <a:solidFill>
                  <a:schemeClr val="folHlink"/>
                </a:solidFill>
                <a:latin typeface="Arial" pitchFamily="34" charset="0"/>
                <a:ea typeface="MS PGothic" pitchFamily="34" charset="-128"/>
              </a:rPr>
              <a:t>’</a:t>
            </a:r>
            <a:r>
              <a:rPr lang="en-US" altLang="ja-JP" sz="2600" smtClean="0">
                <a:solidFill>
                  <a:schemeClr val="folHlink"/>
                </a:solidFill>
                <a:ea typeface="MS PGothic" pitchFamily="34" charset="-128"/>
              </a:rPr>
              <a:t>s surface</a:t>
            </a:r>
          </a:p>
          <a:p>
            <a:pPr lvl="1" eaLnBrk="1" hangingPunct="1"/>
            <a:r>
              <a:rPr lang="en-US" sz="2600" smtClean="0">
                <a:solidFill>
                  <a:schemeClr val="folHlink"/>
                </a:solidFill>
                <a:ea typeface="Arial" pitchFamily="34" charset="0"/>
              </a:rPr>
              <a:t>Hydrophobic groups in the interior</a:t>
            </a:r>
          </a:p>
          <a:p>
            <a:pPr eaLnBrk="1" hangingPunct="1"/>
            <a:r>
              <a:rPr lang="en-US" sz="3000" smtClean="0"/>
              <a:t>Fibrous proteins are mainly insoluble structural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Globular proteins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3810000"/>
          </a:xfrm>
        </p:spPr>
        <p:txBody>
          <a:bodyPr/>
          <a:lstStyle/>
          <a:p>
            <a:pPr eaLnBrk="1" hangingPunct="1"/>
            <a:r>
              <a:rPr lang="en-US" sz="3000" smtClean="0"/>
              <a:t>Hemoglobin: oxygen transport function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Myoglobin: oxygen storage/supply function in heart and muscle</a:t>
            </a:r>
          </a:p>
          <a:p>
            <a:pPr eaLnBrk="1" hangingPunct="1"/>
            <a:r>
              <a:rPr lang="en-US" sz="3000" smtClean="0">
                <a:latin typeface="Symbol" pitchFamily="18" charset="2"/>
              </a:rPr>
              <a:t>a</a:t>
            </a:r>
            <a:r>
              <a:rPr lang="en-US" sz="3000" baseline="-25000" smtClean="0"/>
              <a:t>1</a:t>
            </a:r>
            <a:r>
              <a:rPr lang="en-US" sz="3000" smtClean="0"/>
              <a:t>, </a:t>
            </a:r>
            <a:r>
              <a:rPr lang="en-US" sz="3000" smtClean="0">
                <a:latin typeface="Symbol" pitchFamily="18" charset="2"/>
              </a:rPr>
              <a:t>a</a:t>
            </a:r>
            <a:r>
              <a:rPr lang="en-US" sz="3000" baseline="-25000" smtClean="0"/>
              <a:t>2</a:t>
            </a:r>
            <a:r>
              <a:rPr lang="en-US" sz="3000" smtClean="0"/>
              <a:t>, </a:t>
            </a:r>
            <a:r>
              <a:rPr lang="en-US" sz="3000" smtClean="0">
                <a:latin typeface="Symbol" pitchFamily="18" charset="2"/>
              </a:rPr>
              <a:t>b</a:t>
            </a:r>
            <a:r>
              <a:rPr lang="en-US" sz="3000" smtClean="0"/>
              <a:t>-globulins: various functions</a:t>
            </a:r>
          </a:p>
          <a:p>
            <a:pPr eaLnBrk="1" hangingPunct="1"/>
            <a:r>
              <a:rPr lang="en-US" sz="3000" smtClean="0">
                <a:solidFill>
                  <a:srgbClr val="FFCC00"/>
                </a:solidFill>
                <a:latin typeface="Symbol" pitchFamily="18" charset="2"/>
              </a:rPr>
              <a:t>g</a:t>
            </a:r>
            <a:r>
              <a:rPr lang="en-US" sz="3000" smtClean="0">
                <a:solidFill>
                  <a:srgbClr val="FFCC00"/>
                </a:solidFill>
              </a:rPr>
              <a:t>-globulins (immunoglobulins: immune function)</a:t>
            </a:r>
          </a:p>
          <a:p>
            <a:pPr eaLnBrk="1" hangingPunct="1"/>
            <a:r>
              <a:rPr lang="en-US" sz="3000" smtClean="0"/>
              <a:t>Enzymes: catalysis of biochemical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Hemoglobin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3000" dirty="0" smtClean="0">
                <a:ea typeface="+mn-ea"/>
              </a:rPr>
              <a:t>A major globular protein in humans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3000" dirty="0" smtClean="0">
                <a:solidFill>
                  <a:schemeClr val="folHlink"/>
                </a:solidFill>
                <a:ea typeface="+mn-ea"/>
              </a:rPr>
              <a:t>Composed of four polypeptide chains: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600" dirty="0" smtClean="0">
                <a:solidFill>
                  <a:schemeClr val="folHlink"/>
                </a:solidFill>
              </a:rPr>
              <a:t>Two </a:t>
            </a:r>
            <a:r>
              <a:rPr lang="en-US" sz="2600" dirty="0" smtClean="0">
                <a:solidFill>
                  <a:schemeClr val="folHlink"/>
                </a:solidFill>
                <a:latin typeface="Symbol" charset="0"/>
              </a:rPr>
              <a:t>a</a:t>
            </a:r>
            <a:r>
              <a:rPr lang="en-US" sz="2600" dirty="0" smtClean="0">
                <a:solidFill>
                  <a:schemeClr val="folHlink"/>
                </a:solidFill>
              </a:rPr>
              <a:t> and two </a:t>
            </a:r>
            <a:r>
              <a:rPr lang="en-US" sz="2600" dirty="0" smtClean="0">
                <a:solidFill>
                  <a:schemeClr val="folHlink"/>
                </a:solidFill>
                <a:latin typeface="Symbol" charset="0"/>
              </a:rPr>
              <a:t>b</a:t>
            </a:r>
            <a:r>
              <a:rPr lang="en-US" sz="2600" dirty="0" smtClean="0">
                <a:solidFill>
                  <a:schemeClr val="folHlink"/>
                </a:solidFill>
              </a:rPr>
              <a:t> chains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Contains two dimers of </a:t>
            </a:r>
            <a:r>
              <a:rPr lang="en-US" dirty="0" smtClean="0">
                <a:latin typeface="Symbol" charset="0"/>
                <a:ea typeface="+mn-ea"/>
              </a:rPr>
              <a:t>ab</a:t>
            </a:r>
            <a:r>
              <a:rPr lang="en-US" dirty="0" smtClean="0">
                <a:ea typeface="+mn-ea"/>
              </a:rPr>
              <a:t> subunits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  <a:ea typeface="+mn-ea"/>
              </a:rPr>
              <a:t>Held together by non-covalent interactions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Each chain is a subunit with a heme group in the center that carries oxygen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  <a:ea typeface="+mn-ea"/>
              </a:rPr>
              <a:t>A Hb molecule contains 4 heme groups and carries 4 molecules of O</a:t>
            </a:r>
            <a:r>
              <a:rPr lang="en-US" baseline="-25000" dirty="0" smtClean="0">
                <a:solidFill>
                  <a:schemeClr val="folHlink"/>
                </a:solidFill>
                <a:ea typeface="+mn-ea"/>
              </a:rPr>
              <a:t>2</a:t>
            </a:r>
            <a:endParaRPr lang="en-US" dirty="0" smtClean="0">
              <a:solidFill>
                <a:schemeClr val="folHlink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igure3-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Hb</a:t>
            </a:r>
          </a:p>
        </p:txBody>
      </p:sp>
      <p:graphicFrame>
        <p:nvGraphicFramePr>
          <p:cNvPr id="6176" name="Group 32"/>
          <p:cNvGraphicFramePr>
            <a:graphicFrameLocks noGrp="1"/>
          </p:cNvGraphicFramePr>
          <p:nvPr/>
        </p:nvGraphicFramePr>
        <p:xfrm>
          <a:off x="1600200" y="1541463"/>
          <a:ext cx="6096000" cy="44805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Normal: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HbA (97%)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HbA</a:t>
                      </a:r>
                      <a:r>
                        <a:rPr kumimoji="0" 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(2%)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HbF (1%)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HbA</a:t>
                      </a:r>
                      <a:r>
                        <a:rPr kumimoji="0" 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Abnormal: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Carboxy Hb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 Hb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Sulf Hb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HbA structure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82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606675" y="5486400"/>
            <a:ext cx="402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Oxygen binding to hemoglobin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 function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/>
              <a:t>Carries oxygen from the lungs to tissues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Carries carbon dioxide from tissues back to the lungs</a:t>
            </a:r>
          </a:p>
          <a:p>
            <a:pPr eaLnBrk="1" hangingPunct="1"/>
            <a:r>
              <a:rPr lang="en-US" smtClean="0"/>
              <a:t>Normal level (g/dL):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mtClean="0">
                <a:ea typeface="Arial" pitchFamily="34" charset="0"/>
              </a:rPr>
              <a:t>Males: 14-16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mtClean="0">
                <a:ea typeface="Arial" pitchFamily="34" charset="0"/>
              </a:rPr>
              <a:t>Females: 13-15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1070</TotalTime>
  <Words>736</Words>
  <Application>Microsoft Office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1_Textured</vt:lpstr>
      <vt:lpstr>Textured</vt:lpstr>
      <vt:lpstr>voet_template</vt:lpstr>
      <vt:lpstr>Globular Proteins</vt:lpstr>
      <vt:lpstr>Overview</vt:lpstr>
      <vt:lpstr>Globular proteins</vt:lpstr>
      <vt:lpstr>Globular proteins</vt:lpstr>
      <vt:lpstr>Hemoglobin</vt:lpstr>
      <vt:lpstr>Slide 6</vt:lpstr>
      <vt:lpstr>Types of Hb</vt:lpstr>
      <vt:lpstr>HbA structure</vt:lpstr>
      <vt:lpstr>Hemoglobin function</vt:lpstr>
      <vt:lpstr>Slide 10</vt:lpstr>
      <vt:lpstr>Types of hemoglobin</vt:lpstr>
      <vt:lpstr>Types of hemoglobin</vt:lpstr>
      <vt:lpstr>Types of hemoglobin</vt:lpstr>
      <vt:lpstr>Abnormal Hbs</vt:lpstr>
      <vt:lpstr>Hemoglobinopathies</vt:lpstr>
      <vt:lpstr>Hemoglobinopathies</vt:lpstr>
      <vt:lpstr>Hemoglobinopathies</vt:lpstr>
      <vt:lpstr>Hemoglobinopathies</vt:lpstr>
      <vt:lpstr>Hemoglobinopathies</vt:lpstr>
      <vt:lpstr>Myoglobin</vt:lpstr>
      <vt:lpstr>Structure of myoglobin</vt:lpstr>
      <vt:lpstr>Myoglobin</vt:lpstr>
      <vt:lpstr>Myoglobin in disease</vt:lpstr>
      <vt:lpstr>Immunoglobulins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Globular Proteins</dc:title>
  <dc:creator>Usman Ghani</dc:creator>
  <cp:lastModifiedBy>Reem</cp:lastModifiedBy>
  <cp:revision>115</cp:revision>
  <dcterms:created xsi:type="dcterms:W3CDTF">2011-01-05T11:27:42Z</dcterms:created>
  <dcterms:modified xsi:type="dcterms:W3CDTF">2012-01-30T05:55:07Z</dcterms:modified>
</cp:coreProperties>
</file>