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3" r:id="rId5"/>
    <p:sldId id="257" r:id="rId6"/>
    <p:sldId id="311" r:id="rId7"/>
    <p:sldId id="320" r:id="rId8"/>
    <p:sldId id="282" r:id="rId9"/>
    <p:sldId id="322" r:id="rId10"/>
    <p:sldId id="308" r:id="rId11"/>
    <p:sldId id="323" r:id="rId12"/>
    <p:sldId id="339" r:id="rId13"/>
    <p:sldId id="328" r:id="rId14"/>
    <p:sldId id="340" r:id="rId15"/>
    <p:sldId id="327" r:id="rId16"/>
    <p:sldId id="332" r:id="rId17"/>
    <p:sldId id="333" r:id="rId18"/>
    <p:sldId id="334" r:id="rId19"/>
    <p:sldId id="326" r:id="rId20"/>
    <p:sldId id="321" r:id="rId21"/>
    <p:sldId id="317" r:id="rId22"/>
    <p:sldId id="315" r:id="rId23"/>
    <p:sldId id="316" r:id="rId24"/>
    <p:sldId id="318" r:id="rId25"/>
    <p:sldId id="330" r:id="rId26"/>
    <p:sldId id="295" r:id="rId27"/>
    <p:sldId id="309" r:id="rId28"/>
    <p:sldId id="335" r:id="rId29"/>
    <p:sldId id="337" r:id="rId30"/>
    <p:sldId id="336" r:id="rId31"/>
    <p:sldId id="319" r:id="rId32"/>
    <p:sldId id="338" r:id="rId33"/>
    <p:sldId id="34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BA3-9FD6-48CF-AC19-46E512D60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3EA-5AE2-49DD-AC94-018C2622E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13F3-CAE4-4113-A711-0CC96B549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B2E-08F8-4A07-8338-8549CBF3C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53EF-A89F-4DE0-945A-F83200B73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595-E3A2-448C-95CF-42220BC05A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E17D-A4F2-4630-A30C-762B8D3328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9FE-C4A9-4A47-88F1-DBCDA6F96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227-95C9-4D61-A1E6-99948DD6C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4906-CF22-49E4-8A2A-733117A657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055-C27A-4EBB-AAF0-21040CBA6C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05F80-9696-45BA-A4C6-E3F49FB66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181600" y="3124200"/>
            <a:ext cx="396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</a:rPr>
              <a:t>Members</a:t>
            </a:r>
            <a:r>
              <a:rPr lang="en-US" sz="2800" b="1" dirty="0">
                <a:solidFill>
                  <a:srgbClr val="99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Phosphatidylcholine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e.g., </a:t>
            </a:r>
            <a:r>
              <a:rPr lang="en-US" sz="2800" b="1" dirty="0" smtClean="0">
                <a:solidFill>
                  <a:schemeClr val="accent2"/>
                </a:solidFill>
              </a:rPr>
              <a:t>Surfactant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(</a:t>
            </a:r>
            <a:r>
              <a:rPr lang="en-US" sz="2800" b="1" dirty="0" err="1">
                <a:solidFill>
                  <a:schemeClr val="accent2"/>
                </a:solidFill>
              </a:rPr>
              <a:t>Dipalmitoylecithin</a:t>
            </a:r>
            <a:r>
              <a:rPr lang="en-US" sz="2800" b="1" dirty="0" smtClean="0">
                <a:solidFill>
                  <a:schemeClr val="accent2"/>
                </a:solidFill>
              </a:rPr>
              <a:t>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410200" y="5486400"/>
            <a:ext cx="314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Parent Compound</a:t>
            </a:r>
          </a:p>
          <a:p>
            <a:r>
              <a:rPr lang="en-US" sz="2800" b="1" dirty="0"/>
              <a:t>   </a:t>
            </a:r>
            <a:r>
              <a:rPr lang="en-US" sz="2800" b="1" dirty="0" err="1">
                <a:solidFill>
                  <a:schemeClr val="accent2"/>
                </a:solidFill>
              </a:rPr>
              <a:t>Phosphatidic</a:t>
            </a:r>
            <a:r>
              <a:rPr lang="en-US" sz="2800" b="1" dirty="0">
                <a:solidFill>
                  <a:schemeClr val="accent2"/>
                </a:solidFill>
              </a:rPr>
              <a:t> acid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128654"/>
            <a:ext cx="4343400" cy="137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114800" y="6019800"/>
            <a:ext cx="1007011" cy="183160"/>
          </a:xfrm>
          <a:prstGeom prst="lef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81600" y="5562600"/>
            <a:ext cx="3657600" cy="990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16236" y="3138054"/>
            <a:ext cx="3886200" cy="228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71600" y="5479472"/>
            <a:ext cx="2743200" cy="107372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9189294">
            <a:off x="4948154" y="4300703"/>
            <a:ext cx="264696" cy="318001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0" y="198120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Synthesis and secretion: </a:t>
            </a:r>
            <a:r>
              <a:rPr lang="en-US" sz="3600" b="1" dirty="0">
                <a:solidFill>
                  <a:srgbClr val="990000"/>
                </a:solidFill>
              </a:rPr>
              <a:t>by </a:t>
            </a:r>
            <a:r>
              <a:rPr lang="en-US" sz="3600" b="1" dirty="0" smtClean="0">
                <a:solidFill>
                  <a:srgbClr val="990000"/>
                </a:solidFill>
              </a:rPr>
              <a:t>granular </a:t>
            </a:r>
            <a:r>
              <a:rPr lang="en-US" sz="3600" b="1" dirty="0" err="1" smtClean="0">
                <a:solidFill>
                  <a:srgbClr val="990000"/>
                </a:solidFill>
              </a:rPr>
              <a:t>pneumocytes</a:t>
            </a:r>
            <a:endParaRPr lang="en-US" sz="3600" b="1" dirty="0">
              <a:solidFill>
                <a:srgbClr val="99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Major lipid </a:t>
            </a:r>
            <a:r>
              <a:rPr lang="en-US" sz="3600" b="1" dirty="0" smtClean="0">
                <a:solidFill>
                  <a:schemeClr val="accent2"/>
                </a:solidFill>
              </a:rPr>
              <a:t>component of </a:t>
            </a:r>
            <a:r>
              <a:rPr lang="en-US" sz="3600" b="1" dirty="0">
                <a:solidFill>
                  <a:schemeClr val="accent2"/>
                </a:solidFill>
              </a:rPr>
              <a:t>lung </a:t>
            </a:r>
            <a:r>
              <a:rPr lang="en-US" sz="3600" b="1" dirty="0" smtClean="0">
                <a:solidFill>
                  <a:schemeClr val="accent2"/>
                </a:solidFill>
              </a:rPr>
              <a:t>surfactant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chemeClr val="accent2"/>
                </a:solidFill>
              </a:rPr>
              <a:t>Lung surfactant is made out of: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C00000"/>
                </a:solidFill>
              </a:rPr>
              <a:t>Dipalmitolylecithin</a:t>
            </a:r>
            <a:r>
              <a:rPr lang="en-US" sz="3600" b="1" dirty="0" smtClean="0">
                <a:solidFill>
                  <a:srgbClr val="C00000"/>
                </a:solidFill>
              </a:rPr>
              <a:t> (65%)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C00000"/>
                </a:solidFill>
              </a:rPr>
              <a:t>Other </a:t>
            </a:r>
            <a:r>
              <a:rPr lang="en-US" sz="3600" b="1" dirty="0">
                <a:solidFill>
                  <a:srgbClr val="C00000"/>
                </a:solidFill>
              </a:rPr>
              <a:t>phospholipids, cholesterol &amp; </a:t>
            </a:r>
            <a:r>
              <a:rPr lang="en-US" sz="3600" b="1" dirty="0" smtClean="0">
                <a:solidFill>
                  <a:srgbClr val="C00000"/>
                </a:solidFill>
              </a:rPr>
              <a:t>proteins (35%)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0"/>
            <a:ext cx="8458200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  <a:latin typeface="Impact" pitchFamily="34" charset="0"/>
              </a:rPr>
              <a:t>Phospholipids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:</a:t>
            </a:r>
          </a:p>
          <a:p>
            <a:pPr marL="742950" indent="-742950" algn="ctr">
              <a:buAutoNum type="alphaU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Glycerophospholipids</a:t>
            </a:r>
            <a:endParaRPr lang="en-US" sz="3200" dirty="0" smtClean="0">
              <a:solidFill>
                <a:srgbClr val="990000"/>
              </a:solidFill>
              <a:latin typeface="Impact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DipalmitoylLecithin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 (Lung surfactant)</a:t>
            </a:r>
            <a:endParaRPr lang="en-US" sz="3200" dirty="0">
              <a:solidFill>
                <a:srgbClr val="99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152400" y="278517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990000"/>
                </a:solidFill>
              </a:rPr>
              <a:t>Surfactant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decreases surface tension of fluid layer </a:t>
            </a:r>
            <a:r>
              <a:rPr lang="en-US" sz="2800" b="1" dirty="0" smtClean="0">
                <a:solidFill>
                  <a:schemeClr val="accent2"/>
                </a:solidFill>
              </a:rPr>
              <a:t>lining </a:t>
            </a:r>
            <a:r>
              <a:rPr lang="en-US" sz="2800" b="1" dirty="0">
                <a:solidFill>
                  <a:schemeClr val="accent2"/>
                </a:solidFill>
              </a:rPr>
              <a:t>of </a:t>
            </a:r>
            <a:r>
              <a:rPr lang="en-US" sz="2800" b="1" dirty="0" smtClean="0">
                <a:solidFill>
                  <a:schemeClr val="accent2"/>
                </a:solidFill>
              </a:rPr>
              <a:t>alveoli</a:t>
            </a:r>
            <a:r>
              <a:rPr lang="en-US" sz="2800" b="1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chemeClr val="accent2"/>
                </a:solidFill>
                <a:latin typeface="Arial"/>
                <a:cs typeface="Arial"/>
              </a:rPr>
              <a:t>↓</a:t>
            </a:r>
            <a:r>
              <a:rPr lang="en-US" sz="2800" b="1" dirty="0" smtClean="0">
                <a:solidFill>
                  <a:schemeClr val="accent2"/>
                </a:solidFill>
              </a:rPr>
              <a:t>the </a:t>
            </a:r>
            <a:r>
              <a:rPr lang="en-US" sz="2800" b="1" dirty="0">
                <a:solidFill>
                  <a:schemeClr val="accent2"/>
                </a:solidFill>
              </a:rPr>
              <a:t>pressure needed for their </a:t>
            </a:r>
            <a:r>
              <a:rPr lang="en-US" sz="2800" b="1" dirty="0" smtClean="0">
                <a:solidFill>
                  <a:schemeClr val="accent2"/>
                </a:solidFill>
              </a:rPr>
              <a:t>inflation </a:t>
            </a:r>
            <a:r>
              <a:rPr lang="en-US" sz="2800" b="1" dirty="0">
                <a:solidFill>
                  <a:schemeClr val="accent2"/>
                </a:solidFill>
              </a:rPr>
              <a:t>by </a:t>
            </a:r>
            <a:r>
              <a:rPr lang="en-US" sz="2800" b="1" dirty="0" smtClean="0">
                <a:solidFill>
                  <a:schemeClr val="accent2"/>
                </a:solidFill>
              </a:rPr>
              <a:t>air</a:t>
            </a:r>
            <a:r>
              <a:rPr lang="en-US" sz="2800" b="1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2"/>
                </a:solidFill>
              </a:rPr>
              <a:t>preventing </a:t>
            </a:r>
            <a:r>
              <a:rPr lang="en-US" sz="2800" b="1" dirty="0">
                <a:solidFill>
                  <a:schemeClr val="accent2"/>
                </a:solidFill>
              </a:rPr>
              <a:t>alveolar </a:t>
            </a:r>
            <a:r>
              <a:rPr lang="en-US" sz="2800" b="1" dirty="0" smtClean="0">
                <a:solidFill>
                  <a:schemeClr val="accent2"/>
                </a:solidFill>
              </a:rPr>
              <a:t>collapse </a:t>
            </a:r>
            <a:r>
              <a:rPr lang="en-US" sz="2800" b="1" dirty="0" smtClean="0">
                <a:solidFill>
                  <a:srgbClr val="990000"/>
                </a:solidFill>
              </a:rPr>
              <a:t>(</a:t>
            </a:r>
            <a:r>
              <a:rPr lang="en-US" sz="2800" b="1" dirty="0" err="1" smtClean="0">
                <a:solidFill>
                  <a:srgbClr val="990000"/>
                </a:solidFill>
              </a:rPr>
              <a:t>atelectasis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Congenital Respiratory distress syndrome (RDS):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Insufficient production of lung surfactant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(especially in pre-term babies)   </a:t>
            </a:r>
            <a:r>
              <a:rPr lang="en-US" sz="2800" b="1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chemeClr val="accent2"/>
                </a:solidFill>
              </a:rPr>
              <a:t> neonatal </a:t>
            </a:r>
            <a:r>
              <a:rPr lang="en-US" sz="2800" b="1" dirty="0">
                <a:solidFill>
                  <a:schemeClr val="accent2"/>
                </a:solidFill>
              </a:rPr>
              <a:t>death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487740"/>
            <a:ext cx="8763000" cy="206210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  <a:latin typeface="Impact" pitchFamily="34" charset="0"/>
              </a:rPr>
              <a:t>Phospholipids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:</a:t>
            </a:r>
          </a:p>
          <a:p>
            <a:pPr marL="742950" indent="-742950" algn="ctr">
              <a:buAutoNum type="alphaU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Glycerophospholipids</a:t>
            </a:r>
            <a:endParaRPr lang="en-US" sz="3200" dirty="0" smtClean="0">
              <a:solidFill>
                <a:srgbClr val="990000"/>
              </a:solidFill>
              <a:latin typeface="Impact" pitchFamily="34" charset="0"/>
            </a:endParaRPr>
          </a:p>
          <a:p>
            <a:pPr marL="390525" indent="-347663" algn="ctr">
              <a:buFont typeface="+mj-lt"/>
              <a:buAutoNum type="arabi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DipalmitoylLecithin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 (Lung surfactant), continued…</a:t>
            </a:r>
            <a:endParaRPr lang="en-US" sz="3200" dirty="0">
              <a:solidFill>
                <a:srgbClr val="99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990000"/>
                </a:solidFill>
              </a:rPr>
              <a:t>Congenital </a:t>
            </a:r>
            <a:r>
              <a:rPr lang="en-US" sz="3600" b="1" dirty="0" smtClean="0">
                <a:solidFill>
                  <a:srgbClr val="990000"/>
                </a:solidFill>
              </a:rPr>
              <a:t>RDS</a:t>
            </a:r>
          </a:p>
          <a:p>
            <a:pPr algn="ctr"/>
            <a:r>
              <a:rPr lang="en-US" sz="3600" b="1" dirty="0" smtClean="0">
                <a:solidFill>
                  <a:srgbClr val="990000"/>
                </a:solidFill>
              </a:rPr>
              <a:t>Diagnosis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915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Pre-natal diagnosis by: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Lecithin/sphingomyelin (L/S) ratio in amniotic </a:t>
            </a:r>
            <a:r>
              <a:rPr lang="en-US" sz="3200" b="1" dirty="0" smtClean="0">
                <a:solidFill>
                  <a:schemeClr val="accent2"/>
                </a:solidFill>
              </a:rPr>
              <a:t>fluid:</a:t>
            </a:r>
          </a:p>
          <a:p>
            <a:pPr marL="6858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	Ratio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>
                <a:solidFill>
                  <a:srgbClr val="990000"/>
                </a:solidFill>
              </a:rPr>
              <a:t>2 or above</a:t>
            </a:r>
            <a:r>
              <a:rPr lang="en-US" sz="3200" b="1" dirty="0">
                <a:solidFill>
                  <a:schemeClr val="accent2"/>
                </a:solidFill>
              </a:rPr>
              <a:t> indicates lung maturity and </a:t>
            </a:r>
            <a:r>
              <a:rPr lang="en-US" sz="3200" b="1" dirty="0">
                <a:solidFill>
                  <a:srgbClr val="990000"/>
                </a:solidFill>
              </a:rPr>
              <a:t>no </a:t>
            </a:r>
            <a:r>
              <a:rPr lang="en-US" sz="3200" b="1" dirty="0" smtClean="0">
                <a:solidFill>
                  <a:srgbClr val="990000"/>
                </a:solidFill>
              </a:rPr>
              <a:t>RDS (i.e</a:t>
            </a:r>
            <a:r>
              <a:rPr lang="en-US" sz="3200" b="1" dirty="0">
                <a:solidFill>
                  <a:srgbClr val="990000"/>
                </a:solidFill>
              </a:rPr>
              <a:t>., shift from sphingomyelin to lecithin synthesis by </a:t>
            </a:r>
            <a:r>
              <a:rPr lang="en-US" sz="3200" b="1" dirty="0" err="1" smtClean="0">
                <a:solidFill>
                  <a:srgbClr val="990000"/>
                </a:solidFill>
              </a:rPr>
              <a:t>pneumocytes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>
                <a:solidFill>
                  <a:srgbClr val="990000"/>
                </a:solidFill>
              </a:rPr>
              <a:t>that normally occurs by 32 weeks of </a:t>
            </a:r>
            <a:r>
              <a:rPr lang="en-US" sz="3200" b="1" dirty="0" smtClean="0">
                <a:solidFill>
                  <a:srgbClr val="990000"/>
                </a:solidFill>
              </a:rPr>
              <a:t>gestation)</a:t>
            </a:r>
          </a:p>
          <a:p>
            <a:pPr marL="6858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2"/>
                </a:solidFill>
              </a:rPr>
              <a:t>Low L/S Ratio (&lt; </a:t>
            </a:r>
            <a:r>
              <a:rPr lang="en-US" sz="3200" b="1" dirty="0" smtClean="0">
                <a:solidFill>
                  <a:srgbClr val="990000"/>
                </a:solidFill>
              </a:rPr>
              <a:t>2): RDS</a:t>
            </a:r>
            <a:endParaRPr lang="en-US" sz="32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763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</a:rPr>
              <a:t>Prevention of RDS:</a:t>
            </a:r>
            <a:endParaRPr lang="en-US" sz="3200" b="1" i="1" dirty="0">
              <a:solidFill>
                <a:schemeClr val="accent2"/>
              </a:solidFill>
            </a:endParaRPr>
          </a:p>
          <a:p>
            <a:pPr lvl="2"/>
            <a:r>
              <a:rPr lang="en-US" sz="3200" b="1" dirty="0" err="1">
                <a:solidFill>
                  <a:srgbClr val="990000"/>
                </a:solidFill>
              </a:rPr>
              <a:t>Glucocorticoids</a:t>
            </a:r>
            <a:r>
              <a:rPr lang="en-US" sz="3200" b="1" dirty="0">
                <a:solidFill>
                  <a:srgbClr val="990000"/>
                </a:solidFill>
              </a:rPr>
              <a:t> to the pregnant mother with </a:t>
            </a:r>
            <a:r>
              <a:rPr lang="en-US" sz="3200" b="1" dirty="0" smtClean="0">
                <a:solidFill>
                  <a:srgbClr val="990000"/>
                </a:solidFill>
              </a:rPr>
              <a:t>low </a:t>
            </a:r>
            <a:r>
              <a:rPr lang="en-US" sz="3200" b="1" dirty="0">
                <a:solidFill>
                  <a:srgbClr val="990000"/>
                </a:solidFill>
              </a:rPr>
              <a:t>L/S ratio shortly before delivery</a:t>
            </a:r>
          </a:p>
          <a:p>
            <a:pPr marL="114300" lvl="1"/>
            <a:endParaRPr lang="en-US" sz="3200" b="1" dirty="0">
              <a:solidFill>
                <a:srgbClr val="990000"/>
              </a:solidFill>
            </a:endParaRPr>
          </a:p>
          <a:p>
            <a:pPr marL="114300" lvl="1"/>
            <a:r>
              <a:rPr lang="en-US" sz="3200" b="1" i="1" dirty="0">
                <a:solidFill>
                  <a:schemeClr val="accent2"/>
                </a:solidFill>
              </a:rPr>
              <a:t>Treatment:</a:t>
            </a:r>
          </a:p>
          <a:p>
            <a:pPr marL="985838" lvl="1"/>
            <a:r>
              <a:rPr lang="en-US" sz="3200" b="1" dirty="0" err="1" smtClean="0">
                <a:solidFill>
                  <a:srgbClr val="990000"/>
                </a:solidFill>
              </a:rPr>
              <a:t>Intratracheal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>
                <a:solidFill>
                  <a:srgbClr val="990000"/>
                </a:solidFill>
              </a:rPr>
              <a:t>administration of </a:t>
            </a:r>
            <a:r>
              <a:rPr lang="en-US" sz="3200" b="1" dirty="0" smtClean="0">
                <a:solidFill>
                  <a:srgbClr val="990000"/>
                </a:solidFill>
              </a:rPr>
              <a:t>surfactant to pre-term </a:t>
            </a:r>
            <a:r>
              <a:rPr lang="en-US" sz="3200" b="1" dirty="0">
                <a:solidFill>
                  <a:srgbClr val="990000"/>
                </a:solidFill>
              </a:rPr>
              <a:t>infants with RDS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990000"/>
                </a:solidFill>
              </a:rPr>
              <a:t>Congenital </a:t>
            </a:r>
            <a:r>
              <a:rPr lang="en-US" sz="3600" b="1" dirty="0" smtClean="0">
                <a:solidFill>
                  <a:srgbClr val="990000"/>
                </a:solidFill>
              </a:rPr>
              <a:t>RDS</a:t>
            </a:r>
          </a:p>
          <a:p>
            <a:pPr algn="ctr"/>
            <a:r>
              <a:rPr lang="en-US" sz="3600" b="1" dirty="0" smtClean="0">
                <a:solidFill>
                  <a:srgbClr val="990000"/>
                </a:solidFill>
              </a:rPr>
              <a:t>Prevention &amp; Treatment</a:t>
            </a:r>
            <a:endParaRPr lang="en-US" sz="3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0"/>
            <a:ext cx="8458200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990000"/>
                </a:solidFill>
                <a:latin typeface="Impact" pitchFamily="34" charset="0"/>
              </a:rPr>
              <a:t>Phospholipids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:</a:t>
            </a:r>
          </a:p>
          <a:p>
            <a:pPr marL="742950" indent="-742950" algn="ctr">
              <a:buAutoNum type="alphaUcPeriod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Glycerophospholipids</a:t>
            </a:r>
            <a:endParaRPr lang="en-US" sz="3200" dirty="0" smtClean="0">
              <a:solidFill>
                <a:srgbClr val="990000"/>
              </a:solidFill>
              <a:latin typeface="Impact" pitchFamily="34" charset="0"/>
            </a:endParaRPr>
          </a:p>
          <a:p>
            <a:pPr marL="742950" indent="-742950" algn="ctr">
              <a:buFont typeface="+mj-lt"/>
              <a:buAutoNum type="arabicPeriod" startAt="2"/>
            </a:pP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Phosphatidylinositol</a:t>
            </a:r>
            <a:r>
              <a:rPr lang="en-US" sz="3200" dirty="0" smtClean="0">
                <a:solidFill>
                  <a:srgbClr val="990000"/>
                </a:solidFill>
                <a:latin typeface="Impact" pitchFamily="34" charset="0"/>
              </a:rPr>
              <a:t> 4,5 </a:t>
            </a:r>
            <a:r>
              <a:rPr lang="en-US" sz="3200" dirty="0" err="1" smtClean="0">
                <a:solidFill>
                  <a:srgbClr val="990000"/>
                </a:solidFill>
                <a:latin typeface="Impact" pitchFamily="34" charset="0"/>
              </a:rPr>
              <a:t>bisphosphate</a:t>
            </a:r>
            <a:endParaRPr lang="en-US" sz="3200" dirty="0">
              <a:solidFill>
                <a:srgbClr val="99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Calcium/</a:t>
            </a:r>
            <a:r>
              <a:rPr lang="en-US" b="1" dirty="0" err="1" smtClean="0">
                <a:solidFill>
                  <a:schemeClr val="accent6"/>
                </a:solidFill>
              </a:rPr>
              <a:t>Phosphatidylinositol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Diacylglycerol </a:t>
            </a:r>
          </a:p>
          <a:p>
            <a:r>
              <a:rPr lang="en-US" b="1">
                <a:solidFill>
                  <a:srgbClr val="C00000"/>
                </a:solidFill>
              </a:rPr>
              <a:t>(DAG)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Inositol Trisphosphate</a:t>
            </a:r>
          </a:p>
          <a:p>
            <a:r>
              <a:rPr lang="en-US" b="1">
                <a:solidFill>
                  <a:srgbClr val="C00000"/>
                </a:solidFill>
              </a:rPr>
              <a:t>(IP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04900" y="381000"/>
            <a:ext cx="6973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Phosphatidylinositol System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3" y="1295400"/>
            <a:ext cx="8764587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Signal: 	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e.g., Acetylcholine,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antidiuretic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hormone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(V1-			receptor)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and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catecholamines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el-GR" b="1" dirty="0">
                <a:solidFill>
                  <a:schemeClr val="accent6"/>
                </a:solidFill>
                <a:latin typeface="Times New Roman"/>
                <a:cs typeface="Times New Roman"/>
              </a:rPr>
              <a:t>α</a:t>
            </a:r>
            <a:r>
              <a:rPr lang="en-US" b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 actions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</a:br>
            <a:endParaRPr lang="en-US" sz="28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Receptor: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Effects: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Activation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phospholipase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Hydrolysis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phosphatidylinositol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4,5-bisphosphate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IP3 (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  <a:sym typeface="Symbol"/>
              </a:rPr>
              <a:t>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Ca</a:t>
            </a:r>
            <a:r>
              <a:rPr lang="en-US" b="1" baseline="30000" dirty="0" smtClean="0">
                <a:solidFill>
                  <a:srgbClr val="C00000"/>
                </a:solidFill>
                <a:latin typeface="+mn-lt"/>
                <a:cs typeface="+mn-cs"/>
              </a:rPr>
              <a:t>2</a:t>
            </a:r>
            <a:r>
              <a:rPr lang="en-US" b="1" baseline="30000" dirty="0">
                <a:solidFill>
                  <a:srgbClr val="C00000"/>
                </a:solidFill>
                <a:latin typeface="+mn-lt"/>
                <a:cs typeface="+mn-cs"/>
              </a:rPr>
              <a:t>+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)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+ DAG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Activation of protein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kinase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Response: </a:t>
            </a:r>
            <a:r>
              <a:rPr lang="en-US" b="1" dirty="0" err="1">
                <a:solidFill>
                  <a:srgbClr val="C00000"/>
                </a:solidFill>
              </a:rPr>
              <a:t>Phosphorylation</a:t>
            </a:r>
            <a:r>
              <a:rPr lang="en-US" b="1" dirty="0">
                <a:solidFill>
                  <a:srgbClr val="C00000"/>
                </a:solidFill>
              </a:rPr>
              <a:t> of cellular proteins and 				responses to hormones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03238" y="5969000"/>
            <a:ext cx="8183562" cy="584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Intracellular Signaling by Inositol trisphosphate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00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C00000"/>
                </a:solidFill>
              </a:rPr>
              <a:t>Acetylcholine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Antidiuretic hormone (ADH)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Catecholamines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PI- Protein Anchoring</a:t>
            </a:r>
          </a:p>
        </p:txBody>
      </p:sp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053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Anchoring of proteins to membranes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via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Carbohydrate-Phosphatidylinositol</a:t>
            </a:r>
            <a:endParaRPr lang="ar-SA" b="1">
              <a:solidFill>
                <a:srgbClr val="990000"/>
              </a:solidFill>
            </a:endParaRP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2768600"/>
            <a:ext cx="5081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800" b="1" dirty="0">
                <a:solidFill>
                  <a:srgbClr val="990000"/>
                </a:solidFill>
              </a:rPr>
              <a:t>1. Alkaline </a:t>
            </a:r>
            <a:r>
              <a:rPr lang="en-US" sz="2800" b="1" dirty="0" err="1">
                <a:solidFill>
                  <a:srgbClr val="990000"/>
                </a:solidFill>
              </a:rPr>
              <a:t>phosphatase</a:t>
            </a:r>
            <a:endParaRPr lang="en-US" sz="2800" b="1" dirty="0">
              <a:solidFill>
                <a:srgbClr val="990000"/>
              </a:solidFill>
            </a:endParaRPr>
          </a:p>
          <a:p>
            <a:pPr marL="914400" lvl="1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800" b="1" dirty="0">
                <a:solidFill>
                  <a:srgbClr val="990000"/>
                </a:solidFill>
              </a:rPr>
              <a:t>2. Acetylcholine esterase</a:t>
            </a:r>
            <a:br>
              <a:rPr lang="en-US" sz="2800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(to postsynaptic membrane)</a:t>
            </a:r>
          </a:p>
          <a:p>
            <a:pPr marL="457200" indent="-45720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their attachment to the membranes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phospholipase</a:t>
            </a:r>
            <a:r>
              <a:rPr lang="en-US" sz="2800" b="1" dirty="0">
                <a:solidFill>
                  <a:srgbClr val="990000"/>
                </a:solidFill>
              </a:rPr>
              <a:t>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625203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990000"/>
                </a:solidFill>
                <a:latin typeface="Impact" pitchFamily="34" charset="0"/>
              </a:rPr>
              <a:t>Reem M. Sallam, </a:t>
            </a:r>
            <a:r>
              <a:rPr lang="en-US" sz="4400" b="1" dirty="0">
                <a:solidFill>
                  <a:srgbClr val="990000"/>
                </a:solidFill>
                <a:latin typeface="Impact" pitchFamily="34" charset="0"/>
              </a:rPr>
              <a:t>M.D.;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1677988"/>
            <a:ext cx="88392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990000"/>
              </a:solidFill>
            </a:endParaRP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  <a:br>
              <a:rPr lang="en-US" sz="3600" b="1">
                <a:solidFill>
                  <a:schemeClr val="accent2"/>
                </a:solidFill>
              </a:rPr>
            </a:br>
            <a:endParaRPr lang="en-US" sz="36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rgbClr val="990000"/>
                </a:solidFill>
              </a:rPr>
              <a:t>	Sphingosine-containing phospholipids:</a:t>
            </a:r>
          </a:p>
          <a:p>
            <a:r>
              <a:rPr lang="en-US" sz="3200" b="1">
                <a:solidFill>
                  <a:srgbClr val="990000"/>
                </a:solidFill>
              </a:rPr>
              <a:t>		e.g., sphingomyelin </a:t>
            </a:r>
            <a:r>
              <a:rPr lang="en-US" sz="3200" b="1">
                <a:solidFill>
                  <a:schemeClr val="accent2"/>
                </a:solidFill>
              </a:rPr>
              <a:t>(Myelin sheath)</a:t>
            </a:r>
          </a:p>
          <a:p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895600" y="8890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0033"/>
                </a:solidFill>
                <a:latin typeface="Impact" pitchFamily="34" charset="0"/>
              </a:rPr>
              <a:t>Phospholipids: </a:t>
            </a:r>
            <a:br>
              <a:rPr lang="en-US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smtClean="0">
                <a:solidFill>
                  <a:srgbClr val="990033"/>
                </a:solidFill>
                <a:latin typeface="Impact" pitchFamily="34" charset="0"/>
              </a:rPr>
              <a:t>B. Sphingo-phospholipids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33"/>
                </a:solidFill>
                <a:latin typeface="Impact" pitchFamily="34" charset="0"/>
              </a:rPr>
              <a:t>Sphingosine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990033"/>
                </a:solidFill>
                <a:latin typeface="Impact" pitchFamily="34" charset="0"/>
              </a:rPr>
              <a:t>Ceramide: Parent Sphingolipid Compound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1516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21518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  <a:latin typeface="Impact" pitchFamily="34" charset="0"/>
              </a:rPr>
              <a:t>Sphingomyelin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  <a:solidFill>
            <a:srgbClr val="66FFFF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33"/>
                </a:solidFill>
                <a:latin typeface="Impact" pitchFamily="34" charset="0"/>
              </a:rPr>
              <a:t>Structure &amp; Function of Myelin Sheath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3844925"/>
            <a:ext cx="8450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D2DB9"/>
                </a:solidFill>
              </a:rPr>
              <a:t>Myelin sheath insulates the nerve axon to avoid signal leakage </a:t>
            </a:r>
          </a:p>
          <a:p>
            <a:r>
              <a:rPr lang="en-US" b="1">
                <a:solidFill>
                  <a:srgbClr val="2D2DB9"/>
                </a:solidFill>
              </a:rPr>
              <a:t>and greatly speeds up the transmission of impulses along axons</a:t>
            </a:r>
          </a:p>
          <a:p>
            <a:endParaRPr lang="en-US" b="1">
              <a:solidFill>
                <a:srgbClr val="2D2DB9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2738" y="5205413"/>
            <a:ext cx="914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4863" y="453390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Direction of nerve impulse</a:t>
            </a: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1860550" y="5216525"/>
            <a:ext cx="5226050" cy="1295400"/>
            <a:chOff x="1844040" y="3276600"/>
            <a:chExt cx="5226496" cy="1295400"/>
          </a:xfrm>
        </p:grpSpPr>
        <p:sp>
          <p:nvSpPr>
            <p:cNvPr id="8" name="Oval 7"/>
            <p:cNvSpPr/>
            <p:nvPr/>
          </p:nvSpPr>
          <p:spPr>
            <a:xfrm>
              <a:off x="1844040" y="3494088"/>
              <a:ext cx="914478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2642" y="3875088"/>
              <a:ext cx="356741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ck Arc 9"/>
            <p:cNvSpPr/>
            <p:nvPr/>
          </p:nvSpPr>
          <p:spPr>
            <a:xfrm rot="5240140" flipV="1">
              <a:off x="6003700" y="3505164"/>
              <a:ext cx="1295400" cy="838272"/>
            </a:xfrm>
            <a:prstGeom prst="blockArc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88076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396194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5028837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742642" y="3981450"/>
              <a:ext cx="3505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ame Side Corner Rectangle 14"/>
            <p:cNvSpPr/>
            <p:nvPr/>
          </p:nvSpPr>
          <p:spPr>
            <a:xfrm flipH="1" flipV="1">
              <a:off x="2895055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nip Same Side Corner Rectangle 15"/>
            <p:cNvSpPr/>
            <p:nvPr/>
          </p:nvSpPr>
          <p:spPr>
            <a:xfrm flipH="1" flipV="1">
              <a:off x="3961946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H="1" flipV="1">
              <a:off x="5028837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998672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3947658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2864890" y="3870325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4383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Myelin structure: Lipids (80%) 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5145088" y="2057400"/>
            <a:ext cx="493712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2590800"/>
            <a:ext cx="457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638800" y="1828800"/>
            <a:ext cx="285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Glycolipids (mainly)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5632450" y="2514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Sphingomyelin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6425" y="3124200"/>
            <a:ext cx="217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Proteins (20%)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990000"/>
                </a:solidFill>
                <a:latin typeface="Impact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Outer part (coat): 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	</a:t>
            </a:r>
            <a:r>
              <a:rPr lang="en-US" sz="3200" b="1" dirty="0" err="1">
                <a:solidFill>
                  <a:srgbClr val="990000"/>
                </a:solidFill>
              </a:rPr>
              <a:t>Apoproteins</a:t>
            </a:r>
            <a:r>
              <a:rPr lang="en-US" sz="3200" b="1" dirty="0">
                <a:solidFill>
                  <a:srgbClr val="990000"/>
                </a:solidFill>
              </a:rPr>
              <a:t> or </a:t>
            </a:r>
            <a:r>
              <a:rPr lang="en-US" sz="3200" b="1" dirty="0" err="1">
                <a:solidFill>
                  <a:srgbClr val="990000"/>
                </a:solidFill>
              </a:rPr>
              <a:t>apolipoproteins</a:t>
            </a:r>
            <a:endParaRPr lang="en-US" sz="3200" b="1" dirty="0">
              <a:solidFill>
                <a:srgbClr val="990000"/>
              </a:solidFill>
            </a:endParaRPr>
          </a:p>
          <a:p>
            <a:r>
              <a:rPr lang="en-US" b="1" dirty="0">
                <a:solidFill>
                  <a:srgbClr val="990000"/>
                </a:solidFill>
              </a:rPr>
              <a:t>	</a:t>
            </a:r>
            <a:r>
              <a:rPr lang="en-US" sz="4000" dirty="0">
                <a:solidFill>
                  <a:schemeClr val="accent2"/>
                </a:solidFill>
                <a:latin typeface="Impact" pitchFamily="34" charset="0"/>
              </a:rPr>
              <a:t>Phospholipids</a:t>
            </a:r>
            <a:r>
              <a:rPr lang="en-US" sz="4000" b="1" dirty="0">
                <a:solidFill>
                  <a:schemeClr val="accent2"/>
                </a:solidFill>
                <a:latin typeface="Impact" pitchFamily="34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(</a:t>
            </a:r>
            <a:r>
              <a:rPr lang="en-US" sz="3200" b="1" dirty="0" err="1" smtClean="0">
                <a:solidFill>
                  <a:schemeClr val="accent2"/>
                </a:solidFill>
              </a:rPr>
              <a:t>amphipathic</a:t>
            </a:r>
            <a:r>
              <a:rPr lang="en-US" sz="3200" b="1" dirty="0" smtClean="0">
                <a:solidFill>
                  <a:schemeClr val="accent2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	</a:t>
            </a:r>
            <a:r>
              <a:rPr lang="en-US" sz="3200" b="1" dirty="0">
                <a:solidFill>
                  <a:srgbClr val="990000"/>
                </a:solidFill>
              </a:rPr>
              <a:t>Free cholesterol</a:t>
            </a:r>
          </a:p>
          <a:p>
            <a:r>
              <a:rPr lang="en-US" sz="2800" b="1" dirty="0">
                <a:solidFill>
                  <a:srgbClr val="990000"/>
                </a:solidFill>
              </a:rPr>
              <a:t>		</a:t>
            </a:r>
            <a:r>
              <a:rPr lang="en-US" b="1" dirty="0">
                <a:solidFill>
                  <a:schemeClr val="accent2"/>
                </a:solidFill>
              </a:rPr>
              <a:t>(Relatively hydrophilic, allowing transport of lipid 		particles of the core in the aqueous plasma)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sz="2800" b="1" dirty="0">
                <a:solidFill>
                  <a:srgbClr val="990000"/>
                </a:solidFill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sz="2800" b="1" dirty="0">
                <a:solidFill>
                  <a:srgbClr val="990000"/>
                </a:solidFill>
              </a:rPr>
              <a:t> Different lipid components in various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676400" y="5334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95400" y="0"/>
            <a:ext cx="6400800" cy="5540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0" y="228600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819400" y="752475"/>
            <a:ext cx="382905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9248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    </a:t>
            </a: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smtClean="0">
                <a:solidFill>
                  <a:srgbClr val="C00000"/>
                </a:solidFill>
              </a:rPr>
              <a:t>	     </a:t>
            </a:r>
            <a:r>
              <a:rPr lang="en-US" b="1" dirty="0" err="1" smtClean="0">
                <a:solidFill>
                  <a:srgbClr val="C00000"/>
                </a:solidFill>
              </a:rPr>
              <a:t>Sphingomyelinase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Sphingomyelin</a:t>
            </a:r>
            <a:r>
              <a:rPr lang="en-US" b="1" dirty="0" smtClean="0">
                <a:solidFill>
                  <a:schemeClr val="accent2"/>
                </a:solidFill>
              </a:rPr>
              <a:t> 	    </a:t>
            </a:r>
            <a:r>
              <a:rPr lang="en-US" b="1" dirty="0" err="1" smtClean="0">
                <a:solidFill>
                  <a:schemeClr val="accent2"/>
                </a:solidFill>
              </a:rPr>
              <a:t>Ceramide</a:t>
            </a:r>
            <a:r>
              <a:rPr lang="en-US" b="1" dirty="0" smtClean="0">
                <a:solidFill>
                  <a:schemeClr val="accent2"/>
                </a:solidFill>
              </a:rPr>
              <a:t> + </a:t>
            </a:r>
            <a:r>
              <a:rPr lang="en-US" b="1" dirty="0" err="1" smtClean="0">
                <a:solidFill>
                  <a:schemeClr val="accent2"/>
                </a:solidFill>
              </a:rPr>
              <a:t>Phosphocholine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763904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371600" y="449263"/>
            <a:ext cx="610077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</a:rPr>
              <a:t>Glycero-phospholipases</a:t>
            </a:r>
            <a:endParaRPr lang="en-US" sz="4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  <a:latin typeface="Impact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To introduce selected members of phospholipids 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To understand the physiological importance of phospholipids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To  recognize the roles of specific </a:t>
            </a:r>
            <a:r>
              <a:rPr lang="en-US" b="1" dirty="0" err="1" smtClean="0">
                <a:solidFill>
                  <a:schemeClr val="accent2"/>
                </a:solidFill>
              </a:rPr>
              <a:t>plospholipases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en-US" sz="24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A1, A2, C </a:t>
            </a:r>
            <a:r>
              <a:rPr lang="en-US" sz="2400" b="1" dirty="0" smtClean="0">
                <a:solidFill>
                  <a:srgbClr val="008000"/>
                </a:solidFill>
              </a:rPr>
              <a:t>and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Sphingomyelinase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2" eaLnBrk="1" hangingPunct="1">
              <a:spcBef>
                <a:spcPts val="600"/>
              </a:spcBef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(1) 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Pathogenic bacteria degrade phospholipids of 	membranes 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(2)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chemeClr val="accent6"/>
                </a:solidFill>
              </a:rPr>
              <a:t>Specific </a:t>
            </a:r>
            <a:r>
              <a:rPr lang="en-US" b="1" dirty="0" err="1">
                <a:solidFill>
                  <a:schemeClr val="accent6"/>
                </a:solidFill>
              </a:rPr>
              <a:t>phospholipase</a:t>
            </a:r>
            <a:r>
              <a:rPr lang="en-US" b="1" dirty="0">
                <a:solidFill>
                  <a:schemeClr val="accent6"/>
                </a:solidFill>
              </a:rPr>
              <a:t> removes fatty acid 	from 	</a:t>
            </a:r>
            <a:r>
              <a:rPr lang="en-US" b="1" dirty="0" err="1">
                <a:solidFill>
                  <a:schemeClr val="accent6"/>
                </a:solidFill>
              </a:rPr>
              <a:t>phospholipid</a:t>
            </a:r>
            <a:endParaRPr lang="en-US" b="1" dirty="0">
              <a:solidFill>
                <a:schemeClr val="accent6"/>
              </a:solidFill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Replacement of fatty acid by alternative fatty acid 	using fatty </a:t>
            </a:r>
            <a:r>
              <a:rPr lang="en-US" b="1" dirty="0" err="1">
                <a:solidFill>
                  <a:schemeClr val="accent6"/>
                </a:solidFill>
              </a:rPr>
              <a:t>acyl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CoA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transferase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e.g., Binding of 2 </a:t>
            </a:r>
            <a:r>
              <a:rPr lang="en-US" b="1" dirty="0" err="1">
                <a:solidFill>
                  <a:srgbClr val="C00000"/>
                </a:solidFill>
              </a:rPr>
              <a:t>palmitic</a:t>
            </a:r>
            <a:r>
              <a:rPr lang="en-US" b="1" dirty="0">
                <a:solidFill>
                  <a:srgbClr val="C00000"/>
                </a:solidFill>
              </a:rPr>
              <a:t> acids in: 				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Dipalmitoylphosphatidylcholine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(DPPC)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rgbClr val="C00000"/>
                </a:solidFill>
              </a:rPr>
              <a:t>	        Binding of </a:t>
            </a:r>
            <a:r>
              <a:rPr lang="en-US" b="1" dirty="0" err="1">
                <a:solidFill>
                  <a:srgbClr val="C00000"/>
                </a:solidFill>
              </a:rPr>
              <a:t>arachidonic</a:t>
            </a:r>
            <a:r>
              <a:rPr lang="en-US" b="1" dirty="0">
                <a:solidFill>
                  <a:srgbClr val="C00000"/>
                </a:solidFill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8857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 Phospholipids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are Complex lipids </a:t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 Phospholipids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A. Membrane-bound: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Structural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Signalling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&amp; anchoring</a:t>
            </a:r>
            <a:r>
              <a:rPr lang="en-US" sz="2800" b="1" dirty="0">
                <a:solidFill>
                  <a:schemeClr val="accent2"/>
                </a:solidFill>
              </a:rPr>
              <a:t>: e.g., PI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2"/>
                </a:solidFill>
              </a:rPr>
              <a:t>sphingomyelin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Structural:</a:t>
            </a:r>
            <a:r>
              <a:rPr lang="en-US" sz="2800" b="1" dirty="0" smtClean="0">
                <a:solidFill>
                  <a:schemeClr val="accent2"/>
                </a:solidFill>
              </a:rPr>
              <a:t> Lipoprotein coat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Alveolar re-inflation:</a:t>
            </a:r>
            <a:r>
              <a:rPr lang="en-US" sz="2800" b="1" dirty="0" smtClean="0">
                <a:solidFill>
                  <a:schemeClr val="accent2"/>
                </a:solidFill>
              </a:rPr>
              <a:t> Lung surfactant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Detergent effect:</a:t>
            </a:r>
            <a:r>
              <a:rPr lang="en-US" sz="2800" b="1" dirty="0" smtClean="0">
                <a:solidFill>
                  <a:schemeClr val="accent2"/>
                </a:solidFill>
              </a:rPr>
              <a:t>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54173"/>
            <a:ext cx="85346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Phospholipases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A1, A2, C </a:t>
            </a:r>
            <a:r>
              <a:rPr lang="en-US" sz="2800" b="1" dirty="0">
                <a:solidFill>
                  <a:srgbClr val="008000"/>
                </a:solidFill>
              </a:rPr>
              <a:t>and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8000"/>
                </a:solidFill>
              </a:rPr>
              <a:t>D</a:t>
            </a:r>
            <a:br>
              <a:rPr lang="en-US" sz="2800" b="1" dirty="0">
                <a:solidFill>
                  <a:srgbClr val="008000"/>
                </a:solidFill>
              </a:rPr>
            </a:b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</a:rPr>
              <a:t>Lysosomal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Sphingomyelinase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Function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Degradation of phospholipids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	e.g., production of second messengers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	e.g., production of DPPC (lung surfactant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Impact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dirty="0" smtClean="0">
                <a:solidFill>
                  <a:schemeClr val="accent2"/>
                </a:solidFill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dirty="0" smtClean="0">
                <a:solidFill>
                  <a:schemeClr val="accent2"/>
                </a:solidFill>
              </a:rPr>
              <a:t>Relatively water-insoluble </a:t>
            </a:r>
            <a:r>
              <a:rPr lang="en-US" sz="3600" b="1" dirty="0" smtClean="0">
                <a:solidFill>
                  <a:srgbClr val="990000"/>
                </a:solidFill>
              </a:rPr>
              <a:t>(with the exception of </a:t>
            </a:r>
            <a:r>
              <a:rPr lang="en-US" sz="3600" b="1" dirty="0" err="1" smtClean="0">
                <a:solidFill>
                  <a:srgbClr val="990000"/>
                </a:solidFill>
              </a:rPr>
              <a:t>Ketone</a:t>
            </a:r>
            <a:r>
              <a:rPr lang="en-US" sz="3600" b="1" dirty="0" smtClean="0">
                <a:solidFill>
                  <a:srgbClr val="990000"/>
                </a:solidFill>
              </a:rPr>
              <a:t> bodies)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 dirty="0" smtClean="0">
                <a:solidFill>
                  <a:schemeClr val="accent2"/>
                </a:solidFill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	</a:t>
            </a:r>
            <a:endParaRPr lang="en-US" sz="2800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267200" y="3048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1628775"/>
            <a:ext cx="382027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b="1" dirty="0" smtClean="0">
                <a:solidFill>
                  <a:srgbClr val="990000"/>
                </a:solidFill>
              </a:rPr>
              <a:t>Simple </a:t>
            </a:r>
            <a:r>
              <a:rPr lang="en-US" sz="3600" b="1" dirty="0">
                <a:solidFill>
                  <a:srgbClr val="990000"/>
                </a:solidFill>
              </a:rPr>
              <a:t>Lipids: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Fatty </a:t>
            </a:r>
            <a:r>
              <a:rPr lang="en-US" sz="2800" b="1" dirty="0">
                <a:solidFill>
                  <a:schemeClr val="accent2"/>
                </a:solidFill>
              </a:rPr>
              <a:t>acids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err="1" smtClean="0">
                <a:solidFill>
                  <a:srgbClr val="990000"/>
                </a:solidFill>
              </a:rPr>
              <a:t>Ketone</a:t>
            </a:r>
            <a:r>
              <a:rPr lang="en-US" sz="2800" b="1" dirty="0" smtClean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bodies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err="1" smtClean="0">
                <a:solidFill>
                  <a:schemeClr val="accent2"/>
                </a:solidFill>
              </a:rPr>
              <a:t>Triacylglycerol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Cholesterol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4232275"/>
            <a:ext cx="423064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b="1" dirty="0" smtClean="0">
                <a:solidFill>
                  <a:srgbClr val="990000"/>
                </a:solidFill>
              </a:rPr>
              <a:t>Complex </a:t>
            </a:r>
            <a:r>
              <a:rPr lang="en-US" sz="3600" b="1" dirty="0">
                <a:solidFill>
                  <a:srgbClr val="990000"/>
                </a:solidFill>
              </a:rPr>
              <a:t>Lipids: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  <a:latin typeface="Impact" pitchFamily="34" charset="0"/>
              </a:rPr>
              <a:t>Phospho</a:t>
            </a:r>
            <a:r>
              <a:rPr lang="en-US" sz="4000" dirty="0" smtClean="0">
                <a:solidFill>
                  <a:schemeClr val="accent2"/>
                </a:solidFill>
                <a:latin typeface="Impact" pitchFamily="34" charset="0"/>
              </a:rPr>
              <a:t>lipids</a:t>
            </a:r>
            <a:endParaRPr lang="en-US" sz="4000" dirty="0">
              <a:solidFill>
                <a:schemeClr val="accent2"/>
              </a:solidFill>
              <a:latin typeface="Impac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Lipo</a:t>
            </a:r>
            <a:r>
              <a:rPr lang="en-US" sz="2800" b="1" dirty="0" smtClean="0">
                <a:solidFill>
                  <a:srgbClr val="008000"/>
                </a:solidFill>
              </a:rPr>
              <a:t>proteins</a:t>
            </a:r>
            <a:endParaRPr lang="en-US" sz="2800" b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Glyco</a:t>
            </a:r>
            <a:r>
              <a:rPr lang="en-US" sz="2800" b="1" dirty="0" err="1" smtClean="0">
                <a:solidFill>
                  <a:schemeClr val="accent2"/>
                </a:solidFill>
              </a:rPr>
              <a:t>lipids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486400"/>
          </a:xfrm>
        </p:spPr>
        <p:txBody>
          <a:bodyPr/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1249362" indent="-742950" eaLnBrk="1" hangingPunct="1">
              <a:lnSpc>
                <a:spcPct val="80000"/>
              </a:lnSpc>
              <a:buClr>
                <a:srgbClr val="990000"/>
              </a:buClr>
              <a:buFont typeface="+mj-lt"/>
              <a:buAutoNum type="alphaUcPeriod"/>
            </a:pPr>
            <a:r>
              <a:rPr lang="en-US" sz="3600" b="1" dirty="0" smtClean="0">
                <a:solidFill>
                  <a:srgbClr val="990000"/>
                </a:solidFill>
              </a:rPr>
              <a:t>Membrane-bound phospholipids:</a:t>
            </a:r>
            <a:br>
              <a:rPr lang="en-US" sz="3600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 </a:t>
            </a:r>
            <a:r>
              <a:rPr lang="en-US" sz="2800" b="1" dirty="0" smtClean="0">
                <a:solidFill>
                  <a:srgbClr val="990000"/>
                </a:solidFill>
              </a:rPr>
              <a:t>They are the predominant lipids of cell membranes</a:t>
            </a: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Anchoring: </a:t>
            </a:r>
            <a:r>
              <a:rPr lang="en-US" sz="2800" b="1" dirty="0" smtClean="0">
                <a:solidFill>
                  <a:srgbClr val="990000"/>
                </a:solidFill>
              </a:rPr>
              <a:t>Attaching some proteins to membranes</a:t>
            </a: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Signaling: </a:t>
            </a:r>
            <a:r>
              <a:rPr lang="en-US" sz="2800" b="1" dirty="0" smtClean="0">
                <a:solidFill>
                  <a:srgbClr val="990000"/>
                </a:solidFill>
              </a:rPr>
              <a:t>Acting as a source of PI3 and DAG</a:t>
            </a:r>
          </a:p>
          <a:p>
            <a:pPr marL="1247775" indent="-42863" eaLnBrk="1" hangingPunct="1">
              <a:lnSpc>
                <a:spcPct val="80000"/>
              </a:lnSpc>
              <a:buClr>
                <a:srgbClr val="990000"/>
              </a:buClr>
              <a:buNone/>
            </a:pPr>
            <a:endParaRPr lang="en-US" sz="2800" b="1" dirty="0" smtClean="0">
              <a:solidFill>
                <a:srgbClr val="990000"/>
              </a:solidFill>
            </a:endParaRPr>
          </a:p>
          <a:p>
            <a:pPr marL="1247775" indent="-42863" eaLnBrk="1" hangingPunct="1">
              <a:lnSpc>
                <a:spcPct val="80000"/>
              </a:lnSpc>
              <a:buClr>
                <a:srgbClr val="990000"/>
              </a:buClr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Example of specific functions: Myelin sheath is an </a:t>
            </a:r>
            <a:r>
              <a:rPr lang="en-US" sz="2800" b="1" dirty="0" smtClean="0">
                <a:solidFill>
                  <a:srgbClr val="990000"/>
                </a:solidFill>
              </a:rPr>
              <a:t>insulator and speeds up transmission of 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763000" cy="3962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>
                <a:srgbClr val="990000"/>
              </a:buClr>
              <a:buFont typeface="+mj-lt"/>
              <a:buAutoNum type="alphaUcPeriod" startAt="2"/>
            </a:pPr>
            <a:r>
              <a:rPr lang="en-US" sz="3600" b="1" dirty="0" smtClean="0">
                <a:solidFill>
                  <a:srgbClr val="990000"/>
                </a:solidFill>
              </a:rPr>
              <a:t>Non-membrane-bound phospholipids:</a:t>
            </a:r>
          </a:p>
          <a:p>
            <a:pPr marL="914400" lvl="1" indent="-514350" eaLnBrk="1" hangingPunct="1">
              <a:lnSpc>
                <a:spcPct val="80000"/>
              </a:lnSpc>
              <a:buClr>
                <a:srgbClr val="990000"/>
              </a:buClr>
              <a:buFont typeface="+mj-lt"/>
              <a:buAutoNum type="alphaUcPeriod"/>
            </a:pPr>
            <a:r>
              <a:rPr lang="en-US" sz="3200" b="1" dirty="0" smtClean="0">
                <a:solidFill>
                  <a:schemeClr val="accent2"/>
                </a:solidFill>
              </a:rPr>
              <a:t>Easy re-inflation of alveoli by air: </a:t>
            </a:r>
            <a:r>
              <a:rPr lang="en-US" sz="3200" b="1" dirty="0" smtClean="0">
                <a:solidFill>
                  <a:srgbClr val="990000"/>
                </a:solidFill>
              </a:rPr>
              <a:t>Lung surfactant</a:t>
            </a:r>
          </a:p>
          <a:p>
            <a:pPr marL="914400" lvl="1" indent="-514350" eaLnBrk="1" hangingPunct="1">
              <a:lnSpc>
                <a:spcPct val="80000"/>
              </a:lnSpc>
              <a:buClr>
                <a:srgbClr val="990000"/>
              </a:buClr>
              <a:buFont typeface="+mj-lt"/>
              <a:buAutoNum type="alphaUcPeriod"/>
            </a:pPr>
            <a:r>
              <a:rPr lang="en-US" sz="3200" b="1" dirty="0" smtClean="0">
                <a:solidFill>
                  <a:schemeClr val="accent2"/>
                </a:solidFill>
              </a:rPr>
              <a:t>Detergent effect: </a:t>
            </a:r>
          </a:p>
          <a:p>
            <a:pPr marL="1314450" lvl="2" indent="-514350" eaLnBrk="1" hangingPunct="1">
              <a:lnSpc>
                <a:spcPct val="80000"/>
              </a:lnSpc>
              <a:buClr>
                <a:srgbClr val="990000"/>
              </a:buCl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rgbClr val="990000"/>
                </a:solidFill>
              </a:rPr>
              <a:t>Phospholipids are essential component of bile:</a:t>
            </a:r>
          </a:p>
          <a:p>
            <a:pPr marL="1771650" lvl="3" indent="-514350" eaLnBrk="1" hangingPunct="1">
              <a:lnSpc>
                <a:spcPct val="80000"/>
              </a:lnSpc>
              <a:buClr>
                <a:srgbClr val="990000"/>
              </a:buClr>
              <a:buNone/>
            </a:pPr>
            <a:r>
              <a:rPr lang="en-US" b="1" dirty="0" err="1" smtClean="0">
                <a:solidFill>
                  <a:srgbClr val="990000"/>
                </a:solidFill>
              </a:rPr>
              <a:t>Solubilize</a:t>
            </a:r>
            <a:r>
              <a:rPr lang="en-US" b="1" dirty="0" smtClean="0">
                <a:solidFill>
                  <a:srgbClr val="990000"/>
                </a:solidFill>
              </a:rPr>
              <a:t> cholesterol and preventing gall stones</a:t>
            </a:r>
          </a:p>
          <a:p>
            <a:pPr marL="1771650" lvl="3" indent="-514350" eaLnBrk="1" hangingPunct="1">
              <a:lnSpc>
                <a:spcPct val="80000"/>
              </a:lnSpc>
              <a:buClr>
                <a:srgbClr val="990000"/>
              </a:buClr>
              <a:buNone/>
            </a:pPr>
            <a:r>
              <a:rPr lang="en-US" b="1" dirty="0" smtClean="0">
                <a:solidFill>
                  <a:srgbClr val="990000"/>
                </a:solidFill>
              </a:rPr>
              <a:t>Emulsifying lipids and helping their digestion</a:t>
            </a:r>
          </a:p>
          <a:p>
            <a:pPr marL="914400" lvl="1" indent="-514350" eaLnBrk="1" hangingPunct="1">
              <a:lnSpc>
                <a:spcPct val="80000"/>
              </a:lnSpc>
              <a:buClr>
                <a:srgbClr val="990000"/>
              </a:buClr>
              <a:buFont typeface="+mj-lt"/>
              <a:buAutoNum type="alphaUcPeriod"/>
            </a:pPr>
            <a:r>
              <a:rPr lang="en-US" sz="3200" b="1" dirty="0" smtClean="0">
                <a:solidFill>
                  <a:schemeClr val="accent2"/>
                </a:solidFill>
              </a:rPr>
              <a:t>Structural: </a:t>
            </a:r>
            <a:r>
              <a:rPr lang="en-US" sz="3200" b="1" dirty="0" smtClean="0">
                <a:solidFill>
                  <a:srgbClr val="990000"/>
                </a:solidFill>
              </a:rPr>
              <a:t>Coat of lipoproteins</a:t>
            </a:r>
            <a:r>
              <a:rPr lang="en-US" sz="2000" b="1" dirty="0" smtClean="0">
                <a:solidFill>
                  <a:srgbClr val="990000"/>
                </a:solidFill>
              </a:rPr>
              <a:t/>
            </a:r>
            <a:br>
              <a:rPr lang="en-US" sz="2000" b="1" dirty="0" smtClean="0">
                <a:solidFill>
                  <a:srgbClr val="990000"/>
                </a:solidFill>
              </a:rPr>
            </a:br>
            <a:r>
              <a:rPr lang="en-US" sz="2000" b="1" dirty="0" smtClean="0">
                <a:solidFill>
                  <a:srgbClr val="990000"/>
                </a:solidFill>
              </a:rPr>
              <a:t/>
            </a:r>
            <a:br>
              <a:rPr lang="en-US" sz="2000" b="1" dirty="0" smtClean="0">
                <a:solidFill>
                  <a:srgbClr val="990000"/>
                </a:solidFill>
              </a:rPr>
            </a:br>
            <a:endParaRPr lang="en-US" sz="2000" b="1" dirty="0" smtClean="0">
              <a:solidFill>
                <a:srgbClr val="99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" y="2101850"/>
            <a:ext cx="80391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600" b="1" dirty="0" err="1" smtClean="0">
                <a:solidFill>
                  <a:schemeClr val="accent2"/>
                </a:solidFill>
              </a:rPr>
              <a:t>Glycerophospholipids</a:t>
            </a:r>
            <a:endParaRPr lang="en-US" sz="3600" b="1" dirty="0">
              <a:solidFill>
                <a:schemeClr val="accent2"/>
              </a:solidFill>
            </a:endParaRPr>
          </a:p>
          <a:p>
            <a:pPr marL="742950" indent="-742950"/>
            <a:r>
              <a:rPr lang="en-US" sz="3200" b="1" dirty="0" smtClean="0">
                <a:solidFill>
                  <a:srgbClr val="990000"/>
                </a:solidFill>
              </a:rPr>
              <a:t>	Glycerol-containing phospholipids</a:t>
            </a:r>
          </a:p>
          <a:p>
            <a:pPr marL="742950" indent="-742950">
              <a:buFont typeface="+mj-lt"/>
              <a:buAutoNum type="alphaUcPeriod"/>
            </a:pPr>
            <a:endParaRPr lang="en-US" sz="3600" b="1" dirty="0">
              <a:solidFill>
                <a:schemeClr val="accent2"/>
              </a:solidFill>
            </a:endParaRPr>
          </a:p>
          <a:p>
            <a:pPr marL="742950" indent="-742950">
              <a:buFont typeface="+mj-lt"/>
              <a:buAutoNum type="alphaUcPeriod" startAt="2"/>
            </a:pPr>
            <a:r>
              <a:rPr lang="en-US" sz="3600" b="1" dirty="0" err="1" smtClean="0">
                <a:solidFill>
                  <a:schemeClr val="accent2"/>
                </a:solidFill>
              </a:rPr>
              <a:t>Sphingo</a:t>
            </a:r>
            <a:r>
              <a:rPr lang="en-US" sz="3600" b="1" dirty="0" smtClean="0">
                <a:solidFill>
                  <a:schemeClr val="accent2"/>
                </a:solidFill>
              </a:rPr>
              <a:t>-phospholipids:</a:t>
            </a:r>
          </a:p>
          <a:p>
            <a:pPr marL="742950" indent="-742950"/>
            <a:r>
              <a:rPr lang="en-US" sz="3600" b="1" dirty="0">
                <a:solidFill>
                  <a:srgbClr val="990000"/>
                </a:solidFill>
              </a:rPr>
              <a:t>	</a:t>
            </a:r>
            <a:r>
              <a:rPr lang="en-US" sz="3200" b="1" dirty="0" err="1" smtClean="0">
                <a:solidFill>
                  <a:srgbClr val="990000"/>
                </a:solidFill>
              </a:rPr>
              <a:t>Sphingosine</a:t>
            </a:r>
            <a:r>
              <a:rPr lang="en-US" sz="3200" b="1" dirty="0" smtClean="0">
                <a:solidFill>
                  <a:srgbClr val="990000"/>
                </a:solidFill>
              </a:rPr>
              <a:t>-containing phospholipids</a:t>
            </a: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95600" y="720725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752600"/>
            <a:ext cx="8763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A. </a:t>
            </a:r>
            <a:r>
              <a:rPr lang="en-US" sz="3600" b="1" dirty="0" err="1">
                <a:solidFill>
                  <a:schemeClr val="accent2"/>
                </a:solidFill>
              </a:rPr>
              <a:t>Glycerophospholipids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Phosphatidylcholine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(</a:t>
            </a:r>
            <a:r>
              <a:rPr lang="en-US" sz="2800" b="1" dirty="0" smtClean="0">
                <a:solidFill>
                  <a:schemeClr val="accent2"/>
                </a:solidFill>
              </a:rPr>
              <a:t>Lecithin) </a:t>
            </a:r>
          </a:p>
          <a:p>
            <a:pPr marL="514350" indent="-514350"/>
            <a:r>
              <a:rPr lang="en-US" sz="2800" b="1" dirty="0" smtClean="0">
                <a:solidFill>
                  <a:schemeClr val="accent2"/>
                </a:solidFill>
              </a:rPr>
              <a:t>		e.g</a:t>
            </a:r>
            <a:r>
              <a:rPr lang="en-US" sz="2800" b="1" dirty="0">
                <a:solidFill>
                  <a:schemeClr val="accent2"/>
                </a:solidFill>
              </a:rPr>
              <a:t>., </a:t>
            </a:r>
            <a:r>
              <a:rPr lang="en-US" sz="2800" b="1" dirty="0">
                <a:solidFill>
                  <a:srgbClr val="990000"/>
                </a:solidFill>
              </a:rPr>
              <a:t>Surfactant (</a:t>
            </a:r>
            <a:r>
              <a:rPr lang="en-US" sz="2800" b="1" dirty="0" err="1" smtClean="0">
                <a:solidFill>
                  <a:srgbClr val="990000"/>
                </a:solidFill>
              </a:rPr>
              <a:t>Dipalmitoylecithin</a:t>
            </a:r>
            <a:r>
              <a:rPr lang="en-US" sz="2800" b="1" dirty="0" smtClean="0">
                <a:solidFill>
                  <a:srgbClr val="99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Phosphatidylinositol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smtClean="0">
                <a:solidFill>
                  <a:srgbClr val="990000"/>
                </a:solidFill>
              </a:rPr>
              <a:t>(</a:t>
            </a:r>
            <a:r>
              <a:rPr lang="en-US" sz="2800" b="1" dirty="0">
                <a:solidFill>
                  <a:srgbClr val="990000"/>
                </a:solidFill>
              </a:rPr>
              <a:t>Signaling and anchoring molecule)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	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6604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579</Words>
  <Application>Microsoft Office PowerPoint</Application>
  <PresentationFormat>On-screen Show (4:3)</PresentationFormat>
  <Paragraphs>231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Phospholipid Compounds of Physiological Importance</vt:lpstr>
      <vt:lpstr>Objectives</vt:lpstr>
      <vt:lpstr>Background: Lipid Compounds</vt:lpstr>
      <vt:lpstr>Slide 5</vt:lpstr>
      <vt:lpstr>Functions of Phospholipids</vt:lpstr>
      <vt:lpstr>Functions of Phospholipids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Calcium/Phosphatidylinositol System</vt:lpstr>
      <vt:lpstr>Slide 17</vt:lpstr>
      <vt:lpstr>Slide 18</vt:lpstr>
      <vt:lpstr>Slide 19</vt:lpstr>
      <vt:lpstr>Slide 20</vt:lpstr>
      <vt:lpstr>Phospholipids:  B. Sphingo-phospholipids</vt:lpstr>
      <vt:lpstr>Sphingosine</vt:lpstr>
      <vt:lpstr>Ceramide: Parent Sphingolipid Compound</vt:lpstr>
      <vt:lpstr>Sphingomyelin</vt:lpstr>
      <vt:lpstr>Structure &amp; Function of Myelin Sheath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DR-REEM</cp:lastModifiedBy>
  <cp:revision>21</cp:revision>
  <dcterms:created xsi:type="dcterms:W3CDTF">1601-01-01T00:00:00Z</dcterms:created>
  <dcterms:modified xsi:type="dcterms:W3CDTF">2012-02-04T06:18:21Z</dcterms:modified>
</cp:coreProperties>
</file>