
<file path=[Content_Types].xml><?xml version="1.0" encoding="utf-8"?>
<Types xmlns="http://schemas.openxmlformats.org/package/2006/content-types">
  <Override PartName="/ppt/slideLayouts/slideLayout2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8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49" r:id="rId2"/>
    <p:sldMasterId id="2147483650" r:id="rId3"/>
  </p:sldMasterIdLst>
  <p:notesMasterIdLst>
    <p:notesMasterId r:id="rId32"/>
  </p:notesMasterIdLst>
  <p:sldIdLst>
    <p:sldId id="256" r:id="rId4"/>
    <p:sldId id="270" r:id="rId5"/>
    <p:sldId id="257" r:id="rId6"/>
    <p:sldId id="303" r:id="rId7"/>
    <p:sldId id="289" r:id="rId8"/>
    <p:sldId id="290" r:id="rId9"/>
    <p:sldId id="258" r:id="rId10"/>
    <p:sldId id="271" r:id="rId11"/>
    <p:sldId id="272" r:id="rId12"/>
    <p:sldId id="297" r:id="rId13"/>
    <p:sldId id="273" r:id="rId14"/>
    <p:sldId id="300" r:id="rId15"/>
    <p:sldId id="274" r:id="rId16"/>
    <p:sldId id="301" r:id="rId17"/>
    <p:sldId id="275" r:id="rId18"/>
    <p:sldId id="276" r:id="rId19"/>
    <p:sldId id="277" r:id="rId20"/>
    <p:sldId id="302" r:id="rId21"/>
    <p:sldId id="262" r:id="rId22"/>
    <p:sldId id="278" r:id="rId23"/>
    <p:sldId id="295" r:id="rId24"/>
    <p:sldId id="281" r:id="rId25"/>
    <p:sldId id="265" r:id="rId26"/>
    <p:sldId id="279" r:id="rId27"/>
    <p:sldId id="280" r:id="rId28"/>
    <p:sldId id="284" r:id="rId29"/>
    <p:sldId id="266" r:id="rId30"/>
    <p:sldId id="304" r:id="rId31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000086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94D946-F40A-CE4F-B651-70CE9D28575A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7BC791-6849-6744-B244-27C6B01E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FA2BD9-E770-3743-9B92-CF62072B0E8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3D3AC-51B5-614C-BA8A-A21483877FEC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64CD-9322-3845-BF25-E47940AE4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CA139-E665-6041-B250-3AE58467205D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CA60D-5B2B-8249-AA2E-9A541B0F8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DBE04-7F3F-9241-A60C-959A0BE1F29F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18445-D4F0-A34B-B778-F84D401E9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191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91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D5945-2161-F542-B4DE-A4AD3C5F8D59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34E72-3CE9-6B4F-A7E6-DFCE422C9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5B9EF-8ED5-7648-977B-E3791369E3EA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E33C-ABB4-3E45-9C41-4D789820D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121D3-E58F-ED48-95F1-91CB38AC1F7C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7AC4C-96AB-8042-AD4B-654003C09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6289D-334F-B14B-BA6D-88FD4ED37994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D2F1A-55A4-E54D-B143-0E4D4F79B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E3E1F-6A4E-7045-874C-0CE2494F2897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C746C-F1D2-C145-BC64-7B6B1C620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86DB5-E530-1249-A7D4-7185B37A11CB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E9EFB-9785-B044-AABA-B097CB3D2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7623D1-D417-4E4F-9E3B-5E5D3888C9D0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6728C-EAA6-4144-93BC-8AA5A703F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3863A-04D8-414D-85AD-6B5687CAF41E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9FD8-2B30-3745-AD41-B8BEA6F04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00494E-9CFA-1044-819F-058AF5C2CECD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2AD8-4FB7-2540-83F4-D13DE61C5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E494E-0198-3A4C-99C1-13472FB206DC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FC6B-8265-7846-9A7C-8710AB7FF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07D50-6B69-584F-8528-530610B019BA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36154-1D62-AE4F-997F-3C6D5C12D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48D1D-339D-274D-9077-14E49E2055B6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AFEA2-968C-694D-9465-B54924D51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5505B-A443-5A46-B749-F87C79DDD7D6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69854-59B5-1E4C-90B9-2223C15A1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D30C2-9718-8F4F-ADF8-3B09871E5B43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751C9-D28C-4E4D-955E-71C3A8E14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39E6C-F2A7-F34D-8D8C-F7119FF9AC6A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FDB4E-C3CC-2E4E-989C-FF16072C0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30F03-80F6-3D49-A07B-DE8E466E3357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785ED-C219-1746-B407-BF756CAB1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D861BD-B217-5347-97AC-5223717C30D5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37A08-4DAD-414D-9E9E-BE7169A50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E0FD-7201-DE4D-9E32-2BE05C0BEC6E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B0047-0332-084D-A00B-C3E5D6189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8A0F3-0420-0A42-9F7C-D3EA69C16777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BB381-9F32-4148-849A-776AF2584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33C09E8D-6E3D-1844-9046-3CD89ECFA134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1F676EE5-AF79-1C45-94DA-E359D67759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562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191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1028700" y="49911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957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F702F1EF-A4C4-4A40-8CC2-42ECFB373EDC}" type="datetimeFigureOut">
              <a:rPr lang="en-US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7B8D930-7C3D-DB47-9EF5-C765FC7816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pitchFamily="-11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pitchFamily="-11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pitchFamily="-11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pitchFamily="-11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pitchFamily="-11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>
          <a:solidFill>
            <a:schemeClr val="tx1"/>
          </a:solidFill>
          <a:latin typeface="+mn-lt"/>
          <a:ea typeface="Arial" pitchFamily="-11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>
          <a:solidFill>
            <a:schemeClr val="tx1"/>
          </a:solidFill>
          <a:latin typeface="+mn-lt"/>
          <a:ea typeface="Arial" pitchFamily="-11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>
          <a:solidFill>
            <a:schemeClr val="tx1"/>
          </a:solidFill>
          <a:latin typeface="+mn-lt"/>
          <a:ea typeface="Arial" pitchFamily="-11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>
          <a:solidFill>
            <a:schemeClr val="tx1"/>
          </a:solidFill>
          <a:latin typeface="+mn-lt"/>
          <a:ea typeface="Arial" pitchFamily="-11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>
          <a:solidFill>
            <a:schemeClr val="tx1"/>
          </a:solidFill>
          <a:latin typeface="+mn-lt"/>
          <a:ea typeface="Arial" pitchFamily="-11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Electron Transport Chain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(Respiratory Chain)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Dr. Sumbul Fatma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1 Lecture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Respiratory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Electron Transport Chain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7313" y="1828800"/>
            <a:ext cx="88709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Complex I – NADH Dehydrogenase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-112" charset="0"/>
              <a:buNone/>
            </a:pPr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This complex collects the pair of electrons from NADH and passes them to CoQ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Electron Transport Chain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7313" y="1828800"/>
            <a:ext cx="88709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FF00"/>
                </a:solidFill>
              </a:rPr>
              <a:t>Complex II – Succinate dehydrogenase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It is also a part of the TCA cycle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Transfers electrons to CoQ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Electron Transport Chain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7313" y="1828800"/>
            <a:ext cx="88709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Coenzyme Q (CoQ)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Also called ubiquinone (ubiquitous in biological systems)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A non-protein member of the ETC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Lipid soluble and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Cytochromes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Each cytochrome is a protein that contains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Heme group (porphyrin ring + iron in Fe</a:t>
            </a:r>
            <a:r>
              <a:rPr lang="en-US" baseline="30000">
                <a:solidFill>
                  <a:schemeClr val="bg1"/>
                </a:solidFill>
              </a:rPr>
              <a:t>3+ </a:t>
            </a:r>
            <a:r>
              <a:rPr lang="en-US">
                <a:solidFill>
                  <a:schemeClr val="bg1"/>
                </a:solidFill>
              </a:rPr>
              <a:t>state)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When cytochromes accept electron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Fe</a:t>
            </a:r>
            <a:r>
              <a:rPr lang="en-US" baseline="30000">
                <a:solidFill>
                  <a:schemeClr val="bg1"/>
                </a:solidFill>
              </a:rPr>
              <a:t>3+  </a:t>
            </a:r>
            <a:r>
              <a:rPr lang="en-US">
                <a:solidFill>
                  <a:schemeClr val="bg1"/>
                </a:solidFill>
              </a:rPr>
              <a:t>is converted to Fe</a:t>
            </a:r>
            <a:r>
              <a:rPr lang="en-US" baseline="30000">
                <a:solidFill>
                  <a:schemeClr val="bg1"/>
                </a:solidFill>
              </a:rPr>
              <a:t>2+ 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Fe</a:t>
            </a:r>
            <a:r>
              <a:rPr lang="en-US" baseline="30000">
                <a:solidFill>
                  <a:schemeClr val="bg1"/>
                </a:solidFill>
              </a:rPr>
              <a:t>2+</a:t>
            </a:r>
            <a:r>
              <a:rPr lang="en-US">
                <a:solidFill>
                  <a:schemeClr val="bg1"/>
                </a:solidFill>
              </a:rPr>
              <a:t> is reoxidized to Fe</a:t>
            </a:r>
            <a:r>
              <a:rPr lang="en-US" baseline="30000">
                <a:solidFill>
                  <a:schemeClr val="bg1"/>
                </a:solidFill>
              </a:rPr>
              <a:t>3+</a:t>
            </a:r>
            <a:r>
              <a:rPr lang="en-US">
                <a:solidFill>
                  <a:schemeClr val="bg1"/>
                </a:solidFill>
              </a:rPr>
              <a:t> when it donates electrons to the next carrier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Complex III and IV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Complex III: Cytochrome bc1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Complex IV: Cytochrome a + a</a:t>
            </a:r>
            <a:r>
              <a:rPr lang="en-US" baseline="-25000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  <a:p>
            <a:pPr eaLnBrk="1" hangingPunct="1">
              <a:buFont typeface="Arial" pitchFamily="-112" charset="0"/>
              <a:buNone/>
            </a:pPr>
            <a:r>
              <a:rPr lang="en-US">
                <a:solidFill>
                  <a:schemeClr val="bg1"/>
                </a:solidFill>
              </a:rPr>
              <a:t>Electrons flow from: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CoQ </a:t>
            </a:r>
            <a:r>
              <a:rPr lang="en-US">
                <a:solidFill>
                  <a:schemeClr val="bg1"/>
                </a:solidFill>
                <a:sym typeface="Wingdings" pitchFamily="-112" charset="2"/>
              </a:rPr>
              <a:t> </a:t>
            </a:r>
            <a:r>
              <a:rPr lang="en-US">
                <a:solidFill>
                  <a:schemeClr val="bg1"/>
                </a:solidFill>
              </a:rPr>
              <a:t>Complex III </a:t>
            </a:r>
            <a:r>
              <a:rPr lang="en-US">
                <a:solidFill>
                  <a:schemeClr val="bg1"/>
                </a:solidFill>
                <a:sym typeface="Wingdings" pitchFamily="-112" charset="2"/>
              </a:rPr>
              <a:t> </a:t>
            </a:r>
            <a:r>
              <a:rPr lang="en-US">
                <a:solidFill>
                  <a:schemeClr val="bg1"/>
                </a:solidFill>
              </a:rPr>
              <a:t>Cyt. c </a:t>
            </a:r>
            <a:r>
              <a:rPr lang="en-US">
                <a:solidFill>
                  <a:schemeClr val="bg1"/>
                </a:solidFill>
                <a:sym typeface="Wingdings" pitchFamily="-112" charset="2"/>
              </a:rPr>
              <a:t> </a:t>
            </a:r>
            <a:r>
              <a:rPr lang="en-US">
                <a:solidFill>
                  <a:schemeClr val="bg1"/>
                </a:solidFill>
              </a:rPr>
              <a:t>Complex IV</a:t>
            </a:r>
          </a:p>
          <a:p>
            <a:pPr eaLnBrk="1" hangingPunct="1">
              <a:buFont typeface="Arial" pitchFamily="-112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Electron Transport Chain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7313" y="1828800"/>
            <a:ext cx="88709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Site-specific inhibitors of ETC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819400"/>
            <a:ext cx="8834438" cy="166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Electron Transport Chain (ETC)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A system of electron transport that uses respiratory O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to finally produce ATP (energy)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Electrons from food metabolism are transported to O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Final common pathway of metabolism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Located in the inner mitochondrial membrane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Uses maximum amount of body’s oxygen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FF00"/>
                </a:solidFill>
              </a:rPr>
              <a:t>ETC is coupled to proton transport for ATP synthesis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The energy of electron transfer is used to drive the protons out of the matrix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It is done by complexes I, III and IV (proton pumps)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This creates a proton gradient across the IMM to synthesize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Coupling of electron transport (</a:t>
            </a:r>
            <a:r>
              <a:rPr lang="en-US" i="1"/>
              <a:t>green arrow</a:t>
            </a:r>
            <a:r>
              <a:rPr lang="en-US"/>
              <a:t>)</a:t>
            </a:r>
            <a:br>
              <a:rPr lang="en-US"/>
            </a:br>
            <a:r>
              <a:rPr lang="en-US"/>
              <a:t>and ATP synthesis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824038"/>
            <a:ext cx="7772400" cy="2295525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 rot="-5400000">
            <a:off x="-146844" y="4731544"/>
            <a:ext cx="836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/>
              <a:t>Page 821</a:t>
            </a:r>
            <a:endParaRPr lang="en-US" sz="100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ATP synthase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ATP synthase (Complex V) synthesizes ATP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Consists of two domains:</a:t>
            </a:r>
          </a:p>
          <a:p>
            <a:pPr lvl="1" eaLnBrk="1" hangingPunct="1">
              <a:buFont typeface="Wingdings" pitchFamily="-112" charset="2"/>
              <a:buChar char="Ø"/>
            </a:pP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baseline="-2500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 – membrane spanning domain</a:t>
            </a:r>
          </a:p>
          <a:p>
            <a:pPr lvl="1" eaLnBrk="1" hangingPunct="1">
              <a:buFont typeface="Wingdings" pitchFamily="-112" charset="2"/>
              <a:buChar char="Ø"/>
            </a:pP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 – extramembranous domain </a:t>
            </a:r>
          </a:p>
          <a:p>
            <a:pPr eaLnBrk="1" hangingPunct="1">
              <a:buFont typeface="Arial" pitchFamily="-112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Transport of protons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925638"/>
            <a:ext cx="68580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Energetics of ATP synthesis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The energy required for phosphorylation of ADP to ATP = 7.3kcal/mol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Energy produced from the transport of a pair of electrons from NADH to O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= 52.58 kcal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No. of ATP molecules produced is 3 (NADH to O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)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Excess energy is used for other reactions or released as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P:O ratio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</a:rPr>
              <a:t>ATP made per O atom reduced</a:t>
            </a:r>
          </a:p>
          <a:p>
            <a:pPr lvl="1" eaLnBrk="1" hangingPunct="1"/>
            <a:r>
              <a:rPr lang="en-US" sz="3600">
                <a:solidFill>
                  <a:schemeClr val="bg1"/>
                </a:solidFill>
              </a:rPr>
              <a:t>For NADH </a:t>
            </a:r>
          </a:p>
          <a:p>
            <a:pPr lvl="2" eaLnBrk="1" hangingPunct="1"/>
            <a:r>
              <a:rPr lang="en-US" sz="3600">
                <a:solidFill>
                  <a:schemeClr val="bg1"/>
                </a:solidFill>
              </a:rPr>
              <a:t>P:O = 3:1</a:t>
            </a:r>
          </a:p>
          <a:p>
            <a:pPr lvl="1" eaLnBrk="1" hangingPunct="1"/>
            <a:r>
              <a:rPr lang="en-US" sz="3600">
                <a:solidFill>
                  <a:schemeClr val="bg1"/>
                </a:solidFill>
              </a:rPr>
              <a:t>For FADH2</a:t>
            </a:r>
          </a:p>
          <a:p>
            <a:pPr lvl="2" eaLnBrk="1" hangingPunct="1"/>
            <a:r>
              <a:rPr lang="en-US" sz="3600">
                <a:solidFill>
                  <a:schemeClr val="bg1"/>
                </a:solidFill>
              </a:rPr>
              <a:t>P:O = 2:1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Inhibitors of ATP synthesis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Oligomycin: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Binds to F</a:t>
            </a:r>
            <a:r>
              <a:rPr lang="en-US" baseline="-25000">
                <a:solidFill>
                  <a:schemeClr val="bg1"/>
                </a:solidFill>
              </a:rPr>
              <a:t>0</a:t>
            </a:r>
            <a:r>
              <a:rPr lang="en-US">
                <a:solidFill>
                  <a:schemeClr val="bg1"/>
                </a:solidFill>
              </a:rPr>
              <a:t> domain of ATP synthase and closes the H</a:t>
            </a:r>
            <a:r>
              <a:rPr lang="en-US" baseline="30000">
                <a:solidFill>
                  <a:schemeClr val="bg1"/>
                </a:solidFill>
              </a:rPr>
              <a:t>+</a:t>
            </a:r>
            <a:r>
              <a:rPr lang="en-US">
                <a:solidFill>
                  <a:schemeClr val="bg1"/>
                </a:solidFill>
              </a:rPr>
              <a:t> channel</a:t>
            </a:r>
            <a:r>
              <a:rPr lang="en-US" baseline="-2500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Uncoupling proteins (UCPs):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Create proton leaks (allow protons to reenter the matrix without ATP synthesis)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Energy is released as heat (nonshivering thermogenesis)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1450" y="1036638"/>
            <a:ext cx="37211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References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Lippincott’s Illustrated Reviews : Biochemistry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Metabolic breakdown of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energy-yielding molecules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35338" y="1600200"/>
            <a:ext cx="2473325" cy="4525963"/>
          </a:xfrm>
          <a:solidFill>
            <a:srgbClr val="FFFF00"/>
          </a:solidFill>
        </p:spPr>
      </p:pic>
      <p:sp>
        <p:nvSpPr>
          <p:cNvPr id="8" name="Oval Callout 7"/>
          <p:cNvSpPr/>
          <p:nvPr/>
        </p:nvSpPr>
        <p:spPr>
          <a:xfrm>
            <a:off x="5791200" y="2133600"/>
            <a:ext cx="2667000" cy="990600"/>
          </a:xfrm>
          <a:prstGeom prst="wedgeEllipseCallout">
            <a:avLst>
              <a:gd name="adj1" fmla="val -55616"/>
              <a:gd name="adj2" fmla="val 646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  <a:ea typeface="Arial" pitchFamily="-112" charset="0"/>
                <a:cs typeface="Arial" pitchFamily="-112" charset="0"/>
              </a:rPr>
              <a:t>Energy-rich reduced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ea typeface="Arial" pitchFamily="-112" charset="0"/>
                <a:cs typeface="Arial" pitchFamily="-112" charset="0"/>
              </a:rPr>
              <a:t>coenzymes</a:t>
            </a:r>
            <a:endParaRPr lang="en-US" sz="2000" b="1">
              <a:solidFill>
                <a:srgbClr val="FFFFFF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2743200" y="1981200"/>
            <a:ext cx="228600" cy="3581400"/>
          </a:xfrm>
          <a:prstGeom prst="downArrow">
            <a:avLst>
              <a:gd name="adj1" fmla="val 50000"/>
              <a:gd name="adj2" fmla="val 49974"/>
            </a:avLst>
          </a:prstGeom>
          <a:solidFill>
            <a:srgbClr val="FFFF00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381000" y="3352800"/>
            <a:ext cx="2362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12" charset="0"/>
              </a:rPr>
              <a:t>Electrons</a:t>
            </a:r>
          </a:p>
          <a:p>
            <a:r>
              <a:rPr lang="en-US" sz="2800" b="1">
                <a:solidFill>
                  <a:schemeClr val="bg1"/>
                </a:solidFill>
                <a:latin typeface="Calibri" pitchFamily="-112" charset="0"/>
              </a:rPr>
              <a:t>(e</a:t>
            </a:r>
            <a:r>
              <a:rPr lang="en-US" sz="2800" b="1" baseline="30000">
                <a:solidFill>
                  <a:schemeClr val="bg1"/>
                </a:solidFill>
                <a:latin typeface="Calibri" pitchFamily="-112" charset="0"/>
              </a:rPr>
              <a:t>-</a:t>
            </a:r>
            <a:r>
              <a:rPr lang="en-US" sz="2800" b="1">
                <a:solidFill>
                  <a:schemeClr val="bg1"/>
                </a:solidFill>
                <a:latin typeface="Calibri" pitchFamily="-112" charset="0"/>
              </a:rPr>
              <a:t>) lose their free energy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7400" y="4648200"/>
            <a:ext cx="3276600" cy="1676400"/>
            <a:chOff x="6556513" y="3829878"/>
            <a:chExt cx="3276600" cy="1676400"/>
          </a:xfrm>
        </p:grpSpPr>
        <p:sp>
          <p:nvSpPr>
            <p:cNvPr id="6152" name="TextBox 15"/>
            <p:cNvSpPr txBox="1">
              <a:spLocks noChangeArrowheads="1"/>
            </p:cNvSpPr>
            <p:nvPr/>
          </p:nvSpPr>
          <p:spPr bwMode="auto">
            <a:xfrm>
              <a:off x="7162800" y="4267200"/>
              <a:ext cx="2362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latin typeface="Calibri" pitchFamily="-112" charset="0"/>
                </a:rPr>
                <a:t>Excess energy generates heat</a:t>
              </a:r>
            </a:p>
          </p:txBody>
        </p:sp>
        <p:sp>
          <p:nvSpPr>
            <p:cNvPr id="18" name="12-Point Star 17"/>
            <p:cNvSpPr/>
            <p:nvPr/>
          </p:nvSpPr>
          <p:spPr>
            <a:xfrm>
              <a:off x="6556513" y="3829878"/>
              <a:ext cx="3276600" cy="1676400"/>
            </a:xfrm>
            <a:prstGeom prst="star12">
              <a:avLst/>
            </a:prstGeom>
            <a:solidFill>
              <a:schemeClr val="bg1">
                <a:lumMod val="75000"/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FFFF00"/>
                </a:solidFill>
              </a:rPr>
              <a:t>Cellular Respiration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b="4889"/>
          <a:stretch>
            <a:fillRect/>
          </a:stretch>
        </p:blipFill>
        <p:spPr bwMode="auto">
          <a:xfrm>
            <a:off x="990600" y="1676400"/>
            <a:ext cx="69342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electron micrograph of an animal mitochondrion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8013" y="419100"/>
            <a:ext cx="5387975" cy="5105400"/>
          </a:xfr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-5400000">
            <a:off x="-146843" y="4729956"/>
            <a:ext cx="836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/>
              <a:t>Page 799</a:t>
            </a:r>
            <a:endParaRPr lang="en-US" sz="100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Cutaway diagram of a mitochondrion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419100"/>
            <a:ext cx="7259637" cy="5105400"/>
          </a:xfrm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-5400000">
            <a:off x="-146843" y="4729956"/>
            <a:ext cx="836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/>
              <a:t>Page 799</a:t>
            </a:r>
            <a:endParaRPr lang="en-US" sz="100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4572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00"/>
                </a:solidFill>
              </a:rPr>
              <a:t>Mitochondrion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35" b="4311"/>
          <a:stretch>
            <a:fillRect/>
          </a:stretch>
        </p:blipFill>
        <p:spPr>
          <a:xfrm>
            <a:off x="5638800" y="23813"/>
            <a:ext cx="2514600" cy="6757987"/>
          </a:xfrm>
        </p:spPr>
      </p:pic>
      <p:sp>
        <p:nvSpPr>
          <p:cNvPr id="10244" name="Rectangular Callout 6"/>
          <p:cNvSpPr>
            <a:spLocks noChangeArrowheads="1"/>
          </p:cNvSpPr>
          <p:nvPr/>
        </p:nvSpPr>
        <p:spPr bwMode="auto">
          <a:xfrm>
            <a:off x="1981200" y="4419600"/>
            <a:ext cx="2667000" cy="1676400"/>
          </a:xfrm>
          <a:prstGeom prst="wedgeRectCallout">
            <a:avLst>
              <a:gd name="adj1" fmla="val 105875"/>
              <a:gd name="adj2" fmla="val -106671"/>
            </a:avLst>
          </a:prstGeom>
          <a:solidFill>
            <a:srgbClr val="FFFF00">
              <a:alpha val="43921"/>
            </a:srgb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itchFamily="-112" charset="0"/>
              </a:rPr>
              <a:t>Cristae increase the surface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Components of ETC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All members/components are located in the inner mitochondrial membrane (IMM)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IMM contains 5 complexes: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Complex I, II, III, IV (part of ETC)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Mobile electron carriers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</a:rPr>
              <a:t>CoQ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</a:rPr>
              <a:t>Cytochrome c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</a:rPr>
              <a:t>Complex V (ATP synthase, not a component of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Organization of ETC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Each complex accepts or donates electrons to mobile carriers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Carriers accept electrons from donors and then donate to the next carrier in chain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Electrons finally combine with oxygen and protons to form water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Oxygen is required as a final acceptor (respiratory chain)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596</Words>
  <Application>Microsoft Office PowerPoint</Application>
  <PresentationFormat>On-screen Show (4:3)</PresentationFormat>
  <Paragraphs>94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</vt:lpstr>
      <vt:lpstr>Wingdings</vt:lpstr>
      <vt:lpstr>Office Theme</vt:lpstr>
      <vt:lpstr>voet_template</vt:lpstr>
      <vt:lpstr>1_Office Theme</vt:lpstr>
      <vt:lpstr>Electron Transport Chain (Respiratory Chain)</vt:lpstr>
      <vt:lpstr>Electron Transport Chain (ETC)</vt:lpstr>
      <vt:lpstr>Metabolic breakdown of energy-yielding molecules</vt:lpstr>
      <vt:lpstr>Cellular Respiration</vt:lpstr>
      <vt:lpstr>An electron micrograph of an animal mitochondrion</vt:lpstr>
      <vt:lpstr>Cutaway diagram of a mitochondrion</vt:lpstr>
      <vt:lpstr>Mitochondrion</vt:lpstr>
      <vt:lpstr>Components of ETC</vt:lpstr>
      <vt:lpstr>Organization of ETC</vt:lpstr>
      <vt:lpstr>Electron Transport Chain</vt:lpstr>
      <vt:lpstr>Complex I – NADH Dehydrogenase</vt:lpstr>
      <vt:lpstr>Electron Transport Chain</vt:lpstr>
      <vt:lpstr>Complex II – Succinate dehydrogenase</vt:lpstr>
      <vt:lpstr>Electron Transport Chain</vt:lpstr>
      <vt:lpstr>Coenzyme Q (CoQ)</vt:lpstr>
      <vt:lpstr>Cytochromes</vt:lpstr>
      <vt:lpstr>Complex III and IV</vt:lpstr>
      <vt:lpstr>Electron Transport Chain</vt:lpstr>
      <vt:lpstr>Site-specific inhibitors of ETC</vt:lpstr>
      <vt:lpstr>ETC is coupled to proton transport for ATP synthesis</vt:lpstr>
      <vt:lpstr>Coupling of electron transport (green arrow) and ATP synthesis</vt:lpstr>
      <vt:lpstr>ATP synthase </vt:lpstr>
      <vt:lpstr>Transport of protons</vt:lpstr>
      <vt:lpstr>Energetics of ATP synthesis</vt:lpstr>
      <vt:lpstr>P:O ratio</vt:lpstr>
      <vt:lpstr>Inhibitors of ATP synthesis</vt:lpstr>
      <vt:lpstr>Slide 27</vt:lpstr>
      <vt:lpstr>References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sumbul fatma</dc:creator>
  <cp:lastModifiedBy>User</cp:lastModifiedBy>
  <cp:revision>21</cp:revision>
  <dcterms:created xsi:type="dcterms:W3CDTF">2012-02-13T14:35:27Z</dcterms:created>
  <dcterms:modified xsi:type="dcterms:W3CDTF">2012-02-13T14:36:24Z</dcterms:modified>
</cp:coreProperties>
</file>