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5" r:id="rId2"/>
    <p:sldMasterId id="2147483657" r:id="rId3"/>
  </p:sldMasterIdLst>
  <p:notesMasterIdLst>
    <p:notesMasterId r:id="rId28"/>
  </p:notesMasterIdLst>
  <p:sldIdLst>
    <p:sldId id="256" r:id="rId4"/>
    <p:sldId id="265" r:id="rId5"/>
    <p:sldId id="316" r:id="rId6"/>
    <p:sldId id="317" r:id="rId7"/>
    <p:sldId id="268" r:id="rId8"/>
    <p:sldId id="314" r:id="rId9"/>
    <p:sldId id="267" r:id="rId10"/>
    <p:sldId id="269" r:id="rId11"/>
    <p:sldId id="257" r:id="rId12"/>
    <p:sldId id="283" r:id="rId13"/>
    <p:sldId id="291" r:id="rId14"/>
    <p:sldId id="292" r:id="rId15"/>
    <p:sldId id="293" r:id="rId16"/>
    <p:sldId id="281" r:id="rId17"/>
    <p:sldId id="324" r:id="rId18"/>
    <p:sldId id="325" r:id="rId19"/>
    <p:sldId id="326" r:id="rId20"/>
    <p:sldId id="327" r:id="rId21"/>
    <p:sldId id="328" r:id="rId22"/>
    <p:sldId id="320" r:id="rId23"/>
    <p:sldId id="321" r:id="rId24"/>
    <p:sldId id="322" r:id="rId25"/>
    <p:sldId id="323" r:id="rId26"/>
    <p:sldId id="329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0000"/>
    <a:srgbClr val="000076"/>
    <a:srgbClr val="00008E"/>
    <a:srgbClr val="9A7200"/>
    <a:srgbClr val="007D7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AA356840-3CB6-4905-9B52-B20FE5879B22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6751149C-F8A8-4B19-A3E7-1E83B72A5D9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95726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45271193-3F5F-4122-AE10-37741507AA62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2306C83B-1713-4FCB-9780-1B1A250DA6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C38361-4E8D-45F8-A8B2-5653354C3B28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539E1-A86D-4F63-831C-AFBCF87728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D1762-8DAD-4E1C-BB5C-E06829321543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AAE7B-ED42-45EE-85C0-EBF73A3878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95726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7E1888E5-9AC9-4C6F-91CA-46210EC17939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23E8611C-53D7-48DA-8E08-78E5B42C89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5E227-C46F-4310-BBBE-C0F413214C31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F96F0C-957B-41A9-8F91-17D69E0E1F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5ED264-6855-44BC-AECC-7351638764F5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4B73F3-F29F-4599-B366-F654DD4789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0AB775-52E4-430E-A23F-7C6F8DCAFBFD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B2E98-364C-4BEF-84EA-68E2D872F0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FBACD-1C94-4DD7-8F43-E94D9905532A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3134EC-5B84-450F-BAB8-D01BE22C7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91BE3-CDDF-4C81-B1AF-2E907A062AF0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9F62B3-FF6E-444E-B3A7-2E517A50F7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D80A2-3348-4938-9AD0-8BE9F81A0A3D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BDDF5-6263-452C-A5CB-65A9C8DF6E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D6105-5702-4243-A73B-310CED1BE117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111C2E-6409-484F-A131-668DB61699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E3855F-5984-4E57-A16D-DE6738EB3AA2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B0276E-7096-4437-B603-9133EFDC8C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FC5054-D7F7-4D22-8CCA-3F75E5C9F880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D565AF-4870-4F19-AF10-84B406F2A2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A4EA76-96C7-4FD4-999E-22967580850D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4036B2-9D9C-457E-83BA-FE477918AF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17739-01A5-4841-97C8-9E7A01FA2C69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CE40EB-D21E-4223-94B9-038D64AE9F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4191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191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E52939-2C14-4CC0-82BF-0C313824DDE5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6F73A-02F5-4127-8FC8-520FD4CAFC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19100"/>
            <a:ext cx="1943100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19100"/>
            <a:ext cx="5676900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84ECA8-CE63-4C81-BFED-20B4B0DF9982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0EF93-19FD-4851-8FF0-B29892A192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69CCE2-C2C1-4DE5-87EB-1B731E396E31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F0664-9E99-43C2-BF64-46F62C2F77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D56C12-CC98-475A-8C70-1185C60F4AD3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B70EC-B77D-4C6B-93BA-3FD942334C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DFE4B5-BE22-4271-A20D-250A287A0DAC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380949-8FF9-4674-9195-EF917DE1CD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FBAA0-6424-403B-844D-4608434C2A7F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E567B-C871-4EFE-9683-5066FD704E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F54A6-2A1F-4C7F-BB60-A3FDE5F437D1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2323F-D576-4F47-AEC5-0116F64A79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89EF7754-F3E6-4653-99BC-205B015E6BE4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3C1231B5-13D1-4C16-ADFD-993AE03262D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152400"/>
            <a:ext cx="95726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B5CD8AF2-0722-4F0F-9091-739B94A994B1}" type="datetimeFigureOut">
              <a:rPr lang="en-US"/>
              <a:pPr/>
              <a:t>1/30/2012</a:t>
            </a:fld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6D617548-7CD8-41A3-AD15-D0C5458AD07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3319" name="Picture 7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152400"/>
            <a:ext cx="95726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5626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19100"/>
            <a:ext cx="7772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1028700" y="49911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152400"/>
            <a:ext cx="95726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Globular Proteins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66800" y="4059238"/>
            <a:ext cx="7162800" cy="159385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mtClean="0"/>
              <a:t>Respiratory  Block  |  1 Lecture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mtClean="0"/>
              <a:t>Dr. Usman Ghani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52400"/>
            <a:ext cx="31940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hemoglobin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Fetal hemoglobin (HbF):</a:t>
            </a:r>
          </a:p>
          <a:p>
            <a:pPr eaLnBrk="1" hangingPunct="1"/>
            <a:r>
              <a:rPr lang="en-US" smtClean="0"/>
              <a:t>Major hemoglobin found in the fetus and newborn</a:t>
            </a:r>
          </a:p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Tetramer with two </a:t>
            </a:r>
            <a:r>
              <a:rPr lang="en-US" smtClean="0">
                <a:solidFill>
                  <a:schemeClr val="folHlink"/>
                </a:solidFill>
                <a:latin typeface="Symbol" pitchFamily="18" charset="2"/>
              </a:rPr>
              <a:t>a</a:t>
            </a:r>
            <a:r>
              <a:rPr lang="en-US" smtClean="0">
                <a:solidFill>
                  <a:schemeClr val="folHlink"/>
                </a:solidFill>
              </a:rPr>
              <a:t> and two </a:t>
            </a:r>
            <a:r>
              <a:rPr lang="en-US" smtClean="0">
                <a:solidFill>
                  <a:schemeClr val="folHlink"/>
                </a:solidFill>
                <a:latin typeface="Symbol" pitchFamily="18" charset="2"/>
              </a:rPr>
              <a:t>g</a:t>
            </a:r>
            <a:r>
              <a:rPr lang="en-US" smtClean="0">
                <a:solidFill>
                  <a:schemeClr val="folHlink"/>
                </a:solidFill>
              </a:rPr>
              <a:t> chains</a:t>
            </a:r>
          </a:p>
          <a:p>
            <a:pPr eaLnBrk="1" hangingPunct="1"/>
            <a:r>
              <a:rPr lang="en-US" smtClean="0"/>
              <a:t>Higher affinity for O</a:t>
            </a:r>
            <a:r>
              <a:rPr lang="en-US" baseline="-25000" smtClean="0"/>
              <a:t>2</a:t>
            </a:r>
            <a:r>
              <a:rPr lang="en-US" smtClean="0"/>
              <a:t> than HbA</a:t>
            </a:r>
          </a:p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Transfers O</a:t>
            </a:r>
            <a:r>
              <a:rPr lang="en-US" baseline="-25000" smtClean="0">
                <a:solidFill>
                  <a:schemeClr val="folHlink"/>
                </a:solidFill>
              </a:rPr>
              <a:t>2</a:t>
            </a:r>
            <a:r>
              <a:rPr lang="en-US" smtClean="0">
                <a:solidFill>
                  <a:schemeClr val="folHlink"/>
                </a:solidFill>
              </a:rPr>
              <a:t> from maternal to fetal circulation across placenta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hemoglobin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HbA</a:t>
            </a:r>
            <a:r>
              <a:rPr lang="en-US" baseline="-25000" smtClean="0"/>
              <a:t>2</a:t>
            </a:r>
            <a:r>
              <a:rPr lang="en-US" smtClean="0"/>
              <a:t>:</a:t>
            </a:r>
          </a:p>
          <a:p>
            <a:pPr eaLnBrk="1" hangingPunct="1"/>
            <a:r>
              <a:rPr lang="en-US" smtClean="0"/>
              <a:t>Appears ~12 weeks after birth</a:t>
            </a:r>
          </a:p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Constitutes ~2% of total Hb</a:t>
            </a:r>
          </a:p>
          <a:p>
            <a:pPr eaLnBrk="1" hangingPunct="1"/>
            <a:r>
              <a:rPr lang="en-US" smtClean="0"/>
              <a:t>Composed of two </a:t>
            </a:r>
            <a:r>
              <a:rPr lang="en-US" smtClean="0">
                <a:latin typeface="Symbol" pitchFamily="18" charset="2"/>
              </a:rPr>
              <a:t>a</a:t>
            </a:r>
            <a:r>
              <a:rPr lang="en-US" smtClean="0"/>
              <a:t> and two </a:t>
            </a:r>
            <a:r>
              <a:rPr lang="en-US" smtClean="0">
                <a:latin typeface="Symbol" pitchFamily="18" charset="2"/>
              </a:rPr>
              <a:t>d</a:t>
            </a:r>
            <a:r>
              <a:rPr lang="en-US" smtClean="0"/>
              <a:t> globin chains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Types of hemoglobin</a:t>
            </a:r>
            <a:endParaRPr lang="en-US" baseline="-25000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4953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HbA</a:t>
            </a:r>
            <a:r>
              <a:rPr lang="en-US" baseline="-25000" smtClean="0"/>
              <a:t>1c</a:t>
            </a:r>
            <a:r>
              <a:rPr lang="en-US" smtClean="0"/>
              <a:t>:</a:t>
            </a:r>
          </a:p>
          <a:p>
            <a:pPr eaLnBrk="1" hangingPunct="1"/>
            <a:r>
              <a:rPr lang="en-US" smtClean="0"/>
              <a:t>HbA undergoes non-enzymatic glycosylation</a:t>
            </a:r>
          </a:p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Glycosylation depends on plasma glucose levels</a:t>
            </a:r>
          </a:p>
          <a:p>
            <a:pPr eaLnBrk="1" hangingPunct="1"/>
            <a:r>
              <a:rPr lang="en-US" smtClean="0"/>
              <a:t>HbA1c levels are high in patients with diabetes mellitus</a:t>
            </a:r>
          </a:p>
        </p:txBody>
      </p:sp>
      <p:pic>
        <p:nvPicPr>
          <p:cNvPr id="51203" name="Picture 2" descr="C:\Documents and Settings\Fatma\Desktop\chapter03\jpg\0315_Formation_HbA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1371600"/>
            <a:ext cx="29051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Abnormal Hbs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Unable to transport O</a:t>
            </a:r>
            <a:r>
              <a:rPr lang="en-US" baseline="-25000" smtClean="0"/>
              <a:t>2</a:t>
            </a:r>
            <a:r>
              <a:rPr lang="en-US" smtClean="0"/>
              <a:t> due to abnormal structure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folHlink"/>
                </a:solidFill>
              </a:rPr>
              <a:t>Carboxy-Hb: CO replaces O</a:t>
            </a:r>
            <a:r>
              <a:rPr lang="en-US" baseline="-25000" smtClean="0">
                <a:solidFill>
                  <a:schemeClr val="folHlink"/>
                </a:solidFill>
              </a:rPr>
              <a:t>2</a:t>
            </a:r>
            <a:r>
              <a:rPr lang="en-US" smtClean="0">
                <a:solidFill>
                  <a:schemeClr val="folHlink"/>
                </a:solidFill>
              </a:rPr>
              <a:t> and binds 200X tighter than O</a:t>
            </a:r>
            <a:r>
              <a:rPr lang="en-US" baseline="-25000" smtClean="0">
                <a:solidFill>
                  <a:schemeClr val="folHlink"/>
                </a:solidFill>
              </a:rPr>
              <a:t>2 </a:t>
            </a:r>
            <a:r>
              <a:rPr lang="en-US" smtClean="0">
                <a:solidFill>
                  <a:schemeClr val="folHlink"/>
                </a:solidFill>
              </a:rPr>
              <a:t>(in smokers)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Met-Hb: Contains oxidized Fe</a:t>
            </a:r>
            <a:r>
              <a:rPr lang="en-US" baseline="30000" smtClean="0"/>
              <a:t>3+</a:t>
            </a:r>
            <a:r>
              <a:rPr lang="en-US" smtClean="0"/>
              <a:t> (~2%) that cannot carry O</a:t>
            </a:r>
            <a:r>
              <a:rPr lang="en-US" baseline="-25000" smtClean="0"/>
              <a:t>2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folHlink"/>
                </a:solidFill>
              </a:rPr>
              <a:t>Sulf-HB: Forms due to high sulfur levels in blood (irreversible reaction)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Hemoglobinopathies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folHlink"/>
                </a:solidFill>
              </a:rPr>
              <a:t>Disorders of hemoglobin caused by: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>
                <a:ea typeface="ＭＳ Ｐゴシック" charset="-128"/>
              </a:rPr>
              <a:t>Synthesis of structurally abnormal Hb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>
                <a:ea typeface="ＭＳ Ｐゴシック" charset="-128"/>
              </a:rPr>
              <a:t>Synthesis of insufficient quantities of normal Hb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>
                <a:ea typeface="ＭＳ Ｐゴシック" charset="-128"/>
              </a:rPr>
              <a:t>Combination of both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Hemoglobinopathies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dirty="0" smtClean="0">
                <a:solidFill>
                  <a:schemeClr val="folHlink"/>
                </a:solidFill>
                <a:cs typeface="ＭＳ Ｐゴシック" charset="0"/>
              </a:rPr>
              <a:t>Sickle cell (HbS) disease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 smtClean="0">
                <a:cs typeface="ＭＳ Ｐゴシック" charset="0"/>
              </a:rPr>
              <a:t>Caused by a single mutation in </a:t>
            </a:r>
            <a:r>
              <a:rPr lang="en-US" dirty="0" smtClean="0">
                <a:latin typeface="Symbol" charset="0"/>
                <a:cs typeface="ＭＳ Ｐゴシック" charset="0"/>
              </a:rPr>
              <a:t>b</a:t>
            </a:r>
            <a:r>
              <a:rPr lang="en-US" dirty="0" smtClean="0">
                <a:cs typeface="ＭＳ Ｐゴシック" charset="0"/>
              </a:rPr>
              <a:t>-globin gene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 smtClean="0">
                <a:cs typeface="ＭＳ Ｐゴシック" charset="0"/>
              </a:rPr>
              <a:t>Glutamic acid at position 6 in HbA is replaced by valine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 smtClean="0">
                <a:cs typeface="ＭＳ Ｐゴシック" charset="0"/>
              </a:rPr>
              <a:t>The mutant HbS contains </a:t>
            </a:r>
            <a:r>
              <a:rPr lang="en-US" dirty="0" smtClean="0">
                <a:latin typeface="Symbol" charset="0"/>
                <a:cs typeface="ＭＳ Ｐゴシック" charset="0"/>
              </a:rPr>
              <a:t>b</a:t>
            </a:r>
            <a:r>
              <a:rPr lang="en-US" baseline="30000" dirty="0" smtClean="0">
                <a:cs typeface="ＭＳ Ｐゴシック" charset="0"/>
              </a:rPr>
              <a:t>s</a:t>
            </a:r>
            <a:r>
              <a:rPr lang="en-US" dirty="0" smtClean="0">
                <a:cs typeface="ＭＳ Ｐゴシック" charset="0"/>
              </a:rPr>
              <a:t> chain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 smtClean="0">
                <a:cs typeface="ＭＳ Ｐゴシック" charset="0"/>
              </a:rPr>
              <a:t>The shape of RBCs become sickled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 smtClean="0">
                <a:cs typeface="ＭＳ Ｐゴシック" charset="0"/>
              </a:rPr>
              <a:t> Causes sickle cell anemia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dirty="0" smtClean="0">
              <a:ea typeface="ＭＳ Ｐゴシック" charset="0"/>
              <a:cs typeface="ＭＳ Ｐゴシック" charset="0"/>
            </a:endParaRPr>
          </a:p>
        </p:txBody>
      </p:sp>
      <p:pic>
        <p:nvPicPr>
          <p:cNvPr id="54275" name="Picture 4" descr="tumblr_lbwj8cQJ7M1qaqphpo1_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39624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Hemoglobinopathies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dirty="0" smtClean="0">
                <a:solidFill>
                  <a:schemeClr val="folHlink"/>
                </a:solidFill>
                <a:cs typeface="ＭＳ Ｐゴシック" charset="0"/>
              </a:rPr>
              <a:t>Hemoglobin C disease: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 smtClean="0">
                <a:cs typeface="ＭＳ Ｐゴシック" charset="0"/>
              </a:rPr>
              <a:t>Caused by a single mutation in </a:t>
            </a:r>
            <a:r>
              <a:rPr lang="en-US" dirty="0" smtClean="0">
                <a:latin typeface="Symbol" charset="0"/>
                <a:cs typeface="ＭＳ Ｐゴシック" charset="0"/>
              </a:rPr>
              <a:t>b</a:t>
            </a:r>
            <a:r>
              <a:rPr lang="en-US" dirty="0" smtClean="0">
                <a:cs typeface="ＭＳ Ｐゴシック" charset="0"/>
              </a:rPr>
              <a:t>-globin gene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 smtClean="0">
                <a:cs typeface="ＭＳ Ｐゴシック" charset="0"/>
              </a:rPr>
              <a:t>Glutamic acid at position 6 in HbA is replaced by lysine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 smtClean="0">
                <a:cs typeface="ＭＳ Ｐゴシック" charset="0"/>
              </a:rPr>
              <a:t>Causes a mild form of hemolytic anemia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dirty="0" smtClean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Hemoglobinopathies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folHlink"/>
                </a:solidFill>
              </a:rPr>
              <a:t>Methemoglobinemia: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Caused by oxidation of Hb to ferric (Fe</a:t>
            </a:r>
            <a:r>
              <a:rPr lang="en-US" baseline="30000" smtClean="0"/>
              <a:t>3+</a:t>
            </a:r>
            <a:r>
              <a:rPr lang="en-US" smtClean="0"/>
              <a:t>) state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 Methemoglobin cannot bind oxygen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Caused by certain drugs, reactive oxygen species and NADH-cytochrome b5 reductase deficiency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Chocolate cyanosis: brownish-blue color of the skin and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Hemoglobinopathies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folHlink"/>
                </a:solidFill>
              </a:rPr>
              <a:t>Thalassemia: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folHlink"/>
                </a:solidFill>
              </a:rPr>
              <a:t> </a:t>
            </a:r>
            <a:r>
              <a:rPr lang="en-US" smtClean="0"/>
              <a:t>Defective synthesis of either </a:t>
            </a:r>
            <a:r>
              <a:rPr lang="en-US" smtClean="0">
                <a:latin typeface="Symbol" pitchFamily="18" charset="2"/>
              </a:rPr>
              <a:t>a</a:t>
            </a:r>
            <a:r>
              <a:rPr lang="en-US" smtClean="0"/>
              <a:t> or </a:t>
            </a:r>
            <a:r>
              <a:rPr lang="en-US" smtClean="0">
                <a:latin typeface="Symbol" pitchFamily="18" charset="2"/>
              </a:rPr>
              <a:t>b</a:t>
            </a:r>
            <a:r>
              <a:rPr lang="en-US" smtClean="0"/>
              <a:t>-globin chain due to gene mutation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folHlink"/>
                </a:solidFill>
                <a:latin typeface="Symbol" pitchFamily="18" charset="2"/>
              </a:rPr>
              <a:t>a</a:t>
            </a:r>
            <a:r>
              <a:rPr lang="en-US" smtClean="0">
                <a:solidFill>
                  <a:schemeClr val="folHlink"/>
                </a:solidFill>
              </a:rPr>
              <a:t>-thalassemia: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charset="-128"/>
              </a:rPr>
              <a:t>Synthesis of </a:t>
            </a:r>
            <a:r>
              <a:rPr lang="en-US" smtClean="0">
                <a:latin typeface="Symbol" pitchFamily="18" charset="2"/>
                <a:ea typeface="ＭＳ Ｐゴシック" charset="-128"/>
              </a:rPr>
              <a:t>a</a:t>
            </a:r>
            <a:r>
              <a:rPr lang="en-US" smtClean="0">
                <a:ea typeface="ＭＳ Ｐゴシック" charset="-128"/>
              </a:rPr>
              <a:t>-globin chain is decreased or absent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charset="-128"/>
              </a:rPr>
              <a:t>Causes mild to moderate hemolytic anemia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folHlink"/>
                </a:solidFill>
                <a:latin typeface="Symbol" pitchFamily="18" charset="2"/>
              </a:rPr>
              <a:t>b</a:t>
            </a:r>
            <a:r>
              <a:rPr lang="en-US" smtClean="0">
                <a:solidFill>
                  <a:schemeClr val="folHlink"/>
                </a:solidFill>
              </a:rPr>
              <a:t>-thalassemia: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charset="-128"/>
              </a:rPr>
              <a:t>Synthesis of </a:t>
            </a:r>
            <a:r>
              <a:rPr lang="en-US" smtClean="0">
                <a:latin typeface="Symbol" pitchFamily="18" charset="2"/>
                <a:ea typeface="ＭＳ Ｐゴシック" charset="-128"/>
              </a:rPr>
              <a:t>b</a:t>
            </a:r>
            <a:r>
              <a:rPr lang="en-US" smtClean="0">
                <a:ea typeface="ＭＳ Ｐゴシック" charset="-128"/>
              </a:rPr>
              <a:t>-globin chain is decreased or absent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charset="-128"/>
              </a:rPr>
              <a:t>Causes severe anemia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charset="-128"/>
              </a:rPr>
              <a:t>Patients need regular blood transfusions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038600"/>
          </a:xfrm>
        </p:spPr>
        <p:txBody>
          <a:bodyPr/>
          <a:lstStyle/>
          <a:p>
            <a:pPr eaLnBrk="1" hangingPunct="1"/>
            <a:r>
              <a:rPr lang="en-US" sz="3000" smtClean="0">
                <a:solidFill>
                  <a:schemeClr val="folHlink"/>
                </a:solidFill>
              </a:rPr>
              <a:t>What are globular proteins?</a:t>
            </a:r>
          </a:p>
          <a:p>
            <a:pPr eaLnBrk="1" hangingPunct="1"/>
            <a:r>
              <a:rPr lang="en-US" sz="3000" smtClean="0">
                <a:solidFill>
                  <a:schemeClr val="folHlink"/>
                </a:solidFill>
              </a:rPr>
              <a:t>Types and functions of globular proteins</a:t>
            </a:r>
          </a:p>
          <a:p>
            <a:pPr eaLnBrk="1" hangingPunct="1"/>
            <a:r>
              <a:rPr lang="en-US" sz="3000" smtClean="0">
                <a:solidFill>
                  <a:schemeClr val="folHlink"/>
                </a:solidFill>
              </a:rPr>
              <a:t>Hemoglobin (major globular protein)</a:t>
            </a:r>
          </a:p>
          <a:p>
            <a:pPr eaLnBrk="1" hangingPunct="1"/>
            <a:r>
              <a:rPr lang="en-US" sz="3000" smtClean="0">
                <a:solidFill>
                  <a:schemeClr val="folHlink"/>
                </a:solidFill>
              </a:rPr>
              <a:t>Myoglobin</a:t>
            </a:r>
          </a:p>
          <a:p>
            <a:pPr eaLnBrk="1" hangingPunct="1"/>
            <a:r>
              <a:rPr lang="en-US" sz="3000" smtClean="0">
                <a:solidFill>
                  <a:schemeClr val="folHlink"/>
                </a:solidFill>
                <a:latin typeface="Symbol" pitchFamily="18" charset="2"/>
              </a:rPr>
              <a:t>a</a:t>
            </a:r>
            <a:r>
              <a:rPr lang="en-US" sz="3000" smtClean="0">
                <a:solidFill>
                  <a:schemeClr val="folHlink"/>
                </a:solidFill>
              </a:rPr>
              <a:t>, </a:t>
            </a:r>
            <a:r>
              <a:rPr lang="en-US" sz="3000" smtClean="0">
                <a:solidFill>
                  <a:schemeClr val="folHlink"/>
                </a:solidFill>
                <a:latin typeface="Symbol" pitchFamily="18" charset="2"/>
              </a:rPr>
              <a:t>b</a:t>
            </a:r>
            <a:r>
              <a:rPr lang="en-US" sz="3000" smtClean="0">
                <a:solidFill>
                  <a:schemeClr val="folHlink"/>
                </a:solidFill>
              </a:rPr>
              <a:t>-globulins</a:t>
            </a:r>
          </a:p>
          <a:p>
            <a:pPr eaLnBrk="1" hangingPunct="1"/>
            <a:r>
              <a:rPr lang="en-US" sz="3000" smtClean="0">
                <a:solidFill>
                  <a:schemeClr val="folHlink"/>
                </a:solidFill>
                <a:latin typeface="Symbol" pitchFamily="18" charset="2"/>
              </a:rPr>
              <a:t>g</a:t>
            </a:r>
            <a:r>
              <a:rPr lang="en-US" sz="3000" smtClean="0">
                <a:solidFill>
                  <a:schemeClr val="folHlink"/>
                </a:solidFill>
              </a:rPr>
              <a:t>-globulins (immunoglobulins)</a:t>
            </a:r>
          </a:p>
          <a:p>
            <a:pPr eaLnBrk="1" hangingPunct="1"/>
            <a:r>
              <a:rPr lang="en-US" sz="3000" smtClean="0">
                <a:solidFill>
                  <a:schemeClr val="folHlink"/>
                </a:solidFill>
              </a:rPr>
              <a:t>Diseases associated with globular 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Myoglobin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 smtClean="0">
                <a:cs typeface="ＭＳ Ｐゴシック" charset="0"/>
              </a:rPr>
              <a:t>A globular hemeprotein in heart and muscle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 smtClean="0">
                <a:solidFill>
                  <a:schemeClr val="folHlink"/>
                </a:solidFill>
                <a:cs typeface="ＭＳ Ｐゴシック" charset="0"/>
              </a:rPr>
              <a:t>Stores and supplies oxygen to the heart and muscle only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 smtClean="0">
                <a:cs typeface="ＭＳ Ｐゴシック" charset="0"/>
              </a:rPr>
              <a:t>Contains a single polypeptide chain forming a single subunit with eight </a:t>
            </a:r>
            <a:r>
              <a:rPr lang="en-US" dirty="0" smtClean="0">
                <a:latin typeface="Symbol" charset="0"/>
                <a:cs typeface="ＭＳ Ｐゴシック" charset="0"/>
              </a:rPr>
              <a:t>a</a:t>
            </a:r>
            <a:r>
              <a:rPr lang="en-US" dirty="0" smtClean="0">
                <a:cs typeface="ＭＳ Ｐゴシック" charset="0"/>
              </a:rPr>
              <a:t>-helix structures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 smtClean="0">
                <a:solidFill>
                  <a:schemeClr val="folHlink"/>
                </a:solidFill>
                <a:cs typeface="ＭＳ Ｐゴシック" charset="0"/>
              </a:rPr>
              <a:t>The interior of the subunit is composed of nonpolar amino acids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dirty="0" smtClean="0">
              <a:solidFill>
                <a:schemeClr val="folHlink"/>
              </a:solidFill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5791200"/>
            <a:ext cx="3733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500" dirty="0" smtClean="0">
                <a:solidFill>
                  <a:schemeClr val="tx1"/>
                </a:solidFill>
                <a:cs typeface="+mj-cs"/>
              </a:rPr>
              <a:t>Structure of myoglobin</a:t>
            </a:r>
            <a:endParaRPr lang="en-US" sz="2500" dirty="0" smtClean="0">
              <a:solidFill>
                <a:schemeClr val="tx1"/>
              </a:solidFill>
              <a:latin typeface="Times" charset="0"/>
              <a:cs typeface="+mj-cs"/>
            </a:endParaRPr>
          </a:p>
        </p:txBody>
      </p:sp>
      <p:pic>
        <p:nvPicPr>
          <p:cNvPr id="145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009775" y="419100"/>
            <a:ext cx="5122863" cy="5105400"/>
          </a:xfrm>
        </p:spPr>
      </p:pic>
      <p:sp>
        <p:nvSpPr>
          <p:cNvPr id="145412" name="Text Box 4"/>
          <p:cNvSpPr txBox="1">
            <a:spLocks noChangeArrowheads="1"/>
          </p:cNvSpPr>
          <p:nvPr/>
        </p:nvSpPr>
        <p:spPr bwMode="auto">
          <a:xfrm rot="-5400000">
            <a:off x="-146843" y="4761706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000" dirty="0">
                <a:latin typeface="Arial" charset="0"/>
                <a:ea typeface="ＭＳ Ｐゴシック" charset="0"/>
                <a:cs typeface="Arial" charset="0"/>
              </a:rPr>
              <a:t>Page 328</a:t>
            </a:r>
            <a:endParaRPr lang="en-US" sz="1000" dirty="0">
              <a:latin typeface="Times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/>
              <a:t>Myoglobin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charged amino acids are located on the surface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folHlink"/>
                </a:solidFill>
              </a:rPr>
              <a:t>The heme group is present at the center of the molecule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Myoglobin gives red color to skeletal muscles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folHlink"/>
                </a:solidFill>
              </a:rPr>
              <a:t>Supplies oxygen during aerobic exercise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/>
              <a:t>Myoglobin in disease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Myoglobinuria: Myoglobin is excreted in urine due to muscle damage (rhabdomyolysis)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folHlink"/>
                </a:solidFill>
              </a:rPr>
              <a:t>May cause acute renal failure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Specific marker for muscle injury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folHlink"/>
                </a:solidFill>
              </a:rPr>
              <a:t>Less specific marker for heart attack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/>
              <a:t>Immunoglobulins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219200"/>
            <a:ext cx="44958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Defensive proteins produced by the B-cells of the immune system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CC00"/>
                </a:solidFill>
              </a:rPr>
              <a:t>Y-shaped structure with 2 heavy and 2 light polypeptide chains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Neutralize bacteria and viruses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CC00"/>
                </a:solidFill>
              </a:rPr>
              <a:t>Types: IgA, IgD, IgE, IgG, IgM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758" y="1676400"/>
            <a:ext cx="3244042" cy="3200400"/>
          </a:xfrm>
          <a:prstGeom prst="rect">
            <a:avLst/>
          </a:prstGeom>
          <a:solidFill>
            <a:schemeClr val="tx1"/>
          </a:solidFill>
          <a:ln w="60325">
            <a:solidFill>
              <a:srgbClr val="FFFF00"/>
            </a:solidFill>
          </a:ln>
          <a:effectLst>
            <a:glow rad="101600">
              <a:srgbClr val="FFFF00">
                <a:alpha val="75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Globular proteins</a:t>
            </a:r>
          </a:p>
        </p:txBody>
      </p:sp>
      <p:sp>
        <p:nvSpPr>
          <p:cNvPr id="13721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 eaLnBrk="1" hangingPunct="1"/>
            <a:r>
              <a:rPr lang="en-US" sz="3000" smtClean="0"/>
              <a:t>Amino acid chains fold into shapes that resemble spheres are called globular proteins</a:t>
            </a:r>
          </a:p>
          <a:p>
            <a:pPr eaLnBrk="1" hangingPunct="1"/>
            <a:r>
              <a:rPr lang="en-US" sz="3000" smtClean="0">
                <a:solidFill>
                  <a:schemeClr val="folHlink"/>
                </a:solidFill>
              </a:rPr>
              <a:t>This type of folding increases solubility of proteins in water</a:t>
            </a:r>
          </a:p>
          <a:p>
            <a:pPr lvl="1" eaLnBrk="1" hangingPunct="1"/>
            <a:r>
              <a:rPr lang="en-US" sz="2600" smtClean="0">
                <a:solidFill>
                  <a:schemeClr val="folHlink"/>
                </a:solidFill>
                <a:ea typeface="Arial" pitchFamily="34" charset="0"/>
              </a:rPr>
              <a:t>Polar groups on the protein</a:t>
            </a:r>
            <a:r>
              <a:rPr lang="ja-JP" altLang="en-US" sz="2600" smtClean="0">
                <a:solidFill>
                  <a:schemeClr val="folHlink"/>
                </a:solidFill>
                <a:latin typeface="Arial" pitchFamily="34" charset="0"/>
                <a:ea typeface="ＭＳ Ｐゴシック" charset="-128"/>
              </a:rPr>
              <a:t>’</a:t>
            </a:r>
            <a:r>
              <a:rPr lang="en-US" altLang="ja-JP" sz="2600" smtClean="0">
                <a:solidFill>
                  <a:schemeClr val="folHlink"/>
                </a:solidFill>
                <a:ea typeface="ＭＳ Ｐゴシック" charset="-128"/>
              </a:rPr>
              <a:t>s surface</a:t>
            </a:r>
          </a:p>
          <a:p>
            <a:pPr lvl="1" eaLnBrk="1" hangingPunct="1"/>
            <a:r>
              <a:rPr lang="en-US" sz="2600" smtClean="0">
                <a:solidFill>
                  <a:schemeClr val="folHlink"/>
                </a:solidFill>
                <a:ea typeface="Arial" pitchFamily="34" charset="0"/>
              </a:rPr>
              <a:t>Hydrophobic groups in the interior</a:t>
            </a:r>
          </a:p>
          <a:p>
            <a:pPr eaLnBrk="1" hangingPunct="1"/>
            <a:r>
              <a:rPr lang="en-US" sz="3000" smtClean="0"/>
              <a:t>Fibrous proteins are mainly insoluble structural 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Globular proteins</a:t>
            </a:r>
          </a:p>
        </p:txBody>
      </p:sp>
      <p:sp>
        <p:nvSpPr>
          <p:cNvPr id="13824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81200"/>
            <a:ext cx="8229600" cy="3810000"/>
          </a:xfrm>
        </p:spPr>
        <p:txBody>
          <a:bodyPr/>
          <a:lstStyle/>
          <a:p>
            <a:pPr eaLnBrk="1" hangingPunct="1"/>
            <a:r>
              <a:rPr lang="en-US" sz="3000" smtClean="0"/>
              <a:t>Hemoglobin: oxygen transport function</a:t>
            </a:r>
          </a:p>
          <a:p>
            <a:pPr eaLnBrk="1" hangingPunct="1"/>
            <a:r>
              <a:rPr lang="en-US" sz="3000" smtClean="0">
                <a:solidFill>
                  <a:schemeClr val="folHlink"/>
                </a:solidFill>
              </a:rPr>
              <a:t>Myoglobin: oxygen storage/supply function in heart and muscle</a:t>
            </a:r>
          </a:p>
          <a:p>
            <a:pPr eaLnBrk="1" hangingPunct="1"/>
            <a:r>
              <a:rPr lang="en-US" sz="3000" smtClean="0">
                <a:latin typeface="Symbol" pitchFamily="18" charset="2"/>
              </a:rPr>
              <a:t>a</a:t>
            </a:r>
            <a:r>
              <a:rPr lang="en-US" sz="3000" baseline="-25000" smtClean="0"/>
              <a:t>1</a:t>
            </a:r>
            <a:r>
              <a:rPr lang="en-US" sz="3000" smtClean="0"/>
              <a:t>, </a:t>
            </a:r>
            <a:r>
              <a:rPr lang="en-US" sz="3000" smtClean="0">
                <a:latin typeface="Symbol" pitchFamily="18" charset="2"/>
              </a:rPr>
              <a:t>a</a:t>
            </a:r>
            <a:r>
              <a:rPr lang="en-US" sz="3000" baseline="-25000" smtClean="0"/>
              <a:t>2</a:t>
            </a:r>
            <a:r>
              <a:rPr lang="en-US" sz="3000" smtClean="0"/>
              <a:t>, </a:t>
            </a:r>
            <a:r>
              <a:rPr lang="en-US" sz="3000" smtClean="0">
                <a:latin typeface="Symbol" pitchFamily="18" charset="2"/>
              </a:rPr>
              <a:t>b</a:t>
            </a:r>
            <a:r>
              <a:rPr lang="en-US" sz="3000" smtClean="0"/>
              <a:t>-globulins: various functions</a:t>
            </a:r>
          </a:p>
          <a:p>
            <a:pPr eaLnBrk="1" hangingPunct="1"/>
            <a:r>
              <a:rPr lang="en-US" sz="3000" smtClean="0">
                <a:solidFill>
                  <a:srgbClr val="FFCC00"/>
                </a:solidFill>
                <a:latin typeface="Symbol" pitchFamily="18" charset="2"/>
              </a:rPr>
              <a:t>g</a:t>
            </a:r>
            <a:r>
              <a:rPr lang="en-US" sz="3000" smtClean="0">
                <a:solidFill>
                  <a:srgbClr val="FFCC00"/>
                </a:solidFill>
              </a:rPr>
              <a:t>-globulins (immunoglobulins): immune function</a:t>
            </a:r>
          </a:p>
          <a:p>
            <a:pPr eaLnBrk="1" hangingPunct="1"/>
            <a:r>
              <a:rPr lang="en-US" sz="3000" smtClean="0"/>
              <a:t>Enzymes: catalysis of biochemical reactions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eaLnBrk="1" hangingPunct="1"/>
            <a:r>
              <a:rPr lang="en-US" smtClean="0"/>
              <a:t>Hemoglobin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3000" dirty="0" smtClean="0"/>
              <a:t>A major globular protein in humans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3000" dirty="0" smtClean="0">
                <a:solidFill>
                  <a:schemeClr val="folHlink"/>
                </a:solidFill>
              </a:rPr>
              <a:t>Composed of four polypeptide chains: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600" dirty="0" smtClean="0">
                <a:solidFill>
                  <a:schemeClr val="folHlink"/>
                </a:solidFill>
              </a:rPr>
              <a:t>Two </a:t>
            </a:r>
            <a:r>
              <a:rPr lang="en-US" sz="2600" dirty="0" smtClean="0">
                <a:solidFill>
                  <a:schemeClr val="folHlink"/>
                </a:solidFill>
                <a:latin typeface="Symbol" charset="0"/>
              </a:rPr>
              <a:t>a</a:t>
            </a:r>
            <a:r>
              <a:rPr lang="en-US" sz="2600" dirty="0" smtClean="0">
                <a:solidFill>
                  <a:schemeClr val="folHlink"/>
                </a:solidFill>
              </a:rPr>
              <a:t> and two </a:t>
            </a:r>
            <a:r>
              <a:rPr lang="en-US" sz="2600" dirty="0" smtClean="0">
                <a:solidFill>
                  <a:schemeClr val="folHlink"/>
                </a:solidFill>
                <a:latin typeface="Symbol" charset="0"/>
              </a:rPr>
              <a:t>b</a:t>
            </a:r>
            <a:r>
              <a:rPr lang="en-US" sz="2600" dirty="0" smtClean="0">
                <a:solidFill>
                  <a:schemeClr val="folHlink"/>
                </a:solidFill>
              </a:rPr>
              <a:t> chains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/>
              <a:t>Contains two dimers of </a:t>
            </a:r>
            <a:r>
              <a:rPr lang="en-US" dirty="0" smtClean="0">
                <a:latin typeface="Symbol" charset="0"/>
              </a:rPr>
              <a:t>ab</a:t>
            </a:r>
            <a:r>
              <a:rPr lang="en-US" dirty="0" smtClean="0"/>
              <a:t> subunits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solidFill>
                  <a:schemeClr val="folHlink"/>
                </a:solidFill>
              </a:rPr>
              <a:t>Held together by non-covalent interactions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/>
              <a:t>Each chain is a subunit with a heme group in the center that carries oxygen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solidFill>
                  <a:schemeClr val="folHlink"/>
                </a:solidFill>
              </a:rPr>
              <a:t>A Hb molecule contains 4 heme groups and carries 4 molecules of O</a:t>
            </a:r>
            <a:r>
              <a:rPr lang="en-US" baseline="-25000" dirty="0" smtClean="0">
                <a:solidFill>
                  <a:schemeClr val="folHlink"/>
                </a:solidFill>
              </a:rPr>
              <a:t>2</a:t>
            </a:r>
            <a:endParaRPr lang="en-US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Figure3-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8600"/>
            <a:ext cx="6324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Hb</a:t>
            </a:r>
          </a:p>
        </p:txBody>
      </p:sp>
      <p:graphicFrame>
        <p:nvGraphicFramePr>
          <p:cNvPr id="6176" name="Group 32"/>
          <p:cNvGraphicFramePr>
            <a:graphicFrameLocks noGrp="1"/>
          </p:cNvGraphicFramePr>
          <p:nvPr/>
        </p:nvGraphicFramePr>
        <p:xfrm>
          <a:off x="1600200" y="1541463"/>
          <a:ext cx="6096000" cy="4480392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Normal: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HbA (97%)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HbA</a:t>
                      </a:r>
                      <a:r>
                        <a:rPr kumimoji="0" lang="en-US" sz="3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2</a:t>
                      </a: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 (2%)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HbF (1%)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HbA</a:t>
                      </a:r>
                      <a:r>
                        <a:rPr kumimoji="0" lang="en-US" sz="3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1c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Abnormal: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Carboxy Hb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Met Hb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Sulf Hb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HbA structure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382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Box 1"/>
          <p:cNvSpPr txBox="1">
            <a:spLocks noChangeArrowheads="1"/>
          </p:cNvSpPr>
          <p:nvPr/>
        </p:nvSpPr>
        <p:spPr bwMode="auto">
          <a:xfrm>
            <a:off x="2606675" y="5486400"/>
            <a:ext cx="4022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Oxygen binding to hemoglobin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Hemoglobin function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81200"/>
            <a:ext cx="8229600" cy="3581400"/>
          </a:xfrm>
        </p:spPr>
        <p:txBody>
          <a:bodyPr/>
          <a:lstStyle/>
          <a:p>
            <a:pPr eaLnBrk="1" hangingPunct="1"/>
            <a:r>
              <a:rPr lang="en-US" smtClean="0"/>
              <a:t>Carries oxygen from the lungs to tissues</a:t>
            </a:r>
          </a:p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Carries carbon dioxide from tissues back to the lungs</a:t>
            </a:r>
          </a:p>
          <a:p>
            <a:pPr eaLnBrk="1" hangingPunct="1"/>
            <a:r>
              <a:rPr lang="en-US" smtClean="0"/>
              <a:t>Normal level (g/dL):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mtClean="0">
                <a:ea typeface="Arial" pitchFamily="34" charset="0"/>
              </a:rPr>
              <a:t>Males: 14-16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mtClean="0">
                <a:ea typeface="Arial" pitchFamily="34" charset="0"/>
              </a:rPr>
              <a:t>Females: 13-15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xtured">
  <a:themeElements>
    <a:clrScheme name="1_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Textured">
      <a:majorFont>
        <a:latin typeface="Calibri"/>
        <a:ea typeface="ＭＳ Ｐゴシック"/>
        <a:cs typeface="Arial"/>
      </a:majorFont>
      <a:minorFont>
        <a:latin typeface="Calibri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Calibri"/>
        <a:ea typeface="ＭＳ Ｐゴシック"/>
        <a:cs typeface="Arial"/>
      </a:majorFont>
      <a:minorFont>
        <a:latin typeface="Calibri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oet_template">
  <a:themeElements>
    <a:clrScheme name="voe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et_template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voe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1131</TotalTime>
  <Words>721</Words>
  <Application>Microsoft Macintosh PowerPoint</Application>
  <PresentationFormat>On-screen Show (4:3)</PresentationFormat>
  <Paragraphs>125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Calibri</vt:lpstr>
      <vt:lpstr>ＭＳ Ｐゴシック</vt:lpstr>
      <vt:lpstr>Arial</vt:lpstr>
      <vt:lpstr>Wingdings</vt:lpstr>
      <vt:lpstr>Times</vt:lpstr>
      <vt:lpstr>Symbol</vt:lpstr>
      <vt:lpstr>1_Textured</vt:lpstr>
      <vt:lpstr>Textured</vt:lpstr>
      <vt:lpstr>voet_template</vt:lpstr>
      <vt:lpstr>Globular Proteins</vt:lpstr>
      <vt:lpstr>Overview</vt:lpstr>
      <vt:lpstr>Globular proteins</vt:lpstr>
      <vt:lpstr>Globular proteins</vt:lpstr>
      <vt:lpstr>Hemoglobin</vt:lpstr>
      <vt:lpstr>Slide 6</vt:lpstr>
      <vt:lpstr>Types of Hb</vt:lpstr>
      <vt:lpstr>HbA structure</vt:lpstr>
      <vt:lpstr>Hemoglobin function</vt:lpstr>
      <vt:lpstr>Slide 10</vt:lpstr>
      <vt:lpstr>Types of hemoglobin</vt:lpstr>
      <vt:lpstr>Types of hemoglobin</vt:lpstr>
      <vt:lpstr>Types of hemoglobin</vt:lpstr>
      <vt:lpstr>Abnormal Hbs</vt:lpstr>
      <vt:lpstr>Hemoglobinopathies</vt:lpstr>
      <vt:lpstr>Hemoglobinopathies</vt:lpstr>
      <vt:lpstr>Hemoglobinopathies</vt:lpstr>
      <vt:lpstr>Hemoglobinopathies</vt:lpstr>
      <vt:lpstr>Hemoglobinopathies</vt:lpstr>
      <vt:lpstr>Myoglobin</vt:lpstr>
      <vt:lpstr>Structure of myoglobin</vt:lpstr>
      <vt:lpstr>Myoglobin</vt:lpstr>
      <vt:lpstr>Myoglobin in disease</vt:lpstr>
      <vt:lpstr>Immunoglobulins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Globular Proteins</dc:title>
  <dc:creator>Usman Ghani</dc:creator>
  <cp:lastModifiedBy>ksupy</cp:lastModifiedBy>
  <cp:revision>115</cp:revision>
  <dcterms:created xsi:type="dcterms:W3CDTF">2011-01-05T11:27:42Z</dcterms:created>
  <dcterms:modified xsi:type="dcterms:W3CDTF">2012-01-30T06:55:35Z</dcterms:modified>
</cp:coreProperties>
</file>