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303" r:id="rId4"/>
    <p:sldId id="311" r:id="rId5"/>
    <p:sldId id="320" r:id="rId6"/>
    <p:sldId id="313" r:id="rId7"/>
    <p:sldId id="257" r:id="rId8"/>
    <p:sldId id="282" r:id="rId9"/>
    <p:sldId id="322" r:id="rId10"/>
    <p:sldId id="308" r:id="rId11"/>
    <p:sldId id="323" r:id="rId12"/>
    <p:sldId id="328" r:id="rId13"/>
    <p:sldId id="327" r:id="rId14"/>
    <p:sldId id="332" r:id="rId15"/>
    <p:sldId id="333" r:id="rId16"/>
    <p:sldId id="334" r:id="rId17"/>
    <p:sldId id="326" r:id="rId18"/>
    <p:sldId id="321" r:id="rId19"/>
    <p:sldId id="317" r:id="rId20"/>
    <p:sldId id="315" r:id="rId21"/>
    <p:sldId id="316" r:id="rId22"/>
    <p:sldId id="318" r:id="rId23"/>
    <p:sldId id="330" r:id="rId24"/>
    <p:sldId id="295" r:id="rId25"/>
    <p:sldId id="309" r:id="rId26"/>
    <p:sldId id="335" r:id="rId27"/>
    <p:sldId id="337" r:id="rId28"/>
    <p:sldId id="336" r:id="rId29"/>
    <p:sldId id="319" r:id="rId30"/>
    <p:sldId id="33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  <a:srgbClr val="FF9900"/>
    <a:srgbClr val="66FFFF"/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2BA3-9FD6-48CF-AC19-46E512D604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53EA-5AE2-49DD-AC94-018C2622EA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13F3-CAE4-4113-A711-0CC96B549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4B2E-08F8-4A07-8338-8549CBF3C8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53EF-A89F-4DE0-945A-F83200B735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E595-E3A2-448C-95CF-42220BC05A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E17D-A4F2-4630-A30C-762B8D3328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D9FE-C4A9-4A47-88F1-DBCDA6F96D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E227-95C9-4D61-A1E6-99948DD6CC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4906-CF22-49E4-8A2A-733117A657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5055-C27A-4EBB-AAF0-21040CBA6C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B05F80-9696-45BA-A4C6-E3F49FB669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_001"/>
          <p:cNvPicPr>
            <a:picLocks noChangeAspect="1" noChangeArrowheads="1"/>
          </p:cNvPicPr>
          <p:nvPr/>
        </p:nvPicPr>
        <p:blipFill>
          <a:blip r:embed="rId2" cstate="print"/>
          <a:srcRect l="24167" t="1888" r="45833" b="19812"/>
          <a:stretch>
            <a:fillRect/>
          </a:stretch>
        </p:blipFill>
        <p:spPr bwMode="auto">
          <a:xfrm>
            <a:off x="609600" y="228600"/>
            <a:ext cx="434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029200" y="1219200"/>
            <a:ext cx="39687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solidFill>
                <a:srgbClr val="008000"/>
              </a:solidFill>
            </a:endParaRPr>
          </a:p>
          <a:p>
            <a:endParaRPr lang="en-US" sz="2800" b="1">
              <a:solidFill>
                <a:srgbClr val="008000"/>
              </a:solidFill>
            </a:endParaRPr>
          </a:p>
          <a:p>
            <a:endParaRPr lang="en-US" sz="2800" b="1">
              <a:solidFill>
                <a:srgbClr val="990000"/>
              </a:solidFill>
            </a:endParaRP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rgbClr val="990000"/>
                </a:solidFill>
              </a:rPr>
              <a:t>Members: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1. Phosphatidylcholine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 (Lecithin)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 e.g., Surfactant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(Dipalmitoylecithin)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029200" y="415925"/>
            <a:ext cx="3948113" cy="107791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Phospholipids:</a:t>
            </a:r>
          </a:p>
          <a:p>
            <a:r>
              <a:rPr lang="en-US" sz="2800" b="1">
                <a:solidFill>
                  <a:srgbClr val="990000"/>
                </a:solidFill>
              </a:rPr>
              <a:t>A. Glycerophospholipids</a:t>
            </a: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 rot="2629024">
            <a:off x="4976813" y="48006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003800" y="1752600"/>
            <a:ext cx="314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Parent Compound</a:t>
            </a:r>
          </a:p>
          <a:p>
            <a:r>
              <a:rPr lang="en-US" sz="2800" b="1"/>
              <a:t>   </a:t>
            </a:r>
            <a:r>
              <a:rPr lang="en-US" sz="2800" b="1">
                <a:solidFill>
                  <a:schemeClr val="accent2"/>
                </a:solidFill>
              </a:rPr>
              <a:t>Phosphatidic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371600" y="979488"/>
            <a:ext cx="647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1. Dipalmitoylecithin (Lung surfactant)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04800" y="1412875"/>
            <a:ext cx="886301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Synthesis and secretion: </a:t>
            </a:r>
            <a:r>
              <a:rPr lang="en-US" sz="2800" b="1">
                <a:solidFill>
                  <a:srgbClr val="990000"/>
                </a:solidFill>
              </a:rPr>
              <a:t>by granular pneumocytes</a:t>
            </a:r>
            <a:br>
              <a:rPr lang="en-US" sz="2800" b="1">
                <a:solidFill>
                  <a:srgbClr val="990000"/>
                </a:solidFill>
              </a:rPr>
            </a:br>
            <a:endParaRPr lang="en-US" sz="2800" b="1">
              <a:solidFill>
                <a:srgbClr val="990000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Major lipid component (65%) of lung surfactant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(Remainining 35%: Other phospholipids, cholesterol &amp; proteins)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990000"/>
                </a:solidFill>
              </a:rPr>
              <a:t>Surfactant</a:t>
            </a:r>
            <a:r>
              <a:rPr lang="en-US" sz="2800" b="1">
                <a:solidFill>
                  <a:schemeClr val="accent2"/>
                </a:solidFill>
              </a:rPr>
              <a:t> decreases surface tension of fluid layer </a:t>
            </a:r>
          </a:p>
          <a:p>
            <a:r>
              <a:rPr lang="en-US" sz="2800" b="1">
                <a:solidFill>
                  <a:schemeClr val="accent2"/>
                </a:solidFill>
              </a:rPr>
              <a:t>lining of alveoli, reducing the pressure needed for their </a:t>
            </a:r>
          </a:p>
          <a:p>
            <a:r>
              <a:rPr lang="en-US" sz="2800" b="1">
                <a:solidFill>
                  <a:schemeClr val="accent2"/>
                </a:solidFill>
              </a:rPr>
              <a:t>inflation by air, and preventing alveolar collapse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sz="2800" b="1">
                <a:solidFill>
                  <a:srgbClr val="990000"/>
                </a:solidFill>
              </a:rPr>
              <a:t>(atelectasis)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rgbClr val="990000"/>
                </a:solidFill>
              </a:rPr>
              <a:t>Congenital Respiratory distress syndrome (RDS):</a:t>
            </a:r>
          </a:p>
          <a:p>
            <a:r>
              <a:rPr lang="en-US" sz="2800" b="1">
                <a:solidFill>
                  <a:schemeClr val="accent2"/>
                </a:solidFill>
              </a:rPr>
              <a:t>Insufficient production of lung surfactant </a:t>
            </a:r>
          </a:p>
          <a:p>
            <a:r>
              <a:rPr lang="en-US" sz="2800" b="1">
                <a:solidFill>
                  <a:schemeClr val="accent2"/>
                </a:solidFill>
              </a:rPr>
              <a:t>(especially in pre-term babies)                neonatal death</a:t>
            </a:r>
          </a:p>
        </p:txBody>
      </p:sp>
      <p:sp>
        <p:nvSpPr>
          <p:cNvPr id="12292" name="Line 10"/>
          <p:cNvSpPr>
            <a:spLocks noChangeShapeType="1"/>
          </p:cNvSpPr>
          <p:nvPr/>
        </p:nvSpPr>
        <p:spPr bwMode="auto">
          <a:xfrm>
            <a:off x="5181600" y="6532563"/>
            <a:ext cx="1066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457200" y="279400"/>
            <a:ext cx="84582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Phospholipids: A. Glycerophospholipids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990000"/>
                </a:solidFill>
              </a:rPr>
              <a:t>Congenital Respiratory distress syndrome (RDS)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904875"/>
            <a:ext cx="87439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Pre-natal diagnosis by: </a:t>
            </a:r>
          </a:p>
          <a:p>
            <a:r>
              <a:rPr lang="en-US" sz="2800" b="1">
                <a:solidFill>
                  <a:schemeClr val="accent2"/>
                </a:solidFill>
              </a:rPr>
              <a:t>Lecithin/sphingomyelin (L/S) ratio in amniotic fluid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Ratio of </a:t>
            </a:r>
            <a:r>
              <a:rPr lang="en-US" sz="2800" b="1">
                <a:solidFill>
                  <a:srgbClr val="990000"/>
                </a:solidFill>
              </a:rPr>
              <a:t>2 or above</a:t>
            </a:r>
            <a:r>
              <a:rPr lang="en-US" sz="2800" b="1">
                <a:solidFill>
                  <a:schemeClr val="accent2"/>
                </a:solidFill>
              </a:rPr>
              <a:t> indicates lung maturity and </a:t>
            </a:r>
            <a:r>
              <a:rPr lang="en-US" sz="2800" b="1">
                <a:solidFill>
                  <a:srgbClr val="990000"/>
                </a:solidFill>
              </a:rPr>
              <a:t>no RDS</a:t>
            </a:r>
          </a:p>
          <a:p>
            <a:r>
              <a:rPr lang="en-US" b="1">
                <a:solidFill>
                  <a:srgbClr val="990000"/>
                </a:solidFill>
              </a:rPr>
              <a:t>        (i.e., shift from sphingomyelin to lecithin synthesis by </a:t>
            </a:r>
          </a:p>
          <a:p>
            <a:r>
              <a:rPr lang="en-US" b="1">
                <a:solidFill>
                  <a:srgbClr val="990000"/>
                </a:solidFill>
              </a:rPr>
              <a:t>         pneumocytes that normally occurs by 32 weeks of gestatioin)</a:t>
            </a:r>
          </a:p>
          <a:p>
            <a:endParaRPr lang="en-US" b="1">
              <a:solidFill>
                <a:srgbClr val="990000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Prevention:</a:t>
            </a:r>
          </a:p>
          <a:p>
            <a:pPr lvl="2"/>
            <a:r>
              <a:rPr lang="en-US" sz="2800" b="1">
                <a:solidFill>
                  <a:srgbClr val="990000"/>
                </a:solidFill>
              </a:rPr>
              <a:t>Glucocorticoids to the pregnant mother with </a:t>
            </a:r>
          </a:p>
          <a:p>
            <a:pPr lvl="2"/>
            <a:r>
              <a:rPr lang="en-US" sz="2800" b="1">
                <a:solidFill>
                  <a:srgbClr val="990000"/>
                </a:solidFill>
              </a:rPr>
              <a:t>low L/S ratio shortly before delivery</a:t>
            </a:r>
            <a:endParaRPr lang="en-US" b="1">
              <a:solidFill>
                <a:srgbClr val="990000"/>
              </a:solidFill>
            </a:endParaRPr>
          </a:p>
          <a:p>
            <a:pPr marL="114300" lvl="1"/>
            <a:endParaRPr lang="en-US" b="1">
              <a:solidFill>
                <a:srgbClr val="990000"/>
              </a:solidFill>
            </a:endParaRPr>
          </a:p>
          <a:p>
            <a:pPr marL="114300" lvl="1"/>
            <a:r>
              <a:rPr lang="en-US" sz="2800" b="1">
                <a:solidFill>
                  <a:schemeClr val="accent2"/>
                </a:solidFill>
              </a:rPr>
              <a:t>Treatment:</a:t>
            </a:r>
          </a:p>
          <a:p>
            <a:pPr marL="114300" lvl="1"/>
            <a:r>
              <a:rPr lang="en-US" sz="2800" b="1">
                <a:solidFill>
                  <a:schemeClr val="accent2"/>
                </a:solidFill>
              </a:rPr>
              <a:t>	</a:t>
            </a:r>
            <a:r>
              <a:rPr lang="en-US" sz="2800" b="1">
                <a:solidFill>
                  <a:srgbClr val="990000"/>
                </a:solidFill>
              </a:rPr>
              <a:t>Intratracheal administration of surfactant to</a:t>
            </a:r>
          </a:p>
          <a:p>
            <a:pPr marL="114300" lvl="1"/>
            <a:r>
              <a:rPr lang="en-US" sz="2800" b="1">
                <a:solidFill>
                  <a:srgbClr val="990000"/>
                </a:solidFill>
              </a:rPr>
              <a:t>	pre-term infants with 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5400" y="1676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2. Phosphatidylinositol 4,5 bisphosphate (PI)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508000"/>
            <a:ext cx="84582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Phospholipids: A. Glycerophospholipids</a:t>
            </a:r>
          </a:p>
        </p:txBody>
      </p:sp>
      <p:pic>
        <p:nvPicPr>
          <p:cNvPr id="14340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Calcium/</a:t>
            </a:r>
            <a:r>
              <a:rPr lang="en-US" b="1" dirty="0" err="1" smtClean="0">
                <a:solidFill>
                  <a:schemeClr val="accent6"/>
                </a:solidFill>
              </a:rPr>
              <a:t>Phosphatidylinositol</a:t>
            </a:r>
            <a:r>
              <a:rPr lang="en-US" b="1" dirty="0" smtClean="0">
                <a:solidFill>
                  <a:schemeClr val="accent6"/>
                </a:solidFill>
              </a:rPr>
              <a:t> System</a:t>
            </a:r>
          </a:p>
        </p:txBody>
      </p:sp>
      <p:pic>
        <p:nvPicPr>
          <p:cNvPr id="10243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Diacylglycerol </a:t>
            </a:r>
          </a:p>
          <a:p>
            <a:r>
              <a:rPr lang="en-US" b="1">
                <a:solidFill>
                  <a:srgbClr val="C00000"/>
                </a:solidFill>
              </a:rPr>
              <a:t>(DAG)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Inositol Trisphosphate</a:t>
            </a:r>
          </a:p>
          <a:p>
            <a:r>
              <a:rPr lang="en-US" b="1">
                <a:solidFill>
                  <a:srgbClr val="C00000"/>
                </a:solidFill>
              </a:rPr>
              <a:t>(IP</a:t>
            </a:r>
            <a:r>
              <a:rPr lang="en-US" b="1" baseline="-25000">
                <a:solidFill>
                  <a:srgbClr val="C00000"/>
                </a:solidFill>
              </a:rPr>
              <a:t>3</a:t>
            </a:r>
            <a:r>
              <a:rPr lang="en-US" b="1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104900" y="381000"/>
            <a:ext cx="6973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Phosphatidylinositol System</a:t>
            </a:r>
            <a:endParaRPr lang="en-US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3" y="1295400"/>
            <a:ext cx="8764587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Signal: 	</a:t>
            </a:r>
            <a:r>
              <a:rPr lang="en-US" sz="2800" b="1" dirty="0">
                <a:solidFill>
                  <a:schemeClr val="accent6"/>
                </a:solidFill>
                <a:latin typeface="+mn-lt"/>
                <a:cs typeface="+mn-cs"/>
              </a:rPr>
              <a:t>Hormones or neurotransmitters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e.g., Acetylcholine,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antidiuretic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hormone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(V1-			receptor)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and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catecholamines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</a:t>
            </a:r>
            <a:r>
              <a:rPr lang="el-GR" b="1" dirty="0">
                <a:solidFill>
                  <a:schemeClr val="accent6"/>
                </a:solidFill>
                <a:latin typeface="Times New Roman"/>
                <a:cs typeface="Times New Roman"/>
              </a:rPr>
              <a:t>α</a:t>
            </a:r>
            <a:r>
              <a:rPr lang="en-US" b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1</a:t>
            </a:r>
            <a:r>
              <a:rPr lang="en-US" b="1" dirty="0">
                <a:solidFill>
                  <a:schemeClr val="accent6"/>
                </a:solidFill>
                <a:latin typeface="Times New Roman"/>
                <a:cs typeface="Times New Roman"/>
              </a:rPr>
              <a:t> actions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)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</a:br>
            <a:endParaRPr lang="en-US" sz="2800" b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Receptor: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G-protein coupled receptor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Effects: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Activation 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phospholipase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C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Hydrolysis 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phosphatidylinositol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4,5-bisphosphate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Production of IP3 (   Ca</a:t>
            </a:r>
            <a:r>
              <a:rPr lang="en-US" b="1" baseline="30000" dirty="0">
                <a:solidFill>
                  <a:srgbClr val="C00000"/>
                </a:solidFill>
                <a:latin typeface="+mn-lt"/>
                <a:cs typeface="+mn-cs"/>
              </a:rPr>
              <a:t>2+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) and DAG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Activation of protein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kinase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Response: </a:t>
            </a:r>
            <a:r>
              <a:rPr lang="en-US" b="1" dirty="0" err="1">
                <a:solidFill>
                  <a:srgbClr val="C00000"/>
                </a:solidFill>
              </a:rPr>
              <a:t>Phosphorylation</a:t>
            </a:r>
            <a:r>
              <a:rPr lang="en-US" b="1" dirty="0">
                <a:solidFill>
                  <a:srgbClr val="C00000"/>
                </a:solidFill>
              </a:rPr>
              <a:t> of cellular proteins and 				responses to hormones</a:t>
            </a: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4563269" y="4768056"/>
            <a:ext cx="304800" cy="158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17_008.jpg"/>
          <p:cNvPicPr>
            <a:picLocks noChangeAspect="1" noChangeArrowheads="1"/>
          </p:cNvPicPr>
          <p:nvPr/>
        </p:nvPicPr>
        <p:blipFill>
          <a:blip r:embed="rId2" cstate="print"/>
          <a:srcRect l="5835" t="3973" r="4134" b="46358"/>
          <a:stretch>
            <a:fillRect/>
          </a:stretch>
        </p:blipFill>
        <p:spPr bwMode="auto">
          <a:xfrm>
            <a:off x="533400" y="3048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503238" y="5969000"/>
            <a:ext cx="8183562" cy="584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Intracellular Signaling by Inositol trisphosphate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9763" y="4648200"/>
            <a:ext cx="4008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solidFill>
                  <a:srgbClr val="C00000"/>
                </a:solidFill>
              </a:rPr>
              <a:t>Acetylcholine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Antidiuretic hormone (ADH)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Catecholamines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388" y="6858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450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2428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PI- Protein Anchoring</a:t>
            </a:r>
          </a:p>
        </p:txBody>
      </p:sp>
      <p:pic>
        <p:nvPicPr>
          <p:cNvPr id="15363" name="Picture 5" descr="17_009"/>
          <p:cNvPicPr>
            <a:picLocks noChangeAspect="1" noChangeArrowheads="1"/>
          </p:cNvPicPr>
          <p:nvPr/>
        </p:nvPicPr>
        <p:blipFill>
          <a:blip r:embed="rId2" cstate="print"/>
          <a:srcRect l="29118" t="1576" r="29120" b="18727"/>
          <a:stretch>
            <a:fillRect/>
          </a:stretch>
        </p:blipFill>
        <p:spPr bwMode="auto">
          <a:xfrm>
            <a:off x="5334000" y="6858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50530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Anchoring of proteins to membranes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via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Carbohydrate-Phosphatidylinositol</a:t>
            </a:r>
            <a:endParaRPr lang="ar-SA" b="1">
              <a:solidFill>
                <a:srgbClr val="990000"/>
              </a:solidFill>
            </a:endParaRP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Bridge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04800" y="2768600"/>
            <a:ext cx="50815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sz="2800" b="1" dirty="0">
                <a:solidFill>
                  <a:schemeClr val="accent2"/>
                </a:solidFill>
              </a:rPr>
              <a:t>Examples of anchored proteins:</a:t>
            </a:r>
          </a:p>
          <a:p>
            <a:pPr marL="914400" lvl="1" indent="-457200">
              <a:defRPr/>
            </a:pPr>
            <a:r>
              <a:rPr lang="en-US" sz="2800" b="1" dirty="0">
                <a:solidFill>
                  <a:srgbClr val="990000"/>
                </a:solidFill>
              </a:rPr>
              <a:t>1. Alkaline </a:t>
            </a:r>
            <a:r>
              <a:rPr lang="en-US" sz="2800" b="1" dirty="0" err="1">
                <a:solidFill>
                  <a:srgbClr val="990000"/>
                </a:solidFill>
              </a:rPr>
              <a:t>phosphatase</a:t>
            </a:r>
            <a:endParaRPr lang="en-US" sz="2800" b="1" dirty="0">
              <a:solidFill>
                <a:srgbClr val="990000"/>
              </a:solidFill>
            </a:endParaRPr>
          </a:p>
          <a:p>
            <a:pPr marL="914400" lvl="1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  (to the surface of small intestine)</a:t>
            </a:r>
          </a:p>
          <a:p>
            <a:pPr marL="627063" lvl="1" indent="-163513">
              <a:defRPr/>
            </a:pPr>
            <a:r>
              <a:rPr lang="en-US" sz="2800" b="1" dirty="0">
                <a:solidFill>
                  <a:srgbClr val="990000"/>
                </a:solidFill>
              </a:rPr>
              <a:t>2. Acetylcholine esterase</a:t>
            </a:r>
            <a:br>
              <a:rPr lang="en-US" sz="2800" b="1" dirty="0">
                <a:solidFill>
                  <a:srgbClr val="990000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(to postsynaptic membrane)</a:t>
            </a:r>
          </a:p>
          <a:p>
            <a:pPr marL="457200" indent="-457200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These proteins can be cleaved from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their attachment to the membranes</a:t>
            </a:r>
            <a:r>
              <a:rPr lang="en-US" b="1" dirty="0">
                <a:solidFill>
                  <a:srgbClr val="990000"/>
                </a:solidFill>
              </a:rPr>
              <a:t>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by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phospholipase</a:t>
            </a:r>
            <a:r>
              <a:rPr lang="en-US" sz="2800" b="1" dirty="0">
                <a:solidFill>
                  <a:srgbClr val="990000"/>
                </a:solidFill>
              </a:rPr>
              <a:t> 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2400" y="1677988"/>
            <a:ext cx="88392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990000"/>
              </a:solidFill>
            </a:endParaRP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 </a:t>
            </a:r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  <a:br>
              <a:rPr lang="en-US" sz="3600" b="1">
                <a:solidFill>
                  <a:schemeClr val="accent2"/>
                </a:solidFill>
              </a:rPr>
            </a:br>
            <a:endParaRPr lang="en-US" sz="36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rgbClr val="990000"/>
                </a:solidFill>
              </a:rPr>
              <a:t>	Sphingosine-containing phospholipids:</a:t>
            </a:r>
          </a:p>
          <a:p>
            <a:r>
              <a:rPr lang="en-US" sz="3200" b="1">
                <a:solidFill>
                  <a:srgbClr val="990000"/>
                </a:solidFill>
              </a:rPr>
              <a:t>		e.g., sphingomyelin </a:t>
            </a:r>
            <a:r>
              <a:rPr lang="en-US" sz="3200" b="1">
                <a:solidFill>
                  <a:schemeClr val="accent2"/>
                </a:solidFill>
              </a:rPr>
              <a:t>(Myelin sheath)</a:t>
            </a:r>
          </a:p>
          <a:p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895600" y="8890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924800" cy="16002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Phospholipids: </a:t>
            </a:r>
            <a:br>
              <a:rPr lang="en-US" b="1" smtClean="0">
                <a:solidFill>
                  <a:srgbClr val="990033"/>
                </a:solidFill>
                <a:latin typeface="Impact" pitchFamily="34" charset="0"/>
              </a:rPr>
            </a:br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B. Sphingo-phospholipids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3686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3067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130675" y="3759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6798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4876800" y="37639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6957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3053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4846638" y="4403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9371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9291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4849813" y="5029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3702050" y="44148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819400" y="44354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24"/>
          <p:cNvSpPr txBox="1">
            <a:spLocks noChangeArrowheads="1"/>
          </p:cNvSpPr>
          <p:nvPr/>
        </p:nvSpPr>
        <p:spPr bwMode="auto">
          <a:xfrm>
            <a:off x="2133600" y="57150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3132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31242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260725" y="2362200"/>
            <a:ext cx="277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Sphingomyelin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2F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Phospholipid Compounds of Physiological Importance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1000" y="2678113"/>
            <a:ext cx="855663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F8F00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04963" y="4124325"/>
            <a:ext cx="6262687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rect">
              <a:fillToRect r="100000" b="10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  <a:latin typeface="Impact" pitchFamily="34" charset="0"/>
              </a:rPr>
              <a:t>Amr S. Moustafa, M.D.;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38200"/>
            <a:ext cx="5105400" cy="990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Sphingosine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371600" y="28956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73275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2563" y="31400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2563" y="30940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8475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22"/>
          <p:cNvSpPr txBox="1">
            <a:spLocks noChangeArrowheads="1"/>
          </p:cNvSpPr>
          <p:nvPr/>
        </p:nvSpPr>
        <p:spPr bwMode="auto">
          <a:xfrm>
            <a:off x="5045075" y="35306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113338" y="34512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4"/>
          <p:cNvSpPr txBox="1">
            <a:spLocks noChangeArrowheads="1"/>
          </p:cNvSpPr>
          <p:nvPr/>
        </p:nvSpPr>
        <p:spPr bwMode="auto">
          <a:xfrm>
            <a:off x="5791200" y="353536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829300" y="34671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95400" y="4724400"/>
            <a:ext cx="6965950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</a:rPr>
              <a:t>Long chain, unsaturated amino 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382000" cy="1219200"/>
          </a:xfrm>
          <a:solidFill>
            <a:srgbClr val="FFFF00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33"/>
                </a:solidFill>
                <a:latin typeface="Impact" pitchFamily="34" charset="0"/>
              </a:rPr>
              <a:t>Ceramide: Parent Sphingolipid Compound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1600200" y="25908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01875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1163" y="28352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1163" y="27892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7075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73675" y="3225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1516" name="Straight Connector 23"/>
          <p:cNvCxnSpPr>
            <a:cxnSpLocks noChangeShapeType="1"/>
          </p:cNvCxnSpPr>
          <p:nvPr/>
        </p:nvCxnSpPr>
        <p:spPr bwMode="auto">
          <a:xfrm>
            <a:off x="5456238" y="30321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17" name="TextBox 24"/>
          <p:cNvSpPr txBox="1">
            <a:spLocks noChangeArrowheads="1"/>
          </p:cNvSpPr>
          <p:nvPr/>
        </p:nvSpPr>
        <p:spPr bwMode="auto">
          <a:xfrm>
            <a:off x="6019800" y="32305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21518" name="Straight Connector 25"/>
          <p:cNvCxnSpPr>
            <a:cxnSpLocks noChangeShapeType="1"/>
          </p:cNvCxnSpPr>
          <p:nvPr/>
        </p:nvCxnSpPr>
        <p:spPr bwMode="auto">
          <a:xfrm>
            <a:off x="6172200" y="30480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19" name="Straight Connector 15"/>
          <p:cNvCxnSpPr>
            <a:cxnSpLocks noChangeShapeType="1"/>
          </p:cNvCxnSpPr>
          <p:nvPr/>
        </p:nvCxnSpPr>
        <p:spPr bwMode="auto">
          <a:xfrm>
            <a:off x="6172200" y="36576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5989638" y="38703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21521" name="Straight Connector 17"/>
          <p:cNvCxnSpPr>
            <a:cxnSpLocks noChangeShapeType="1"/>
          </p:cNvCxnSpPr>
          <p:nvPr/>
        </p:nvCxnSpPr>
        <p:spPr bwMode="auto">
          <a:xfrm>
            <a:off x="6194425" y="42894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22" name="Straight Connector 27"/>
          <p:cNvCxnSpPr>
            <a:cxnSpLocks noChangeShapeType="1"/>
          </p:cNvCxnSpPr>
          <p:nvPr/>
        </p:nvCxnSpPr>
        <p:spPr bwMode="auto">
          <a:xfrm>
            <a:off x="6156325" y="4297363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3" name="TextBox 28"/>
          <p:cNvSpPr txBox="1">
            <a:spLocks noChangeArrowheads="1"/>
          </p:cNvSpPr>
          <p:nvPr/>
        </p:nvSpPr>
        <p:spPr bwMode="auto">
          <a:xfrm>
            <a:off x="5992813" y="4495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91200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Rectangle 31"/>
          <p:cNvSpPr>
            <a:spLocks noChangeArrowheads="1"/>
          </p:cNvSpPr>
          <p:nvPr/>
        </p:nvSpPr>
        <p:spPr bwMode="auto">
          <a:xfrm>
            <a:off x="4845050" y="38814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1526" name="Rectangle 32"/>
          <p:cNvSpPr>
            <a:spLocks noChangeArrowheads="1"/>
          </p:cNvSpPr>
          <p:nvPr/>
        </p:nvSpPr>
        <p:spPr bwMode="auto">
          <a:xfrm>
            <a:off x="3962400" y="39020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18038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8" name="TextBox 34"/>
          <p:cNvSpPr txBox="1">
            <a:spLocks noChangeArrowheads="1"/>
          </p:cNvSpPr>
          <p:nvPr/>
        </p:nvSpPr>
        <p:spPr bwMode="auto">
          <a:xfrm>
            <a:off x="3276600" y="51816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36" name="Rounded Rectangular Callout 35"/>
          <p:cNvSpPr>
            <a:spLocks noChangeArrowheads="1"/>
          </p:cNvSpPr>
          <p:nvPr/>
        </p:nvSpPr>
        <p:spPr bwMode="auto">
          <a:xfrm>
            <a:off x="3962400" y="3779838"/>
            <a:ext cx="2971800" cy="1143000"/>
          </a:xfrm>
          <a:prstGeom prst="wedgeRoundRectCallout">
            <a:avLst>
              <a:gd name="adj1" fmla="val -20833"/>
              <a:gd name="adj2" fmla="val 69167"/>
              <a:gd name="adj3" fmla="val 16667"/>
            </a:avLst>
          </a:prstGeom>
          <a:noFill/>
          <a:ln w="25400" algn="ctr">
            <a:solidFill>
              <a:srgbClr val="2D2DB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5181600" cy="1371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Sphingomyelin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" y="28194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0638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001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4130675" y="34544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3750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4876800" y="34591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3909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0005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16"/>
          <p:cNvSpPr txBox="1">
            <a:spLocks noChangeArrowheads="1"/>
          </p:cNvSpPr>
          <p:nvPr/>
        </p:nvSpPr>
        <p:spPr bwMode="auto">
          <a:xfrm>
            <a:off x="4846638" y="40989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6323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6243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19"/>
          <p:cNvSpPr txBox="1">
            <a:spLocks noChangeArrowheads="1"/>
          </p:cNvSpPr>
          <p:nvPr/>
        </p:nvSpPr>
        <p:spPr bwMode="auto">
          <a:xfrm>
            <a:off x="4849813" y="472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3702050" y="41100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819400" y="41306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2" name="TextBox 24"/>
          <p:cNvSpPr txBox="1">
            <a:spLocks noChangeArrowheads="1"/>
          </p:cNvSpPr>
          <p:nvPr/>
        </p:nvSpPr>
        <p:spPr bwMode="auto">
          <a:xfrm>
            <a:off x="2133600" y="54102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0084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28194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53400" cy="1143000"/>
          </a:xfrm>
          <a:solidFill>
            <a:srgbClr val="66FFFF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Structure &amp; Function of Myelin Sheath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81000" y="3844925"/>
            <a:ext cx="8450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2D2DB9"/>
                </a:solidFill>
              </a:rPr>
              <a:t>Myelin sheath insulates the nerve axon to avoid signal leakage </a:t>
            </a:r>
          </a:p>
          <a:p>
            <a:r>
              <a:rPr lang="en-US" b="1">
                <a:solidFill>
                  <a:srgbClr val="2D2DB9"/>
                </a:solidFill>
              </a:rPr>
              <a:t>and greatly speeds up the transmission of impulses along axons</a:t>
            </a:r>
          </a:p>
          <a:p>
            <a:endParaRPr lang="en-US" b="1">
              <a:solidFill>
                <a:srgbClr val="2D2DB9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52738" y="5205413"/>
            <a:ext cx="9144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4863" y="4533900"/>
            <a:ext cx="362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Direction of nerve impulse</a:t>
            </a:r>
          </a:p>
        </p:txBody>
      </p: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1860550" y="5216525"/>
            <a:ext cx="5226050" cy="1295400"/>
            <a:chOff x="1844040" y="3276600"/>
            <a:chExt cx="5226496" cy="1295400"/>
          </a:xfrm>
        </p:grpSpPr>
        <p:sp>
          <p:nvSpPr>
            <p:cNvPr id="8" name="Oval 7"/>
            <p:cNvSpPr/>
            <p:nvPr/>
          </p:nvSpPr>
          <p:spPr>
            <a:xfrm>
              <a:off x="1844040" y="3494088"/>
              <a:ext cx="914478" cy="914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742642" y="3875088"/>
              <a:ext cx="356741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lock Arc 9"/>
            <p:cNvSpPr/>
            <p:nvPr/>
          </p:nvSpPr>
          <p:spPr>
            <a:xfrm rot="5240140" flipV="1">
              <a:off x="6003700" y="3505164"/>
              <a:ext cx="1295400" cy="838272"/>
            </a:xfrm>
            <a:prstGeom prst="blockArc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288076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396194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Snip Same Side Corner Rectangle 12"/>
            <p:cNvSpPr/>
            <p:nvPr/>
          </p:nvSpPr>
          <p:spPr>
            <a:xfrm>
              <a:off x="5028837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2742642" y="3981450"/>
              <a:ext cx="350549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nip Same Side Corner Rectangle 14"/>
            <p:cNvSpPr/>
            <p:nvPr/>
          </p:nvSpPr>
          <p:spPr>
            <a:xfrm flipH="1" flipV="1">
              <a:off x="2895055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Snip Same Side Corner Rectangle 15"/>
            <p:cNvSpPr/>
            <p:nvPr/>
          </p:nvSpPr>
          <p:spPr>
            <a:xfrm flipH="1" flipV="1">
              <a:off x="3961946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Snip Same Side Corner Rectangle 16"/>
            <p:cNvSpPr/>
            <p:nvPr/>
          </p:nvSpPr>
          <p:spPr>
            <a:xfrm flipH="1" flipV="1">
              <a:off x="5028837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4998672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>
              <a:off x="3947658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>
              <a:off x="2864890" y="3870325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4383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Myelin structure: Lipids (80%) 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5145088" y="2057400"/>
            <a:ext cx="493712" cy="230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1600" y="2590800"/>
            <a:ext cx="4572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7"/>
          <p:cNvSpPr txBox="1">
            <a:spLocks noChangeArrowheads="1"/>
          </p:cNvSpPr>
          <p:nvPr/>
        </p:nvSpPr>
        <p:spPr bwMode="auto">
          <a:xfrm>
            <a:off x="5638800" y="1828800"/>
            <a:ext cx="285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Glycolipids (mainly)</a:t>
            </a:r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5632450" y="2514600"/>
            <a:ext cx="215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Sphingomyelin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6425" y="3124200"/>
            <a:ext cx="2170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Proteins (20%)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Lipoprotein Structure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651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Outer part (coat): 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Apoproteins or apolipoproteins</a:t>
            </a:r>
          </a:p>
          <a:p>
            <a:r>
              <a:rPr lang="en-US" b="1">
                <a:solidFill>
                  <a:srgbClr val="990000"/>
                </a:solidFill>
              </a:rPr>
              <a:t>	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Phospholipids </a:t>
            </a:r>
            <a:r>
              <a:rPr lang="en-US" sz="3200" b="1">
                <a:solidFill>
                  <a:schemeClr val="accent2"/>
                </a:solidFill>
              </a:rPr>
              <a:t>(Why?)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Free cholesterol</a:t>
            </a:r>
          </a:p>
          <a:p>
            <a:r>
              <a:rPr lang="en-US" sz="2800" b="1">
                <a:solidFill>
                  <a:srgbClr val="990000"/>
                </a:solidFill>
              </a:rPr>
              <a:t>		</a:t>
            </a:r>
            <a:r>
              <a:rPr lang="en-US" b="1">
                <a:solidFill>
                  <a:schemeClr val="accent2"/>
                </a:solidFill>
              </a:rPr>
              <a:t>(Relatively hydrophilic, allowing transport of lipid 		particles of the core in the aqueous plasma)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Inner part (core):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According to the type of lipoproteins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Different lipid components in various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8_014"/>
          <p:cNvPicPr>
            <a:picLocks noChangeAspect="1" noChangeArrowheads="1"/>
          </p:cNvPicPr>
          <p:nvPr/>
        </p:nvPicPr>
        <p:blipFill>
          <a:blip r:embed="rId2" cstate="print"/>
          <a:srcRect l="17500" t="2017" r="15833" b="18285"/>
          <a:stretch>
            <a:fillRect/>
          </a:stretch>
        </p:blipFill>
        <p:spPr bwMode="auto">
          <a:xfrm>
            <a:off x="1676400" y="533400"/>
            <a:ext cx="609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95400" y="0"/>
            <a:ext cx="6400800" cy="5540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0" y="228600"/>
            <a:ext cx="35814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990000"/>
                </a:solidFill>
              </a:rPr>
              <a:t>Lipoprotein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2819400" y="752475"/>
            <a:ext cx="3829050" cy="77152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9248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(1) For </a:t>
            </a:r>
            <a:r>
              <a:rPr lang="en-US" sz="2800" b="1" dirty="0" err="1" smtClean="0">
                <a:solidFill>
                  <a:srgbClr val="C00000"/>
                </a:solidFill>
              </a:rPr>
              <a:t>glycerophospholipids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all tissues and pancreatic juice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snake venoms and bacterial toxins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(2) For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spcAft>
                <a:spcPts val="1200"/>
              </a:spcAft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        </a:t>
            </a: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smtClean="0">
                <a:solidFill>
                  <a:srgbClr val="C00000"/>
                </a:solidFill>
              </a:rPr>
              <a:t>	     </a:t>
            </a:r>
            <a:r>
              <a:rPr lang="en-US" b="1" dirty="0" err="1" smtClean="0">
                <a:solidFill>
                  <a:srgbClr val="C00000"/>
                </a:solidFill>
              </a:rPr>
              <a:t>Sphingomyelinase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Sphingomyelin</a:t>
            </a:r>
            <a:r>
              <a:rPr lang="en-US" b="1" dirty="0" smtClean="0">
                <a:solidFill>
                  <a:schemeClr val="accent2"/>
                </a:solidFill>
              </a:rPr>
              <a:t> 	    </a:t>
            </a:r>
            <a:r>
              <a:rPr lang="en-US" b="1" dirty="0" err="1" smtClean="0">
                <a:solidFill>
                  <a:schemeClr val="accent2"/>
                </a:solidFill>
              </a:rPr>
              <a:t>Ceramide</a:t>
            </a:r>
            <a:r>
              <a:rPr lang="en-US" b="1" dirty="0" smtClean="0">
                <a:solidFill>
                  <a:schemeClr val="accent2"/>
                </a:solidFill>
              </a:rPr>
              <a:t> + </a:t>
            </a:r>
            <a:r>
              <a:rPr lang="en-US" b="1" dirty="0" err="1" smtClean="0">
                <a:solidFill>
                  <a:schemeClr val="accent2"/>
                </a:solidFill>
              </a:rPr>
              <a:t>Phosphocholine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5763904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My Pictures\17_011.jpg"/>
          <p:cNvPicPr>
            <a:picLocks noChangeAspect="1" noChangeArrowheads="1"/>
          </p:cNvPicPr>
          <p:nvPr/>
        </p:nvPicPr>
        <p:blipFill>
          <a:blip r:embed="rId2" cstate="print"/>
          <a:srcRect l="2438" t="2985" r="2438" b="49254"/>
          <a:stretch>
            <a:fillRect/>
          </a:stretch>
        </p:blipFill>
        <p:spPr bwMode="auto">
          <a:xfrm>
            <a:off x="117475" y="16002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371600" y="449263"/>
            <a:ext cx="6100773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990000"/>
                </a:solidFill>
              </a:rPr>
              <a:t>Glycero-phospholipases</a:t>
            </a:r>
            <a:endParaRPr lang="en-US" sz="4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1238250" y="381000"/>
            <a:ext cx="6991350" cy="769938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Functions of 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79248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(1) Degradation of phospholipids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Production of second messengers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 Digestion of phospholipids by pancreatic juice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Pathogenic bacteria degrade phospholipids of 	membranes and causing spread of infection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(2) Remodeling of phospholipids: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chemeClr val="accent6"/>
                </a:solidFill>
              </a:rPr>
              <a:t>Specific </a:t>
            </a:r>
            <a:r>
              <a:rPr lang="en-US" b="1" dirty="0" err="1">
                <a:solidFill>
                  <a:schemeClr val="accent6"/>
                </a:solidFill>
              </a:rPr>
              <a:t>phospholipase</a:t>
            </a:r>
            <a:r>
              <a:rPr lang="en-US" b="1" dirty="0">
                <a:solidFill>
                  <a:schemeClr val="accent6"/>
                </a:solidFill>
              </a:rPr>
              <a:t> removes fatty acid 	from 	</a:t>
            </a:r>
            <a:r>
              <a:rPr lang="en-US" b="1" dirty="0" err="1">
                <a:solidFill>
                  <a:schemeClr val="accent6"/>
                </a:solidFill>
              </a:rPr>
              <a:t>phospholipid</a:t>
            </a:r>
            <a:endParaRPr lang="en-US" b="1" dirty="0">
              <a:solidFill>
                <a:schemeClr val="accent6"/>
              </a:solidFill>
            </a:endParaRP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Replacement of fatty acid by alternative fatty acid 	using fatty </a:t>
            </a:r>
            <a:r>
              <a:rPr lang="en-US" b="1" dirty="0" err="1">
                <a:solidFill>
                  <a:schemeClr val="accent6"/>
                </a:solidFill>
              </a:rPr>
              <a:t>acyl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CoA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transferase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e.g., Binding of 2 </a:t>
            </a:r>
            <a:r>
              <a:rPr lang="en-US" b="1" dirty="0" err="1">
                <a:solidFill>
                  <a:srgbClr val="C00000"/>
                </a:solidFill>
              </a:rPr>
              <a:t>palmitic</a:t>
            </a:r>
            <a:r>
              <a:rPr lang="en-US" b="1" dirty="0">
                <a:solidFill>
                  <a:srgbClr val="C00000"/>
                </a:solidFill>
              </a:rPr>
              <a:t> acids in: 				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</a:t>
            </a:r>
            <a:r>
              <a:rPr lang="en-US" b="1" dirty="0" err="1" smtClean="0">
                <a:solidFill>
                  <a:srgbClr val="C00000"/>
                </a:solidFill>
              </a:rPr>
              <a:t>Dipalmitoylphosphatidylcholine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(DPPC)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rgbClr val="C00000"/>
                </a:solidFill>
              </a:rPr>
              <a:t>	        Binding of </a:t>
            </a:r>
            <a:r>
              <a:rPr lang="en-US" b="1" dirty="0" err="1">
                <a:solidFill>
                  <a:srgbClr val="C00000"/>
                </a:solidFill>
              </a:rPr>
              <a:t>arachidonic</a:t>
            </a:r>
            <a:r>
              <a:rPr lang="en-US" b="1" dirty="0">
                <a:solidFill>
                  <a:srgbClr val="C00000"/>
                </a:solidFill>
              </a:rPr>
              <a:t> to carbon 2 of PI or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88576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</a:rPr>
              <a:t> Phospholipids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are Complex lipids </a:t>
            </a:r>
            <a:br>
              <a:rPr lang="en-US" sz="2800" b="1" dirty="0">
                <a:solidFill>
                  <a:schemeClr val="accent2"/>
                </a:solidFill>
              </a:rPr>
            </a:br>
            <a:endParaRPr lang="en-US" sz="28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 Phospholipids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have important physiological functions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A. Membrane-bound: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Structural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 err="1">
                <a:solidFill>
                  <a:schemeClr val="accent2"/>
                </a:solidFill>
              </a:rPr>
              <a:t>Signalling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&amp; anchoring</a:t>
            </a:r>
            <a:r>
              <a:rPr lang="en-US" sz="2800" b="1" dirty="0">
                <a:solidFill>
                  <a:schemeClr val="accent2"/>
                </a:solidFill>
              </a:rPr>
              <a:t>: e.g., PI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Myelin sheath: e.g., </a:t>
            </a:r>
            <a:r>
              <a:rPr lang="en-US" sz="2800" b="1" dirty="0" err="1" smtClean="0">
                <a:solidFill>
                  <a:schemeClr val="accent2"/>
                </a:solidFill>
              </a:rPr>
              <a:t>sphingomyelin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	B. Non-membrane bound:</a:t>
            </a: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Structural:</a:t>
            </a:r>
            <a:r>
              <a:rPr lang="en-US" sz="2800" b="1" dirty="0" smtClean="0">
                <a:solidFill>
                  <a:schemeClr val="accent2"/>
                </a:solidFill>
              </a:rPr>
              <a:t> Lipoprotein coat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Alveolar re-inflation:</a:t>
            </a:r>
            <a:r>
              <a:rPr lang="en-US" sz="2800" b="1" dirty="0" smtClean="0">
                <a:solidFill>
                  <a:schemeClr val="accent2"/>
                </a:solidFill>
              </a:rPr>
              <a:t> Lung surfactant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Detergent effect:</a:t>
            </a:r>
            <a:r>
              <a:rPr lang="en-US" sz="2800" b="1" dirty="0" smtClean="0">
                <a:solidFill>
                  <a:schemeClr val="accent2"/>
                </a:solidFill>
              </a:rPr>
              <a:t> Phospholipids of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27432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3962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Selected members of phospholipids 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Physiological importance of phospholipids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Plospholipases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6"/>
                </a:solidFill>
              </a:rPr>
              <a:t>:</a:t>
            </a:r>
            <a:r>
              <a:rPr lang="en-US" sz="2600" b="1" dirty="0" smtClean="0">
                <a:solidFill>
                  <a:schemeClr val="accent6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Sphingomyelinase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buNone/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954173"/>
            <a:ext cx="853464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err="1">
                <a:solidFill>
                  <a:schemeClr val="accent2"/>
                </a:solidFill>
              </a:rPr>
              <a:t>Phospholipases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A1, A2, C </a:t>
            </a:r>
            <a:r>
              <a:rPr lang="en-US" sz="2800" b="1" dirty="0">
                <a:solidFill>
                  <a:srgbClr val="008000"/>
                </a:solidFill>
              </a:rPr>
              <a:t>and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008000"/>
                </a:solidFill>
              </a:rPr>
              <a:t>D</a:t>
            </a:r>
            <a:br>
              <a:rPr lang="en-US" sz="2800" b="1" dirty="0">
                <a:solidFill>
                  <a:srgbClr val="008000"/>
                </a:solidFill>
              </a:rPr>
            </a:br>
            <a:r>
              <a:rPr lang="en-US" sz="2800" b="1" dirty="0">
                <a:solidFill>
                  <a:srgbClr val="008000"/>
                </a:solidFill>
              </a:rPr>
              <a:t>	</a:t>
            </a:r>
            <a:r>
              <a:rPr lang="en-US" sz="2800" b="1" dirty="0" err="1" smtClean="0">
                <a:solidFill>
                  <a:schemeClr val="accent2"/>
                </a:solidFill>
              </a:rPr>
              <a:t>Lysosomal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2"/>
                </a:solidFill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Sphingomyelinase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Function </a:t>
            </a:r>
            <a:r>
              <a:rPr lang="en-US" sz="3200" b="1" dirty="0">
                <a:solidFill>
                  <a:schemeClr val="accent2"/>
                </a:solidFill>
              </a:rPr>
              <a:t>of </a:t>
            </a: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Degradation of phospholipids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		e.g., production of second messengers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Remodeling of phospholipids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	e.g., production of DPPC (lung surfactant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91400" y="14478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000" b="1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AutoNum type="alphaUcParenBoth"/>
            </a:pPr>
            <a:r>
              <a:rPr lang="en-US" sz="3600" b="1" smtClean="0">
                <a:solidFill>
                  <a:srgbClr val="990000"/>
                </a:solidFill>
              </a:rPr>
              <a:t>Membrane-bound phospholipids:</a:t>
            </a:r>
            <a:br>
              <a:rPr lang="en-US" sz="3600" b="1" smtClean="0">
                <a:solidFill>
                  <a:srgbClr val="990000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Structural: </a:t>
            </a:r>
            <a:r>
              <a:rPr lang="en-US" sz="2800" b="1" smtClean="0">
                <a:solidFill>
                  <a:srgbClr val="990000"/>
                </a:solidFill>
              </a:rPr>
              <a:t>Predominant lipids of cell membranes</a:t>
            </a: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Anchoring: </a:t>
            </a:r>
            <a:r>
              <a:rPr lang="en-US" sz="2800" b="1" smtClean="0">
                <a:solidFill>
                  <a:srgbClr val="990000"/>
                </a:solidFill>
              </a:rPr>
              <a:t>Attaching some proteins to membranes</a:t>
            </a: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Signaling: </a:t>
            </a:r>
            <a:r>
              <a:rPr lang="en-US" sz="2800" b="1" smtClean="0">
                <a:solidFill>
                  <a:srgbClr val="990000"/>
                </a:solidFill>
              </a:rPr>
              <a:t>Source of PI3 and DAG</a:t>
            </a: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800" b="1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Myelin sheath: </a:t>
            </a:r>
            <a:r>
              <a:rPr lang="en-US" sz="2800" b="1" smtClean="0">
                <a:solidFill>
                  <a:srgbClr val="990000"/>
                </a:solidFill>
              </a:rPr>
              <a:t>insulator and speeds up transmission    of nerve impulses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763000" cy="396240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b="1" dirty="0" smtClean="0">
                <a:solidFill>
                  <a:srgbClr val="990000"/>
                </a:solidFill>
              </a:rPr>
              <a:t>(B) Non-membrane-bound phospholipids:</a:t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Easy re-inflation of alveoli by air: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Lung surfactant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Detergent effect: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Essential component of bile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Solubilize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cholesterol, preventing gall stones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</a:t>
            </a:r>
            <a:r>
              <a:rPr lang="en-US" sz="2400" b="1" dirty="0" smtClean="0">
                <a:solidFill>
                  <a:srgbClr val="990000"/>
                </a:solidFill>
              </a:rPr>
              <a:t> Emulsifying </a:t>
            </a:r>
            <a:r>
              <a:rPr lang="en-US" sz="2400" b="1" dirty="0" smtClean="0">
                <a:solidFill>
                  <a:srgbClr val="990000"/>
                </a:solidFill>
              </a:rPr>
              <a:t>lipids, helping lipid digestion 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Structural: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Coat of lipoproteins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/>
            </a:r>
            <a:br>
              <a:rPr lang="en-US" sz="2400" b="1" dirty="0" smtClean="0">
                <a:solidFill>
                  <a:srgbClr val="990000"/>
                </a:solidFill>
              </a:rPr>
            </a:b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62800" y="17526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00"/>
                </a:solidFill>
                <a:latin typeface="Impact" pitchFamily="34" charset="0"/>
              </a:rPr>
              <a:t>Background: Lipid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Heterogeneous group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Relatively water-insoluble </a:t>
            </a:r>
            <a:r>
              <a:rPr lang="en-US" sz="3600" b="1" smtClean="0">
                <a:solidFill>
                  <a:srgbClr val="990000"/>
                </a:solidFill>
              </a:rPr>
              <a:t>(? Exception)</a:t>
            </a:r>
            <a:r>
              <a:rPr lang="en-US" sz="3600" b="1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Soluble in non-polar solvents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	</a:t>
            </a:r>
            <a:endParaRPr lang="en-US" sz="2800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_001"/>
          <p:cNvPicPr>
            <a:picLocks noChangeAspect="1" noChangeArrowheads="1"/>
          </p:cNvPicPr>
          <p:nvPr/>
        </p:nvPicPr>
        <p:blipFill>
          <a:blip r:embed="rId2" cstate="print"/>
          <a:srcRect l="25385" t="1869" r="21431" b="19626"/>
          <a:stretch>
            <a:fillRect/>
          </a:stretch>
        </p:blipFill>
        <p:spPr bwMode="auto">
          <a:xfrm>
            <a:off x="4267200" y="3048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3540125" cy="9556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Lipid Compounds:</a:t>
            </a:r>
          </a:p>
          <a:p>
            <a:r>
              <a:rPr lang="en-US" sz="2800" b="1">
                <a:solidFill>
                  <a:srgbClr val="990000"/>
                </a:solidFill>
              </a:rPr>
              <a:t>Heterogeneous Group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44463" y="1628775"/>
            <a:ext cx="3600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A. Simple Lipids: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Fatty acids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rgbClr val="990000"/>
                </a:solidFill>
              </a:rPr>
              <a:t>Ketone bodies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Triacylglycerol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Cholesterol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152400" y="4232275"/>
            <a:ext cx="39814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B. Complex Lipids:</a:t>
            </a:r>
          </a:p>
          <a:p>
            <a:r>
              <a:rPr lang="en-US" sz="3200" b="1">
                <a:solidFill>
                  <a:srgbClr val="008000"/>
                </a:solidFill>
              </a:rPr>
              <a:t>   </a:t>
            </a:r>
            <a:r>
              <a:rPr lang="en-US" sz="4000" b="1">
                <a:solidFill>
                  <a:srgbClr val="008000"/>
                </a:solidFill>
                <a:latin typeface="Impact" pitchFamily="34" charset="0"/>
              </a:rPr>
              <a:t>Phospho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lipids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Lipo</a:t>
            </a:r>
            <a:r>
              <a:rPr lang="en-US" sz="2800" b="1">
                <a:solidFill>
                  <a:srgbClr val="008000"/>
                </a:solidFill>
              </a:rPr>
              <a:t>proteins</a:t>
            </a:r>
          </a:p>
          <a:p>
            <a:r>
              <a:rPr lang="en-US" sz="2800" b="1">
                <a:solidFill>
                  <a:srgbClr val="008000"/>
                </a:solidFill>
              </a:rPr>
              <a:t>   Glyco</a:t>
            </a:r>
            <a:r>
              <a:rPr lang="en-US" sz="2800" b="1">
                <a:solidFill>
                  <a:schemeClr val="accent2"/>
                </a:solidFill>
              </a:rPr>
              <a:t>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85800" y="2101850"/>
            <a:ext cx="80391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A. Glycerophospholipids</a:t>
            </a:r>
          </a:p>
          <a:p>
            <a:r>
              <a:rPr lang="en-US" sz="36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Glycerol-containing phospholipids</a:t>
            </a: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Sphingosine-containing phospholipids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endParaRPr lang="en-US" sz="3600" b="1">
              <a:solidFill>
                <a:schemeClr val="accent2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895600" y="720725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" y="17526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A. </a:t>
            </a:r>
            <a:r>
              <a:rPr lang="en-US" sz="3600" b="1" dirty="0" err="1">
                <a:solidFill>
                  <a:schemeClr val="accent2"/>
                </a:solidFill>
              </a:rPr>
              <a:t>Glycerophospholipids</a:t>
            </a:r>
            <a:r>
              <a:rPr lang="en-US" sz="3600" b="1" dirty="0">
                <a:solidFill>
                  <a:schemeClr val="accent2"/>
                </a:solidFill>
              </a:rPr>
              <a:t>: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b="1" dirty="0" err="1">
                <a:solidFill>
                  <a:schemeClr val="accent2"/>
                </a:solidFill>
              </a:rPr>
              <a:t>Phosphatidylcholine</a:t>
            </a:r>
            <a:r>
              <a:rPr lang="en-US" sz="2800" b="1" dirty="0">
                <a:solidFill>
                  <a:schemeClr val="accent2"/>
                </a:solidFill>
              </a:rPr>
              <a:t> (Lecithin)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                 e.g., </a:t>
            </a:r>
            <a:r>
              <a:rPr lang="en-US" sz="2800" b="1" dirty="0">
                <a:solidFill>
                  <a:srgbClr val="990000"/>
                </a:solidFill>
              </a:rPr>
              <a:t>Surfactant (</a:t>
            </a:r>
            <a:r>
              <a:rPr lang="en-US" sz="2800" b="1" dirty="0" err="1">
                <a:solidFill>
                  <a:srgbClr val="990000"/>
                </a:solidFill>
              </a:rPr>
              <a:t>Dipalmitoylecithin</a:t>
            </a:r>
            <a:r>
              <a:rPr lang="en-US" sz="2800" b="1" dirty="0">
                <a:solidFill>
                  <a:srgbClr val="990000"/>
                </a:solidFill>
              </a:rPr>
              <a:t>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         2. </a:t>
            </a:r>
            <a:r>
              <a:rPr lang="en-US" sz="2800" b="1" dirty="0" err="1">
                <a:solidFill>
                  <a:schemeClr val="accent2"/>
                </a:solidFill>
              </a:rPr>
              <a:t>Phosphatidylinositol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>
                <a:solidFill>
                  <a:srgbClr val="990000"/>
                </a:solidFill>
              </a:rPr>
              <a:t>(Signaling and anchoring molecule)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	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5600" y="6604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509</Words>
  <Application>Microsoft Office PowerPoint</Application>
  <PresentationFormat>On-screen Show (4:3)</PresentationFormat>
  <Paragraphs>225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Slide 1</vt:lpstr>
      <vt:lpstr>Phospholipid Compounds of Physiological Importance</vt:lpstr>
      <vt:lpstr>Objectives</vt:lpstr>
      <vt:lpstr>Functions of Phospholipids</vt:lpstr>
      <vt:lpstr>Functions of Phospholipids</vt:lpstr>
      <vt:lpstr>Background: Lipid Compounds</vt:lpstr>
      <vt:lpstr>Slide 7</vt:lpstr>
      <vt:lpstr>Slide 8</vt:lpstr>
      <vt:lpstr>Slide 9</vt:lpstr>
      <vt:lpstr>Slide 10</vt:lpstr>
      <vt:lpstr>Slide 11</vt:lpstr>
      <vt:lpstr>Slide 12</vt:lpstr>
      <vt:lpstr>Slide 13</vt:lpstr>
      <vt:lpstr>Calcium/Phosphatidylinositol System</vt:lpstr>
      <vt:lpstr>Slide 15</vt:lpstr>
      <vt:lpstr>Slide 16</vt:lpstr>
      <vt:lpstr>Slide 17</vt:lpstr>
      <vt:lpstr>Slide 18</vt:lpstr>
      <vt:lpstr>Phospholipids:  B. Sphingo-phospholipids</vt:lpstr>
      <vt:lpstr>Sphingosine</vt:lpstr>
      <vt:lpstr>Ceramide: Parent Sphingolipid Compound</vt:lpstr>
      <vt:lpstr>Sphingomyelin</vt:lpstr>
      <vt:lpstr>Structure &amp; Function of Myelin Sheath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Dr.Amr</cp:lastModifiedBy>
  <cp:revision>18</cp:revision>
  <dcterms:created xsi:type="dcterms:W3CDTF">1601-01-01T00:00:00Z</dcterms:created>
  <dcterms:modified xsi:type="dcterms:W3CDTF">2012-01-15T06:38:56Z</dcterms:modified>
</cp:coreProperties>
</file>