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81" r:id="rId2"/>
    <p:sldId id="382" r:id="rId3"/>
    <p:sldId id="257" r:id="rId4"/>
    <p:sldId id="261" r:id="rId5"/>
    <p:sldId id="331" r:id="rId6"/>
    <p:sldId id="332" r:id="rId7"/>
    <p:sldId id="264" r:id="rId8"/>
    <p:sldId id="263" r:id="rId9"/>
    <p:sldId id="334" r:id="rId10"/>
    <p:sldId id="378" r:id="rId11"/>
    <p:sldId id="376" r:id="rId12"/>
    <p:sldId id="266" r:id="rId13"/>
    <p:sldId id="267" r:id="rId14"/>
    <p:sldId id="258" r:id="rId15"/>
    <p:sldId id="384" r:id="rId16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0" autoAdjust="0"/>
    <p:restoredTop sz="94633" autoAdjust="0"/>
  </p:normalViewPr>
  <p:slideViewPr>
    <p:cSldViewPr>
      <p:cViewPr varScale="1">
        <p:scale>
          <a:sx n="31" d="100"/>
          <a:sy n="31" d="100"/>
        </p:scale>
        <p:origin x="-10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899AD-ED0F-334C-932D-AE5BE61232A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73091-043A-7B41-AE69-4A81B2467AF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C9B44-43D6-F045-A066-9F554AB27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B2584-B5DF-3648-A070-8C73E98D2A3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FA6CC-56B4-204F-B7DB-7ED98CAF59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A8B40-C7D3-BD43-98B5-E263185E06D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E98B7-6C1F-6043-B738-99D5DEC27C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C179B-DD00-754A-9A48-CACA659CD39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9720C-492B-4F42-B231-65C3542DC7D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B059F-1AD6-9943-81A5-D2369F01713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D715B-035B-4444-AE48-22A4999AB06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0DE300-4081-FD40-86F6-4A84BFE20C6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Histology of the Upper Respiratory Tract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(Nasal cavity, Paranasal sinuses and Larynx)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endParaRPr lang="ar-sa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7750" y="990600"/>
            <a:ext cx="73263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RESPIRATORY SYSTEM ( I )</a:t>
            </a:r>
            <a:endParaRPr lang="ar-sa" sz="4400" b="1" i="1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rtl="0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LARYNX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lphaUcParenBoth"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 (Mucous membrane ):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1- Epithelium.</a:t>
            </a:r>
            <a:endParaRPr lang="en-US" sz="16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2- Lamina propria.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(B)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Cartilages.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(C) Extrinsic and intrinsic muscles: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all are skeletal.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(D) Ligaments.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en-US" sz="24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1268" name="Picture 4" descr="art-mo3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Lary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89500"/>
            <a:ext cx="3352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Resp04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124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229600" cy="49530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lphaUcParenBoth"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1- 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Epithelium: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(2 types)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		a-  Respiratory epithelium: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Pseudostratified ciliated columnar epithelium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with goblet cells.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b-  Non keratinized stratified squamous epithelium: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In:    -Vocal folds.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-  Superior surface of epiglottuis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2- 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Lamina propria.</a:t>
            </a: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</a:t>
            </a: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rtl="0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LARYNX</a:t>
            </a:r>
          </a:p>
        </p:txBody>
      </p:sp>
      <p:pic>
        <p:nvPicPr>
          <p:cNvPr id="12292" name="Picture 5" descr="Resp0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2550"/>
            <a:ext cx="4191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rtl="0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LARYNX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AutoNum type="alphaUcParenBoth"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Mucosa (cont.):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There are 2 pairs of shelf-like mucosal folds: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1- Vestibular folds: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Are immovable.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L/M: a-  Respiratory epithelium.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b-  Lamina propria: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Loose C.T. with seromucous glands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lymphoid elements &amp; adipose cells.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2- VOCAL FOLDS (CORDS):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have: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a-  Epithelium: non keratinized stratified squamous.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b-  Lamina propria: C.T. containing bundles of  elastic    fibers and skeletal muscle 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r>
              <a:rPr lang="en-US" sz="2400" b="1" dirty="0" smtClean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N.B. No lymphoid nodules,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No seromucous glands.</a:t>
            </a:r>
          </a:p>
        </p:txBody>
      </p:sp>
      <p:pic>
        <p:nvPicPr>
          <p:cNvPr id="13316" name="Picture 5" descr="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2438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7451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(B)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Cartilages: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1- Hyaline cartilages: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e.g.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Thyroid cartilage.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Elastic cartilages: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Epiglottis.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(C) 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Muscles: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all are skeletal.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(D) Ligaments. </a:t>
            </a:r>
          </a:p>
        </p:txBody>
      </p:sp>
      <p:pic>
        <p:nvPicPr>
          <p:cNvPr id="14339" name="Picture 5" descr="Lary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191000"/>
            <a:ext cx="4543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RESPIRATORY EPITHELIUM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Pseudo-stratified ciliated columnar epithelium </a:t>
            </a:r>
            <a:r>
              <a:rPr lang="en-US" b="1" dirty="0" smtClean="0">
                <a:solidFill>
                  <a:schemeClr val="bg1">
                    <a:lumMod val="9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with goblet cells.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Main Types of cells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all touch the basement membrane)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1- Ciliated columnar cells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2-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Goblet cells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3-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Basal cells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are stem cells.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4- DNES cells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e.g. serotonin.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                 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</a:rPr>
              <a:t>        </a:t>
            </a:r>
          </a:p>
        </p:txBody>
      </p:sp>
      <p:pic>
        <p:nvPicPr>
          <p:cNvPr id="15364" name="Picture 4" descr="FE212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40337" r="11394" b="32773"/>
          <a:stretch>
            <a:fillRect/>
          </a:stretch>
        </p:blipFill>
        <p:spPr bwMode="auto">
          <a:xfrm>
            <a:off x="5334000" y="4217988"/>
            <a:ext cx="38100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ret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990850"/>
            <a:ext cx="8229600" cy="8763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THANK YOU</a:t>
            </a:r>
            <a:endParaRPr lang="ar-sa" sz="60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6387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5927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Objectives: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By the end of this lecture the student should be able to describe the microscopic structures of:</a:t>
            </a:r>
          </a:p>
          <a:p>
            <a:pPr algn="l" rtl="0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Vestibule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of the nasal cavity. </a:t>
            </a:r>
          </a:p>
          <a:p>
            <a:pPr algn="l" rtl="0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Respiratory mucosa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of the nasal cavity.</a:t>
            </a:r>
          </a:p>
          <a:p>
            <a:pPr algn="l" rtl="0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Nasal septum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algn="l" rtl="0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mucosa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of the nasal cavity.</a:t>
            </a:r>
          </a:p>
          <a:p>
            <a:pPr algn="l" rtl="0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 of the paranasal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sinuses.</a:t>
            </a:r>
          </a:p>
          <a:p>
            <a:pPr algn="l" rtl="0"/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Larynx.</a:t>
            </a:r>
          </a:p>
          <a:p>
            <a:pPr algn="l" rtl="0"/>
            <a:endParaRPr lang="ar-sa" sz="2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RESPIRATORY</a:t>
            </a:r>
            <a:r>
              <a:rPr lang="en-US" sz="4000" b="1">
                <a:latin typeface="Times New Roman" charset="0"/>
                <a:cs typeface="Times New Roman" charset="0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229600" cy="5943600"/>
          </a:xfrm>
        </p:spPr>
        <p:txBody>
          <a:bodyPr/>
          <a:lstStyle/>
          <a:p>
            <a:pPr marL="812800" indent="-812800" algn="l" rtl="0" eaLnBrk="1" hangingPunct="1">
              <a:spcBef>
                <a:spcPct val="0"/>
              </a:spcBef>
              <a:buFontTx/>
              <a:buAutoNum type="alphaUcParenBoth"/>
              <a:defRPr/>
            </a:pPr>
            <a:r>
              <a:rPr lang="en-US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Conducting portion :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1- Nasal cavity.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2- Nasopharynx.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3- Larynx.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4- Trachea.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5- Primary bronchi (extrapulmonary bronchi).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6- Intrapulmonary bronchi: 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- 2ry bronchi (lobar bronchi).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- 3ry bronchi  (segmental bronchi).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7- Primary bronchioles (preterminal bronchioles).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8- Terminal bronchioles.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AutoNum type="alphaUcParenBoth"/>
              <a:defRPr/>
            </a:pPr>
            <a:r>
              <a:rPr lang="en-US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Respiratory portion: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1-  Respiratory bronchioles.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2-  Alveolar ducts 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3-  Alveolar sacs.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4-  Pulmonary alveoli. </a:t>
            </a:r>
          </a:p>
          <a:p>
            <a:pPr marL="812800" indent="-812800" algn="l" rtl="0" eaLnBrk="1" hangingPunct="1">
              <a:buFontTx/>
              <a:buNone/>
              <a:defRPr/>
            </a:pPr>
            <a:endParaRPr lang="en-US" sz="2400" smtClean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4100" name="Picture 4" descr="F1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98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NASAL CAVITY (N.C.) </a:t>
            </a:r>
            <a:b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endParaRPr lang="en-US" sz="40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Anterior portion of N.C.: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Vestibule.</a:t>
            </a:r>
          </a:p>
          <a:p>
            <a:pPr marL="609600" indent="-609600" algn="l" rtl="0" eaLnBrk="1" hangingPunct="1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Posterior portion of N.C.: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a- 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Respiratory region.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b- 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region.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N.B. The nasal septum divides the nasal cavity into two halves (right and left).</a:t>
            </a:r>
          </a:p>
          <a:p>
            <a:pPr marL="609600" indent="-609600"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4" descr="art-mo3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6576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VESTIBULE OF N.C.</a:t>
            </a:r>
            <a:r>
              <a:rPr lang="en-US" sz="400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sz="40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Lining: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is lined with thin skin.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1- Epidermis: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(Keratinized stratified Squamous epithelium).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2- Dermis.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Contents: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                                            1-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Vibrissae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: stiff hairs.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2- Sebaceous glands.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3- Sweat glands.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Wall: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1- Hyaline cartilage.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2- Cancellous (spongy) bone.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RESPIRATORY  REGION (AREA) OF NASAL CAVITY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sz="28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 (MUCOUS MEMBRANE):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(A)  Epithelium: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Pseudo-stratified ciliated columnar epithelium with goblet cells (Respiratory epithelium).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(B) 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Lamina propria ( Sub-epithelial C.T.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):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contains: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1-  Large arterial plexuses &amp;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venous sinuses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(Highly vascularized C.T.)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3- Many seromucous glands (acini).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4-  Abundant lymphoid elements: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Including occasional lymphoid nodules,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plasma cells &amp; mast cells.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</a:p>
        </p:txBody>
      </p:sp>
      <p:pic>
        <p:nvPicPr>
          <p:cNvPr id="7172" name="Picture 5" descr="creig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7913"/>
            <a:ext cx="3352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PARANASAL SINUSES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Lining: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1- Respiratory epith. (Mention…….)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2- Lamina propria.</a:t>
            </a:r>
          </a:p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CLINICAL APPLICATION: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Sinusitis.</a:t>
            </a:r>
          </a:p>
        </p:txBody>
      </p:sp>
      <p:pic>
        <p:nvPicPr>
          <p:cNvPr id="8196" name="Picture 4" descr="F1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0575"/>
            <a:ext cx="5562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Arrow Connector 5"/>
          <p:cNvCxnSpPr>
            <a:cxnSpLocks noChangeShapeType="1"/>
          </p:cNvCxnSpPr>
          <p:nvPr/>
        </p:nvCxnSpPr>
        <p:spPr bwMode="auto">
          <a:xfrm rot="16200000" flipH="1">
            <a:off x="5295900" y="23241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REGION (AREA) OF NASAL CAVITY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(OLFACTORY MUCOSA)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Site: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1-Roof of nasal cavity.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2-Upper part of nasal septum.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3-over superior concha.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Structure: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AutoNum type="alphaUcParenBoth"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epithelium: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Pseudo-stratified columnar epithelium.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1- </a:t>
            </a: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cells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(olfactory nerve cells)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</a:t>
            </a: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Sustentacular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(supporting) </a:t>
            </a: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cells.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3- </a:t>
            </a: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Basal cells: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Pyramidal in shape, basal in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position and act as stem cells.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(B)     Lamina propria: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contains: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1- Highly (richly) vascularized loose to dense C.T.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2- Contents: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a) Bowman</a:t>
            </a:r>
            <a:r>
              <a:rPr lang="ja-JP" alt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 glands ( olfactory glands) : are serous acini.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b) Bundles of unmyelinated nerve fibers: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Are axons of olfactory nerve cells + Schwann-like cells (glial cells).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c) Rich vascular plexus.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d) Numerous lymphoid elements.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</a:p>
        </p:txBody>
      </p:sp>
      <p:pic>
        <p:nvPicPr>
          <p:cNvPr id="9220" name="Picture 4" descr="F17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EPITHELIUM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3429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1-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Olfactory cells: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Are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bipolar neurons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Dendrite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has olfactory vesicle that has nonmotile  cilia.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Axons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are unmyelinated with Schwann-like cells.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Axons will collect in the lamina propria to form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bundles of nerve fibers.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Bundles will collect to form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the olfactory nerve.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lnSpc>
                <a:spcPct val="80000"/>
              </a:lnSpc>
            </a:pPr>
            <a:r>
              <a:rPr lang="en-US" sz="2800" b="1">
                <a:solidFill>
                  <a:srgbClr val="FFFF00"/>
                </a:solidFill>
              </a:rPr>
              <a:t>2-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Sustentacular (supporting) cells:</a:t>
            </a:r>
          </a:p>
          <a:p>
            <a:pPr rtl="0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Are columnar cells.</a:t>
            </a:r>
          </a:p>
          <a:p>
            <a:pPr rtl="0">
              <a:lnSpc>
                <a:spcPct val="80000"/>
              </a:lnSpc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Function:</a:t>
            </a:r>
          </a:p>
          <a:p>
            <a:pPr rtl="0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Physical support and nourishment for olfactory cells.</a:t>
            </a:r>
          </a:p>
        </p:txBody>
      </p:sp>
      <p:pic>
        <p:nvPicPr>
          <p:cNvPr id="10245" name="Picture 5" descr="creom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8"/>
          <a:stretch>
            <a:fillRect/>
          </a:stretch>
        </p:blipFill>
        <p:spPr bwMode="auto">
          <a:xfrm>
            <a:off x="5486400" y="3409950"/>
            <a:ext cx="3657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918</Words>
  <Application>Microsoft Macintosh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 Histology of the Upper Respiratory Tract (Nasal cavity, Paranasal sinuses and Larynx) </vt:lpstr>
      <vt:lpstr>PowerPoint Presentation</vt:lpstr>
      <vt:lpstr>RESPIRATORY SYSTEM</vt:lpstr>
      <vt:lpstr>NASAL CAVITY (N.C.)  </vt:lpstr>
      <vt:lpstr>VESTIBULE OF N.C. </vt:lpstr>
      <vt:lpstr>RESPIRATORY  REGION (AREA) OF NASAL CAVITY </vt:lpstr>
      <vt:lpstr>PARANASAL SINUSES</vt:lpstr>
      <vt:lpstr>OLFACTORY REGION (AREA) OF NASAL CAVITY (OLFACTORY MUCOSA)</vt:lpstr>
      <vt:lpstr>OLFACTORY EPITHELIUM</vt:lpstr>
      <vt:lpstr>LARYNX</vt:lpstr>
      <vt:lpstr>LARYNX</vt:lpstr>
      <vt:lpstr>LARYNX</vt:lpstr>
      <vt:lpstr>PowerPoint Presentation</vt:lpstr>
      <vt:lpstr>RESPIRATORY EPITHELIUM</vt:lpstr>
      <vt:lpstr>THANK YOU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Aly Mohamed</dc:creator>
  <cp:lastModifiedBy>User</cp:lastModifiedBy>
  <cp:revision>285</cp:revision>
  <dcterms:created xsi:type="dcterms:W3CDTF">2006-02-06T06:09:20Z</dcterms:created>
  <dcterms:modified xsi:type="dcterms:W3CDTF">2012-01-28T12:05:02Z</dcterms:modified>
</cp:coreProperties>
</file>