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2" r:id="rId2"/>
    <p:sldId id="377" r:id="rId3"/>
    <p:sldId id="379" r:id="rId4"/>
    <p:sldId id="383" r:id="rId5"/>
    <p:sldId id="384" r:id="rId6"/>
    <p:sldId id="385" r:id="rId7"/>
    <p:sldId id="346" r:id="rId8"/>
    <p:sldId id="347" r:id="rId9"/>
    <p:sldId id="349" r:id="rId10"/>
    <p:sldId id="350" r:id="rId11"/>
    <p:sldId id="288" r:id="rId12"/>
    <p:sldId id="289" r:id="rId13"/>
    <p:sldId id="290" r:id="rId14"/>
    <p:sldId id="291" r:id="rId15"/>
    <p:sldId id="35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400" r:id="rId28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33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0" autoAdjust="0"/>
    <p:restoredTop sz="94633" autoAdjust="0"/>
  </p:normalViewPr>
  <p:slideViewPr>
    <p:cSldViewPr>
      <p:cViewPr varScale="1">
        <p:scale>
          <a:sx n="31" d="100"/>
          <a:sy n="31" d="100"/>
        </p:scale>
        <p:origin x="-10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0A6FEBD-B478-D64C-AABE-9FE9281D24C4}" type="datetimeFigureOut">
              <a:rPr lang="ar-sa"/>
              <a:pPr/>
              <a:t>1/31/12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23F70C7-D983-6E4B-A241-FC0EB02A623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28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B09D3CF-4018-F944-B800-2F78E83D4311}" type="datetimeFigureOut">
              <a:rPr lang="ar-sa"/>
              <a:pPr/>
              <a:t>1/31/12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x-non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5D30DF7-431E-D94C-9BD9-7E8FA917D9B4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 eaLnBrk="1" hangingPunct="1"/>
            <a:fld id="{3A65B136-7F28-F741-9E65-543066E0AD67}" type="slidenum">
              <a:rPr lang="ar-sa" sz="1200"/>
              <a:pPr algn="r" rtl="0" eaLnBrk="1" hangingPunct="1"/>
              <a:t>26</a:t>
            </a:fld>
            <a:endParaRPr 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fld id="{969C98FB-2822-104C-88B1-C8701F9EEA9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DFE62-5E79-2D4A-87CC-C832F60D45A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A346C-007D-8749-B7B8-89653E98BB3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fld id="{6DE4A588-CB57-3746-AEE2-91C0B4B5C92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1C8D4-CBAC-E24E-A270-87420E4AC8F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1F228-1C73-8E49-92A2-02C6E44A8C0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B99A4-64AD-B14C-A3AB-89240716AF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A4E8C-94D2-064D-97B1-75DB5613A10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2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00F70-223E-7C43-BB27-B42F0F87CD4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F19A9-D76E-BB48-859D-B1F414710B7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91A0C-DDAC-CA4A-9864-DE86A9F713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35596-C49D-FC4C-8CD0-0AA9C49E383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17_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05000"/>
            <a:ext cx="4343400" cy="4953000"/>
          </a:xfrm>
          <a:noFill/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963738" y="381000"/>
            <a:ext cx="484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SYSTEM (II)</a:t>
            </a:r>
            <a:endParaRPr lang="ar-sa" sz="2800" i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838200"/>
            <a:ext cx="7902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Histology of the Lower Respiratory Tract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 rtl="0"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(Trachea, Bronchi, Bronchioles) &amp; the Lung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INTRAPULMONARY BRONCHUS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57150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(3) Submucosa: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C.T. contains: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a-  Seromucous glands.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b-  Lymphoid elements.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(4) Adventitia: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Contents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: 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a- Loose C.T.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b- Irregular plates of hyaline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  cartilage (complete layer).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c- Solitary lymphoid nodules.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</p:txBody>
      </p:sp>
      <p:pic>
        <p:nvPicPr>
          <p:cNvPr id="13316" name="Picture 4" descr="F1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2672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BRONCHIOLES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Preterminal ( 1ry ) Bronchioles </a:t>
            </a:r>
            <a:r>
              <a:rPr lang="en-US" sz="20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(Bronchioles):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Are less than 1mm in diameter.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Terminal ( 2ry ) Bronchioles.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3- Respiratory ( 3ry ) Bronchioles.</a:t>
            </a:r>
          </a:p>
        </p:txBody>
      </p:sp>
      <p:pic>
        <p:nvPicPr>
          <p:cNvPr id="14340" name="Picture 5" descr="creb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28956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rebh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3528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rtl="0"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Preterminal Bronchioles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229600" cy="5440363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(1) Mucosa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: has longitudinal folds: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     A-  Epithelium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: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        Simple ciliated columnar epith.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        with  occasional goblet cells.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        </a:t>
            </a:r>
            <a:endParaRPr lang="en-US" sz="2800" b="1" dirty="0" smtClean="0">
              <a:solidFill>
                <a:srgbClr val="FFFF00"/>
              </a:solidFill>
              <a:ea typeface="+mn-ea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   </a:t>
            </a: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B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- </a:t>
            </a: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Lamina propria:</a:t>
            </a:r>
            <a:r>
              <a:rPr lang="en-US" sz="2000" b="1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C.T. rich in elastic  fibers.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(2) Smooth muscle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: 2 </a:t>
            </a:r>
            <a:r>
              <a:rPr lang="en-US" sz="2400" dirty="0" smtClean="0">
                <a:solidFill>
                  <a:srgbClr val="FFFF00"/>
                </a:solidFill>
                <a:ea typeface="+mn-ea"/>
              </a:rPr>
              <a:t>helically arranged smooth muscle layers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(3) Adventitia: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C.T.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en-US" sz="2800" dirty="0" smtClean="0">
                <a:solidFill>
                  <a:schemeClr val="accent5"/>
                </a:solidFill>
                <a:ea typeface="+mn-ea"/>
              </a:rPr>
              <a:t>N.B.</a:t>
            </a:r>
            <a:r>
              <a:rPr lang="en-US" sz="2800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b="1" u="sng" dirty="0" smtClean="0">
                <a:solidFill>
                  <a:srgbClr val="FFC000"/>
                </a:solidFill>
                <a:ea typeface="+mn-ea"/>
              </a:rPr>
              <a:t>No cartilage</a:t>
            </a: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, </a:t>
            </a:r>
            <a:r>
              <a:rPr lang="en-US" sz="2400" b="1" u="sng" dirty="0" smtClean="0">
                <a:solidFill>
                  <a:srgbClr val="FFC000"/>
                </a:solidFill>
                <a:ea typeface="+mn-ea"/>
              </a:rPr>
              <a:t>No seromucous glands</a:t>
            </a: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, </a:t>
            </a:r>
            <a:r>
              <a:rPr lang="en-US" sz="2400" b="1" u="sng" dirty="0" smtClean="0">
                <a:solidFill>
                  <a:srgbClr val="FFC000"/>
                </a:solidFill>
                <a:ea typeface="+mn-ea"/>
              </a:rPr>
              <a:t>No lymph</a:t>
            </a:r>
            <a:r>
              <a:rPr lang="en-US" sz="2800" b="1" u="sng" dirty="0" smtClean="0">
                <a:solidFill>
                  <a:srgbClr val="FFC000"/>
                </a:solidFill>
                <a:ea typeface="+mn-ea"/>
              </a:rPr>
              <a:t>    </a:t>
            </a:r>
            <a:endParaRPr lang="en-US" sz="2400" b="1" u="sng" dirty="0" smtClean="0">
              <a:solidFill>
                <a:srgbClr val="FFC000"/>
              </a:solidFill>
              <a:ea typeface="+mn-ea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           </a:t>
            </a:r>
            <a:r>
              <a:rPr lang="en-US" sz="2400" b="1" u="sng" dirty="0" smtClean="0">
                <a:solidFill>
                  <a:srgbClr val="FFC000"/>
                </a:solidFill>
                <a:ea typeface="+mn-ea"/>
              </a:rPr>
              <a:t>nodules.</a:t>
            </a:r>
            <a:endParaRPr lang="en-US" sz="2800" b="1" u="sng" dirty="0" smtClean="0">
              <a:solidFill>
                <a:srgbClr val="FFC000"/>
              </a:solidFill>
              <a:ea typeface="+mn-ea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u="sng" dirty="0" smtClean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15364" name="Picture 5" descr="crebhm1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Terminal Bronchioles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Similar structure to preterminal bronchioles, but:</a:t>
            </a:r>
          </a:p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Epithelium: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Simple cuboidal partially ciliated epithelium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With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Clara cells ( With NO goblet cells)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N.B. Are less than 0.5mm in diameter.</a:t>
            </a:r>
          </a:p>
        </p:txBody>
      </p:sp>
      <p:pic>
        <p:nvPicPr>
          <p:cNvPr id="16388" name="Picture 4" descr="F17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F1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1063"/>
            <a:ext cx="25908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Respiratory Bronchioles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Are similar in structure to terminal bronchioles </a:t>
            </a:r>
            <a:r>
              <a:rPr lang="en-US" b="1" dirty="0" smtClean="0">
                <a:solidFill>
                  <a:schemeClr val="accent5"/>
                </a:solidFill>
                <a:ea typeface="+mn-ea"/>
              </a:rPr>
              <a:t>But: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                                                           their walls are interrupted by the presence of few pulmonary alveoli.</a:t>
            </a:r>
          </a:p>
        </p:txBody>
      </p:sp>
      <p:pic>
        <p:nvPicPr>
          <p:cNvPr id="17412" name="Picture 5" descr="crer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9720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F1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81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CLARA CELLS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Structure:</a:t>
            </a:r>
            <a:endParaRPr lang="ar-sa" sz="24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ar-sa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columnar cells (non ciliated).</a:t>
            </a: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pPr algn="l" rtl="0" eaLnBrk="1" hangingPunct="1"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Function:</a:t>
            </a:r>
            <a:endParaRPr lang="en-US" sz="24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Degrade toxins in inhaled air.</a:t>
            </a: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Divide to regenerate the bronchiolar epith.</a:t>
            </a:r>
          </a:p>
          <a:p>
            <a:pPr algn="l" rtl="0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3- Produce surfactant-like material.</a:t>
            </a:r>
          </a:p>
          <a:p>
            <a:pPr algn="l" rtl="0"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</p:txBody>
      </p:sp>
      <p:pic>
        <p:nvPicPr>
          <p:cNvPr id="18436" name="Picture 4" descr="F17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390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32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ALVEOLAR  DUCTS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wall of alveolar ducts consist almost of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pulmonary alveoli.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N.B. Alveolar duct  →    ends by: atrium  →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communicates with: 2-3 alveolar sacs</a:t>
            </a:r>
          </a:p>
        </p:txBody>
      </p:sp>
      <p:pic>
        <p:nvPicPr>
          <p:cNvPr id="19460" name="Picture 4" descr="F17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276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PULMONARY ALVEOLI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Definition: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They are small out-pouching of respiratory 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bronchioles, alveolar ducts &amp; alveolar sacs.  </a:t>
            </a:r>
          </a:p>
          <a:p>
            <a:pPr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Topics: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*Interalveolar septa.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*Alveolar epithelium.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* Alveolar phagocytes 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(Lung macrophages).</a:t>
            </a:r>
          </a:p>
          <a:p>
            <a:pPr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0484" name="Picture 5" descr="HistPaper01_Fig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18025"/>
            <a:ext cx="3200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INTERALVEOLAR SEPTA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5257800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Definition: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region between 2 adjacent alveoli.</a:t>
            </a:r>
          </a:p>
          <a:p>
            <a:pPr marL="609600" indent="-609600"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Components:</a:t>
            </a:r>
          </a:p>
          <a:p>
            <a:pPr marL="609600" indent="-609600" algn="l" rtl="0" eaLnBrk="1" hangingPunct="1">
              <a:buFontTx/>
              <a:buAutoNum type="alphaUcParenBoth"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Alveolar Epithelium: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lines both sides of interalveolar septum.</a:t>
            </a: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(B) 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Interstitium.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1508" name="Picture 5" descr="HistPaper01_Fig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505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ALVEOLAR EPITHELIUM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arenBoth"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Type I Pneumocytes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(2) Type II Pneumocytes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2532" name="Picture 5" descr="Resp1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87713"/>
            <a:ext cx="4343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Objectives: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By the end of this lecture, the student should be able to describe:  </a:t>
            </a:r>
          </a:p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The microscopic structures of the wall of:</a:t>
            </a:r>
          </a:p>
          <a:p>
            <a:pPr lvl="2" algn="l" rtl="0"/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Trachea.  </a:t>
            </a:r>
          </a:p>
          <a:p>
            <a:pPr lvl="2" algn="l" rtl="0"/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Primary or extrapulmonary bronchi.</a:t>
            </a:r>
          </a:p>
          <a:p>
            <a:pPr lvl="2" algn="l" rtl="0"/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Intrapulmonary (secondary and tertiary) bronchi.</a:t>
            </a:r>
          </a:p>
          <a:p>
            <a:pPr lvl="2" algn="l" rtl="0"/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Bronchioles.</a:t>
            </a:r>
          </a:p>
          <a:p>
            <a:pPr lvl="2" algn="l" rtl="0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2- The microscopic structures of :</a:t>
            </a:r>
          </a:p>
          <a:p>
            <a:pPr lvl="2" algn="l" rtl="0"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		</a:t>
            </a: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Interalveolar septum.</a:t>
            </a:r>
          </a:p>
          <a:p>
            <a:pPr lvl="2"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		Alveolar phagocytes.</a:t>
            </a:r>
          </a:p>
          <a:p>
            <a:pPr lvl="2"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		Pleura.</a:t>
            </a:r>
          </a:p>
          <a:p>
            <a:pPr lvl="2" algn="l" rtl="0"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		</a:t>
            </a:r>
          </a:p>
          <a:p>
            <a:pPr lvl="2" algn="l" rtl="0">
              <a:buFontTx/>
              <a:buNone/>
            </a:pPr>
            <a:r>
              <a:rPr lang="en-US" sz="3200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 </a:t>
            </a:r>
          </a:p>
          <a:p>
            <a:pPr algn="l" rtl="0"/>
            <a:endParaRPr lang="ar-sa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ALVEOLAR  EPITHELIUM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arenBoth"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Type I Pneumocytes: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-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line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95% of the alveolar surface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 Count: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less numerous than type II pneumocytes.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 L/M: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simple squamous epith.</a:t>
            </a:r>
            <a:endParaRPr lang="en-US" sz="1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-Function: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Exchange of gases.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6400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b="1" u="sng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(2) Type II Pneumocytes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: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Line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5% of the alveolar surfaces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Are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more numerous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than type I pneumocytes.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-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Are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cuboidal or rounded cells,                         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With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Foamy cytoplasm.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Nucleus: central &amp; rounded.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- The cytoplasm contains membrane-bound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Lamellar bodies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(contain pulmonary surfactant).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</a:t>
            </a:r>
          </a:p>
        </p:txBody>
      </p:sp>
      <p:pic>
        <p:nvPicPr>
          <p:cNvPr id="24579" name="Picture 4" descr="F17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819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F17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3425"/>
            <a:ext cx="3505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46238"/>
            <a:ext cx="8229600" cy="5211762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Function:</a:t>
            </a:r>
          </a:p>
          <a:p>
            <a:pPr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Synthesis &amp; secretion of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pulmonary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surfactant.</a:t>
            </a: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</a:t>
            </a:r>
          </a:p>
          <a:p>
            <a:pPr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2- Renewal of alveolar epithelial cells:</a:t>
            </a: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Type II cells can divide to regenerate both type I &amp; type II pneumocytes.</a:t>
            </a: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6858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</a:rPr>
              <a:t>Type II Pneumocytes</a:t>
            </a:r>
            <a:r>
              <a:rPr lang="en-US" sz="320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Interstitium of interalveolar septa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arenBoth"/>
            </a:pPr>
            <a:r>
              <a:rPr lang="en-US" sz="2800" b="1" u="sng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Continuous</a:t>
            </a: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Pulmonary Capillaries.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(2) Interstitial C.T.: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a- C.T. Fibers: elastic  fibers &amp;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     type III collagen (reticular fibers).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b- C.T. Cells: Fibroblasts, Macrophages,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           Mast cells, Lymphocytes.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6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BLOOD-GAS BARRIER</a:t>
            </a:r>
            <a:r>
              <a:rPr lang="en-US" sz="4000" b="1" smtClean="0">
                <a:solidFill>
                  <a:srgbClr val="FFFF00"/>
                </a:solidFill>
                <a:ea typeface="+mj-ea"/>
              </a:rPr>
              <a:t/>
            </a:r>
            <a:br>
              <a:rPr lang="en-US" sz="4000" b="1" smtClean="0">
                <a:solidFill>
                  <a:srgbClr val="FFFF00"/>
                </a:solidFill>
                <a:ea typeface="+mj-ea"/>
              </a:rPr>
            </a:br>
            <a:r>
              <a:rPr lang="en-US" sz="3200" b="1" i="1" smtClean="0">
                <a:solidFill>
                  <a:schemeClr val="bg1"/>
                </a:solidFill>
                <a:ea typeface="+mj-ea"/>
              </a:rPr>
              <a:t>(BLOOD-AIR BARRIER)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Definition: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It is the region of the interalveolar septum that is traversed by O2 &amp; CO2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Components: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Thin layer of surfactant.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Type I pneumocyte.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3- Fused basal laminae of type I pneumocytes &amp;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endothelial cells of the pulmonary capillary.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4- Endothelial cells of the pulmonary capillary.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7652" name="Picture 4" descr="F1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30480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rtl="0" eaLnBrk="1" hangingPunct="1"/>
            <a:r>
              <a:rPr lang="ar-sa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ar-sa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Alveolar phagocytes </a:t>
            </a:r>
            <a:r>
              <a:rPr lang="ar-sa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ar-sa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en-US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(Alveolar Macrophages)</a:t>
            </a:r>
            <a: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4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(Dust Cells)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229600" cy="4525963"/>
          </a:xfrm>
        </p:spPr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b="1" i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Sites:</a:t>
            </a:r>
          </a:p>
          <a:p>
            <a:pPr marL="609600" indent="-609600" algn="l" rtl="0" eaLnBrk="1" hangingPunct="1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 the lumen of pulmonary alveoli.</a:t>
            </a:r>
          </a:p>
          <a:p>
            <a:pPr marL="609600" indent="-609600" algn="l" rtl="0" eaLnBrk="1" hangingPunct="1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In the interstitium of interalveolar septa.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i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Function: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Phagocytose particulate matter (e.g. dust) &amp; bacteria in the lumen of pulmonary alveoli and in the interstitium of interalveolar septa.</a:t>
            </a:r>
          </a:p>
          <a:p>
            <a:pPr marL="609600" indent="-609600" algn="l" rtl="0" eaLnBrk="1" hangingPunct="1">
              <a:buFontTx/>
              <a:buAutoNum type="arabicParenBoth"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7200" y="2209800"/>
            <a:ext cx="4876800" cy="2133600"/>
          </a:xfrm>
        </p:spPr>
        <p:txBody>
          <a:bodyPr/>
          <a:lstStyle/>
          <a:p>
            <a:pPr algn="l" eaLnBrk="1" hangingPunct="1"/>
            <a:r>
              <a:rPr lang="en-US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Pleura</a:t>
            </a:r>
            <a:br>
              <a:rPr lang="en-US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Is formed of two layers: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Parietal and visceral</a:t>
            </a:r>
            <a:r>
              <a:rPr lang="en-US" sz="28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</a:b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It is formed of </a:t>
            </a:r>
            <a:r>
              <a:rPr lang="en-US" sz="2800">
                <a:solidFill>
                  <a:srgbClr val="B9ECE1"/>
                </a:solidFill>
                <a:latin typeface="Times New Roman" charset="0"/>
                <a:cs typeface="Times New Roman" charset="0"/>
              </a:rPr>
              <a:t>simple squamous mesothelium.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two layers are separated by serous fluid. The </a:t>
            </a:r>
            <a:r>
              <a:rPr lang="en-US" sz="2800">
                <a:solidFill>
                  <a:srgbClr val="B9ECE1"/>
                </a:solidFill>
                <a:latin typeface="Times New Roman" charset="0"/>
                <a:cs typeface="Times New Roman" charset="0"/>
              </a:rPr>
              <a:t>visceral layer has sub-epithelium loose C.T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that extends into the lung tissue</a:t>
            </a:r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9699" name="Picture 4" descr="72C77AFC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4351" r="29411" b="25954"/>
          <a:stretch>
            <a:fillRect/>
          </a:stretch>
        </p:blipFill>
        <p:spPr bwMode="auto">
          <a:xfrm>
            <a:off x="0" y="457200"/>
            <a:ext cx="42211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8763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THANK YOU</a:t>
            </a:r>
            <a:endParaRPr lang="ar-sa" sz="60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TRACHEA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The wall of trachea is formed of:</a:t>
            </a:r>
          </a:p>
          <a:p>
            <a:pPr marL="609600" indent="-609600" algn="l" rtl="0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Mucosa.</a:t>
            </a:r>
          </a:p>
          <a:p>
            <a:pPr marL="609600" indent="-609600" algn="l" rtl="0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Submucosa.</a:t>
            </a:r>
          </a:p>
          <a:p>
            <a:pPr marL="609600" indent="-609600" algn="l" rtl="0">
              <a:buFontTx/>
              <a:buAutoNum type="arabicParenBoth"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Adventitia.</a:t>
            </a:r>
          </a:p>
        </p:txBody>
      </p:sp>
      <p:pic>
        <p:nvPicPr>
          <p:cNvPr id="6148" name="Picture 4" descr="tra11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0013"/>
            <a:ext cx="3810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ret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338"/>
            <a:ext cx="4114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rtl="0"/>
            <a:r>
              <a:rPr lang="en-US" sz="3600" b="1">
                <a:solidFill>
                  <a:srgbClr val="99FF66"/>
                </a:solidFill>
                <a:latin typeface="Times New Roman" charset="0"/>
                <a:cs typeface="Times New Roman" charset="0"/>
              </a:rPr>
              <a:t>MUCOSA OF TRACHEA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1371600" lvl="2" indent="-457200" algn="l" rtl="0">
              <a:lnSpc>
                <a:spcPct val="90000"/>
              </a:lnSpc>
              <a:buFontTx/>
              <a:buAutoNum type="arabicParenBoth"/>
            </a:pPr>
            <a:r>
              <a:rPr lang="en-US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Epithelium: </a:t>
            </a: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Respiratory epithelium</a:t>
            </a:r>
          </a:p>
          <a:p>
            <a:pPr marL="1371600" lvl="2" indent="-457200" algn="l" rtl="0">
              <a:lnSpc>
                <a:spcPct val="90000"/>
              </a:lnSpc>
              <a:buFontTx/>
              <a:buAutoNum type="arabicParenBoth"/>
            </a:pPr>
            <a:r>
              <a:rPr lang="en-US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Lamina propria.</a:t>
            </a:r>
            <a:endParaRPr lang="en-US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endParaRPr lang="en-US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(3) Elastic lamina:</a:t>
            </a:r>
            <a:endParaRPr lang="en-US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    It is formed of elastic fibers.</a:t>
            </a: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    It separates lamina propria from submucosa.</a:t>
            </a:r>
          </a:p>
          <a:p>
            <a:pPr marL="1371600" lvl="2" indent="-457200" algn="l" rtl="0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       </a:t>
            </a:r>
            <a:endParaRPr lang="en-US" b="1">
              <a:solidFill>
                <a:srgbClr val="FFFF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172" name="Picture 5" descr="cret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6538"/>
            <a:ext cx="4191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99FF66"/>
                </a:solidFill>
                <a:latin typeface="Times New Roman" charset="0"/>
                <a:cs typeface="Times New Roman" charset="0"/>
              </a:rPr>
              <a:t>SUBMUCOSA OF TRACHEA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Contents:</a:t>
            </a:r>
          </a:p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C.T. </a:t>
            </a:r>
          </a:p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Numerous mucous &amp; seromucous glands.</a:t>
            </a:r>
          </a:p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3- Lymphoid elements.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99FF66"/>
                </a:solidFill>
                <a:latin typeface="Times New Roman" charset="0"/>
                <a:cs typeface="Times New Roman" charset="0"/>
              </a:rPr>
              <a:t>ADVENTITIA OF TRACHEA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Contents:</a:t>
            </a:r>
          </a:p>
          <a:p>
            <a:pPr algn="l" rtl="0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Fibroelastic C.T.</a:t>
            </a:r>
          </a:p>
          <a:p>
            <a:pPr algn="l" rtl="0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C-shaped rings (12-16) of hyaline cartilage.</a:t>
            </a:r>
          </a:p>
          <a:p>
            <a:pPr algn="l" rtl="0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Trachealis muscle (bundle of smooth muscle fibers) connects the 2 ends of each C-shaped cartilage.</a:t>
            </a:r>
          </a:p>
          <a:p>
            <a:pPr algn="l" rtl="0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848600" cy="609600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EXTRAPULMONARY BRONCHUS</a:t>
            </a:r>
            <a:b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(1ry BRONCHUS)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678363"/>
          </a:xfrm>
          <a:noFill/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</a:t>
            </a: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Generally have  the same histological appearance as the trachea.</a:t>
            </a:r>
          </a:p>
          <a:p>
            <a:pPr marL="609600" indent="-609600" algn="l" rtl="0" eaLnBrk="1" hangingPunct="1">
              <a:buFontTx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INTRAPULMONARY BRONCHI</a:t>
            </a:r>
            <a:b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(2ry &amp; 3ry BRONCHI)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1-  Mucosa.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2-  Muscle coat.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3-  Submucosa.</a:t>
            </a:r>
          </a:p>
          <a:p>
            <a:pPr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4-  Adventitia.</a:t>
            </a:r>
          </a:p>
        </p:txBody>
      </p:sp>
      <p:pic>
        <p:nvPicPr>
          <p:cNvPr id="11268" name="Picture 4" descr="F1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676400"/>
            <a:ext cx="273208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ractic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962400"/>
            <a:ext cx="27066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INTRAPULMONARY BRONCHUS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229600" cy="467836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arenBoth"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Mucosa:</a:t>
            </a: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a-  Epithelium: Respiratory epith.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b-  Lamina propria.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N.B. No elastic lamina.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endParaRPr lang="en-US" sz="2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(2) Muscle coat (complete):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Two distinct layers of smooth muscle fibers spirally  arranged in opposite direction.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</a:t>
            </a:r>
          </a:p>
          <a:p>
            <a:pPr marL="609600" indent="-609600" algn="l" rtl="0" eaLnBrk="1" hangingPunct="1">
              <a:buFontTx/>
              <a:buNone/>
            </a:pPr>
            <a:endParaRPr lang="en-US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</a:t>
            </a:r>
          </a:p>
        </p:txBody>
      </p:sp>
      <p:pic>
        <p:nvPicPr>
          <p:cNvPr id="12292" name="Picture 4" descr="F17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910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979</Words>
  <Application>Microsoft Macintosh PowerPoint</Application>
  <PresentationFormat>On-screen Show (4:3)</PresentationFormat>
  <Paragraphs>210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TRACHEA</vt:lpstr>
      <vt:lpstr>MUCOSA OF TRACHEA</vt:lpstr>
      <vt:lpstr>SUBMUCOSA OF TRACHEA</vt:lpstr>
      <vt:lpstr>ADVENTITIA OF TRACHEA</vt:lpstr>
      <vt:lpstr>EXTRAPULMONARY BRONCHUS (1ry BRONCHUS)</vt:lpstr>
      <vt:lpstr>INTRAPULMONARY BRONCHI (2ry &amp; 3ry BRONCHI)</vt:lpstr>
      <vt:lpstr>INTRAPULMONARY BRONCHUS</vt:lpstr>
      <vt:lpstr>INTRAPULMONARY BRONCHUS</vt:lpstr>
      <vt:lpstr>BRONCHIOLES</vt:lpstr>
      <vt:lpstr>Preterminal Bronchioles</vt:lpstr>
      <vt:lpstr>Terminal Bronchioles</vt:lpstr>
      <vt:lpstr>Respiratory Bronchioles</vt:lpstr>
      <vt:lpstr>CLARA CELLS</vt:lpstr>
      <vt:lpstr>ALVEOLAR  DUCTS</vt:lpstr>
      <vt:lpstr>PULMONARY ALVEOLI</vt:lpstr>
      <vt:lpstr>INTERALVEOLAR SEPTA</vt:lpstr>
      <vt:lpstr>ALVEOLAR EPITHELIUM</vt:lpstr>
      <vt:lpstr>ALVEOLAR  EPITHELIUM</vt:lpstr>
      <vt:lpstr>PowerPoint Presentation</vt:lpstr>
      <vt:lpstr>PowerPoint Presentation</vt:lpstr>
      <vt:lpstr>Interstitium of interalveolar septa</vt:lpstr>
      <vt:lpstr>BLOOD-GAS BARRIER (BLOOD-AIR BARRIER)</vt:lpstr>
      <vt:lpstr>  Alveolar phagocytes  (Alveolar Macrophages) (Dust Cells)</vt:lpstr>
      <vt:lpstr>Pleura   Is formed of two layers: Parietal and visceral. It is formed of simple squamous mesothelium. The two layers are separated by serous fluid. The visceral layer has sub-epithelium loose C.T that extends into the lung tissue </vt:lpstr>
      <vt:lpstr>THANK YOU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Aly Mohamed</dc:creator>
  <cp:lastModifiedBy>User</cp:lastModifiedBy>
  <cp:revision>283</cp:revision>
  <dcterms:created xsi:type="dcterms:W3CDTF">2006-02-06T06:09:20Z</dcterms:created>
  <dcterms:modified xsi:type="dcterms:W3CDTF">2012-01-31T11:21:22Z</dcterms:modified>
</cp:coreProperties>
</file>