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51" r:id="rId3"/>
    <p:sldId id="257" r:id="rId4"/>
    <p:sldId id="259" r:id="rId5"/>
    <p:sldId id="304" r:id="rId6"/>
    <p:sldId id="267" r:id="rId7"/>
    <p:sldId id="262" r:id="rId8"/>
    <p:sldId id="277" r:id="rId9"/>
    <p:sldId id="295" r:id="rId10"/>
    <p:sldId id="297" r:id="rId11"/>
    <p:sldId id="339" r:id="rId12"/>
    <p:sldId id="303" r:id="rId13"/>
    <p:sldId id="305" r:id="rId14"/>
    <p:sldId id="300" r:id="rId15"/>
    <p:sldId id="341" r:id="rId16"/>
    <p:sldId id="318" r:id="rId17"/>
    <p:sldId id="319" r:id="rId18"/>
    <p:sldId id="342" r:id="rId19"/>
    <p:sldId id="315" r:id="rId20"/>
    <p:sldId id="323" r:id="rId21"/>
    <p:sldId id="325" r:id="rId22"/>
    <p:sldId id="324" r:id="rId23"/>
    <p:sldId id="344" r:id="rId24"/>
    <p:sldId id="331" r:id="rId25"/>
    <p:sldId id="261" r:id="rId26"/>
    <p:sldId id="284" r:id="rId27"/>
    <p:sldId id="292" r:id="rId28"/>
    <p:sldId id="306" r:id="rId29"/>
    <p:sldId id="308" r:id="rId30"/>
    <p:sldId id="307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1020" y="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E53D-81B8-4E49-A661-3AB14C340F35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E529-D3F7-4B22-AE69-32C33699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CC449-AD24-4C25-A579-FF13FA12EEE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6022-074A-433B-9D64-B08B46099611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smtClean="0">
                <a:solidFill>
                  <a:srgbClr val="FFFF00"/>
                </a:solidFill>
                <a:cs typeface="Times New Roman" pitchFamily="18" charset="0"/>
              </a:rPr>
              <a:t>Immunology of Asthma</a:t>
            </a:r>
            <a:endParaRPr lang="en-US" sz="6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Immunology Unit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King Saud University</a:t>
            </a:r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3600" dirty="0" smtClean="0">
                <a:solidFill>
                  <a:srgbClr val="FFFF00"/>
                </a:solidFill>
                <a:cs typeface="Times New Roman" pitchFamily="18" charset="0"/>
              </a:rPr>
              <a:t>Outdoor allergens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- </a:t>
            </a:r>
            <a:r>
              <a:rPr lang="en-US" sz="3600" dirty="0" smtClean="0">
                <a:cs typeface="Times New Roman" pitchFamily="18" charset="0"/>
              </a:rPr>
              <a:t>Fungal spores (e.g. </a:t>
            </a:r>
            <a:r>
              <a:rPr lang="pl-PL" sz="3600" dirty="0" smtClean="0">
                <a:cs typeface="Times New Roman" pitchFamily="18" charset="0"/>
              </a:rPr>
              <a:t>Alternaria</a:t>
            </a:r>
            <a:r>
              <a:rPr lang="en-US" sz="3600" dirty="0" smtClean="0">
                <a:cs typeface="Times New Roman" pitchFamily="18" charset="0"/>
              </a:rPr>
              <a:t>)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pl-PL" sz="3600" dirty="0" smtClean="0">
                <a:cs typeface="Times New Roman" pitchFamily="18" charset="0"/>
              </a:rPr>
              <a:t/>
            </a:r>
            <a:br>
              <a:rPr lang="pl-PL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- Grass, tree &amp; weed  pollens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pic>
        <p:nvPicPr>
          <p:cNvPr id="4" name="Content Placeholder 3" descr="C:\Documents and Settings\Dr.Hazem\Desktop\Aspergillis1337DJ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" y="3505200"/>
            <a:ext cx="2916936" cy="2209800"/>
          </a:xfrm>
          <a:prstGeom prst="rect">
            <a:avLst/>
          </a:prstGeom>
          <a:noFill/>
        </p:spPr>
      </p:pic>
      <p:pic>
        <p:nvPicPr>
          <p:cNvPr id="5" name="Content Placeholder 3" descr="C:\Documents and Settings\Dr.Hazem\My Documents\64ec19fba37380e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39395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</a:t>
            </a:r>
            <a:r>
              <a:rPr lang="en-US" sz="2400" b="1" dirty="0" smtClean="0">
                <a:solidFill>
                  <a:srgbClr val="C00000"/>
                </a:solidFill>
              </a:rPr>
              <a:t>Fungal spores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</a:rPr>
              <a:t>Tree pollens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p:oleObj spid="_x0000_s29698" name="Bitmap Image" r:id="rId5" imgW="1476190" imgH="1238423" progId="PBrush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C00000"/>
                </a:solidFill>
              </a:rPr>
              <a:t>Grass pollens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38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Antigen presenting cells (APCs) in the lung: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  <a:cs typeface="Times New Roman" pitchFamily="18" charset="0"/>
              </a:rPr>
              <a:t>Two subsets of </a:t>
            </a:r>
            <a:r>
              <a:rPr lang="en-US" dirty="0" err="1" smtClean="0">
                <a:latin typeface="+mj-lt"/>
                <a:cs typeface="Times New Roman" pitchFamily="18" charset="0"/>
              </a:rPr>
              <a:t>dendritic</a:t>
            </a:r>
            <a:r>
              <a:rPr lang="en-US" dirty="0" smtClean="0">
                <a:latin typeface="+mj-lt"/>
                <a:cs typeface="Times New Roman" pitchFamily="18" charset="0"/>
              </a:rPr>
              <a:t> cells (DCs) in the lungs: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One subset of DCs called respiratory tract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myeloid DCs (mDCs) </a:t>
            </a:r>
            <a:r>
              <a:rPr lang="en-US" dirty="0" smtClean="0">
                <a:latin typeface="+mj-lt"/>
                <a:cs typeface="Times New Roman" pitchFamily="18" charset="0"/>
              </a:rPr>
              <a:t>help in the development of asthma symptoms 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Second subset known as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plasmacytoid DCs (pDCs)</a:t>
            </a:r>
            <a:r>
              <a:rPr lang="en-US" dirty="0" smtClean="0">
                <a:latin typeface="+mj-lt"/>
                <a:cs typeface="Times New Roman" pitchFamily="18" charset="0"/>
              </a:rPr>
              <a:t> aid in respiratory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tolerance</a:t>
            </a:r>
            <a:r>
              <a:rPr lang="en-US" dirty="0" smtClean="0">
                <a:latin typeface="+mj-lt"/>
                <a:cs typeface="Times New Roman" pitchFamily="18" charset="0"/>
              </a:rPr>
              <a:t> to allergens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3733800" cy="22098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FFFF00"/>
                </a:solidFill>
                <a:cs typeface="Times New Roman" pitchFamily="18" charset="0"/>
              </a:rPr>
              <a:t>In susceptible individuals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First encounter with allergens activate B-cells to produce </a:t>
            </a:r>
            <a:r>
              <a:rPr lang="en-US" sz="2400" dirty="0" err="1" smtClean="0">
                <a:cs typeface="Times New Roman" pitchFamily="18" charset="0"/>
              </a:rPr>
              <a:t>IgE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4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209800" y="3429000"/>
            <a:ext cx="3048000" cy="198120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19400" y="2895600"/>
            <a:ext cx="533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295400"/>
            <a:ext cx="533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572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Inhaled allergen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133600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Subsequently: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Inhaled allergens </a:t>
            </a: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activate submucosal mast cells in the lower airways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38100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Mediators are released within seconds causing: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47244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Bronchoconstriction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Influx of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eosinophils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&amp; other inflammatory cells</a:t>
            </a:r>
            <a:endParaRPr lang="en-US" sz="24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" y="990600"/>
            <a:ext cx="5269831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Asthma  results from complex interactions among  the inflammatory cells that involve:</a:t>
            </a:r>
          </a:p>
          <a:p>
            <a:endParaRPr lang="en-US" sz="36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ar-SA" sz="36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267200" y="3886200"/>
            <a:ext cx="1142998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343400" y="4343400"/>
            <a:ext cx="1066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4802188"/>
            <a:ext cx="2209800" cy="11414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0" y="3581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Airway epithelium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Bronchial smooth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763000" cy="106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Factor contributing to airflow obstruction  leading to difficulty in breathing include: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2226" name="Picture 2" descr="http://www.health-choices-for-life.com/images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62600" y="1219200"/>
            <a:ext cx="2362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Response to allergen  occur in two phases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nature.com/nri/journal/v2/n6/images/nri824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Early allergic response 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Occurs within minutes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2. Manifests clinically as: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Bronchial constriction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Airway edema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Mucus plugging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Is reversible and responds to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bronchodilators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Late allergic response: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1. 	Appears 4 to 10 hours later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	Results from infiltration by inflammatory 	cells.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	Activation of lymphocytes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Responds to steroids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(Anti-inflammatory drugs)</a:t>
            </a:r>
            <a:endParaRPr lang="ar-S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Th2 cells and role of   cytokines in allergic asthma</a:t>
            </a:r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Allergens drive T-cells towards </a:t>
            </a:r>
            <a:r>
              <a:rPr lang="en-US" sz="3600" dirty="0" err="1" smtClean="0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2 type: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Th2  secrete the cytokines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IL-4, IL-5, IL-9 &amp; IL-13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which promote 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1. 	Production of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IgE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by B cells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2. 	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Eosinophil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attraction and infiltration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3. 	Airway inflammation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4. 	Increased bronchial reactivity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Immunology of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Objectives:</a:t>
            </a:r>
          </a:p>
          <a:p>
            <a:r>
              <a:rPr lang="en-US" dirty="0" smtClean="0"/>
              <a:t>To the difference between extrinsic and intrinsic asthma</a:t>
            </a:r>
          </a:p>
          <a:p>
            <a:r>
              <a:rPr lang="en-US" dirty="0" smtClean="0"/>
              <a:t>To be familiar with types of allergens and their role in allergic sensitization</a:t>
            </a:r>
          </a:p>
          <a:p>
            <a:r>
              <a:rPr lang="en-US" dirty="0" smtClean="0"/>
              <a:t>To understand the inflammatory processes operating in allergic asthma</a:t>
            </a:r>
          </a:p>
          <a:p>
            <a:r>
              <a:rPr lang="en-US" dirty="0" smtClean="0"/>
              <a:t>To know about the airway remodeling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IL-4  in allergic asthma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The main role of IL-4 is  carried out  during the initial priming of Th2 cells :</a:t>
            </a:r>
          </a:p>
          <a:p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1.	Regulates isotype switching in B cells to 	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IgE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2.	Induces MHC II on antigen-presenting 	cells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3. 	Induces adhesion molecule expression 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4. 	Activate  mast cells and 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200" dirty="0" smtClean="0">
                <a:latin typeface="+mj-lt"/>
                <a:cs typeface="Times New Roman" pitchFamily="18" charset="0"/>
              </a:rPr>
              <a:t> 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Role of IL-13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2860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IL-13 induces inflammation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Stimulates mucus hyper-secretion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Induces sub-epithelial fibrosis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IL-5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+mj-lt"/>
                <a:cs typeface="Times New Roman" pitchFamily="18" charset="0"/>
              </a:rPr>
              <a:t>IL-5 induces an increase in eosinophil production in the bone marrow </a:t>
            </a:r>
          </a:p>
          <a:p>
            <a:pPr marL="742950" indent="-742950"/>
            <a:endParaRPr lang="en-US" sz="3600" dirty="0" smtClean="0">
              <a:latin typeface="+mj-lt"/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2.	Release of eosinophils from the bone marrow into circulation 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eosinophils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initiate asthmatic symptoms by causing tissue damage in the airways of the lungs</a:t>
            </a:r>
          </a:p>
          <a:p>
            <a:r>
              <a:rPr lang="en-US" sz="3600" dirty="0" smtClean="0">
                <a:latin typeface="+mj-lt"/>
                <a:cs typeface="Times New Roman" pitchFamily="18" charset="0"/>
              </a:rPr>
              <a:t>Production of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is inhibited by IL-10</a:t>
            </a:r>
          </a:p>
          <a:p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pathology.med.umich.edu/greensonlab/eosin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9" y="4724400"/>
            <a:ext cx="3048001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regulatory T – cells: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Regulatory T cells suppress the effector mechanisms that induce asthmatic symptoms </a:t>
            </a:r>
          </a:p>
          <a:p>
            <a:endParaRPr lang="en-US" sz="4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 Asthmatics may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lack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functional regulatory T cells that can inhibit an asthmatic response 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Activation of inflammatory cells (mast cells, eosinophils etc,) is a major inducer   of </a:t>
            </a:r>
            <a:r>
              <a:rPr lang="en-US" sz="3600" u="sng" dirty="0" smtClean="0">
                <a:cs typeface="Times New Roman" pitchFamily="18" charset="0"/>
              </a:rPr>
              <a:t>airway inflammation.</a:t>
            </a:r>
            <a:endParaRPr lang="en-US" sz="3600" u="sng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</a:t>
            </a:r>
            <a:r>
              <a:rPr lang="en-US" sz="6500" u="sng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  <a:r>
              <a:rPr lang="en-US" sz="65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is the hallmark in   the asthmatic lung 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</a:t>
            </a:r>
            <a:r>
              <a:rPr lang="en-US" sz="5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which leads to :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     </a:t>
            </a: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Increased </a:t>
            </a:r>
            <a:r>
              <a:rPr lang="en-US" sz="6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 </a:t>
            </a:r>
          </a:p>
          <a:p>
            <a:pPr>
              <a:buNone/>
            </a:pP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endParaRPr lang="en-US" sz="64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Products of the inflammatory cells act on :</a:t>
            </a:r>
            <a:endParaRPr lang="ar-SA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Airway smooth muscle cells </a:t>
            </a:r>
          </a:p>
          <a:p>
            <a:pPr>
              <a:buAutoNum type="arabicPeriod" startAt="2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	Lung fibroblasts 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 	Mucous glands   </a:t>
            </a:r>
          </a:p>
          <a:p>
            <a:endParaRPr lang="en-US" sz="40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	and cause 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CC"/>
                </a:solidFill>
                <a:latin typeface="+mj-lt"/>
                <a:cs typeface="Arial" pitchFamily="34" charset="0"/>
              </a:rPr>
              <a:t>           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Remodeling</a:t>
            </a:r>
            <a:endParaRPr lang="ar-SA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838200"/>
            <a:ext cx="2438400" cy="3962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cs typeface="Times New Roman" pitchFamily="18" charset="0"/>
              </a:rPr>
              <a:t>1. Smooth muscle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hyperplasia &amp;   hypertrophy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2. Mucous gland hyperplasia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3. Collagen deposition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486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5. Chronic inflammation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861" y="3244334"/>
            <a:ext cx="30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3505198" y="5905172"/>
            <a:ext cx="403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477000" y="1066800"/>
            <a:ext cx="3048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6324600" y="20574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324600" y="3581400"/>
            <a:ext cx="4572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762500" y="4838700"/>
            <a:ext cx="18288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790700" y="3314700"/>
            <a:ext cx="2971800" cy="1524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4800" y="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 remodeling refer to:</a:t>
            </a:r>
            <a:endParaRPr lang="ar-SA" sz="36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Inflammatory cells &amp; their mediators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Increased bronchial                  Airway </a:t>
            </a:r>
            <a:r>
              <a:rPr lang="en-US" sz="28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remodelling</a:t>
            </a: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reactivity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1676400"/>
            <a:ext cx="4572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362200" y="3124200"/>
            <a:ext cx="609600" cy="10668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0" y="3124200"/>
            <a:ext cx="609600" cy="9906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increased airway reactivity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Predisposes patients to develop asthma attacks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on exposure to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non-specific irritants: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1. Chemical irritants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2. Smoke &amp; strong perfumes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3.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Sulphur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dioxide &amp; air pollutants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4. Viral and bacterial respiratory infections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name="adj1" fmla="val 42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Asthma is a clinical syndrome characterized by: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910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</a:rPr>
              <a:t>1.		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Episodes of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airway 	obstruction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		Increased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	Airway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inflammation</a:t>
            </a:r>
            <a:endParaRPr lang="en-US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airway remodeling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Can  ultimately lead to </a:t>
            </a:r>
            <a:r>
              <a:rPr lang="en-US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fibrosis and irreversible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airway obstruction in some   patients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447800"/>
            <a:ext cx="3810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Take 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home message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1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Asthma is characterized by episodic reversible  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airway obstruction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Classified in 2 types: intrinsic &amp; extrinsic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 In the extrinsic type allergens drive  T-cells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into Th2 pattern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4. Airway inflammation is a hallmark finding in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the asthmatic lung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5. Inflammatory cells lead to increased bronchial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reactions &amp; airway remodeling which is not revisable</a:t>
            </a:r>
          </a:p>
          <a:p>
            <a:pPr>
              <a:buNone/>
            </a:pPr>
            <a:endParaRPr lang="ar-SA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Patients with asthma present with one or more of the following symptoms:</a:t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solidFill>
                <a:srgbClr val="FFFFCC"/>
              </a:solidFill>
              <a:latin typeface="+mj-lt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 Breathlessness (difficulty in breathing)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 Wheezing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Persistent cough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4.  Chest tightness</a:t>
            </a:r>
            <a:endParaRPr lang="en-US" sz="36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Airway Obstruction in Asthma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3505200" y="5029200"/>
            <a:ext cx="762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562600" y="4724400"/>
            <a:ext cx="1219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Classification of Asthma 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5400" dirty="0" smtClean="0">
                <a:latin typeface="+mj-lt"/>
                <a:cs typeface="Times New Roman" pitchFamily="18" charset="0"/>
              </a:rPr>
              <a:t>Intrinsic (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non-atopic</a:t>
            </a:r>
            <a:r>
              <a:rPr lang="en-US" sz="5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914400" indent="-914400">
              <a:spcBef>
                <a:spcPts val="0"/>
              </a:spcBef>
              <a:buNone/>
            </a:pPr>
            <a:endParaRPr lang="en-US" sz="5400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5000" dirty="0" smtClean="0">
                <a:latin typeface="+mj-lt"/>
                <a:cs typeface="Times New Roman" pitchFamily="18" charset="0"/>
              </a:rPr>
              <a:t>Extrinsic (</a:t>
            </a:r>
            <a:r>
              <a:rPr lang="en-US" sz="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atopic</a:t>
            </a:r>
            <a:r>
              <a:rPr lang="en-US" sz="50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</a:t>
            </a:r>
            <a:r>
              <a:rPr lang="en-US" sz="3000" dirty="0" smtClean="0">
                <a:latin typeface="+mj-lt"/>
                <a:cs typeface="Times New Roman" pitchFamily="18" charset="0"/>
              </a:rPr>
              <a:t>( </a:t>
            </a:r>
            <a:r>
              <a:rPr lang="en-US" sz="3000" dirty="0" err="1" smtClean="0">
                <a:latin typeface="+mj-lt"/>
                <a:cs typeface="Times New Roman" pitchFamily="18" charset="0"/>
              </a:rPr>
              <a:t>Atopy</a:t>
            </a:r>
            <a:r>
              <a:rPr lang="en-US" sz="3000" dirty="0" smtClean="0">
                <a:latin typeface="+mj-lt"/>
                <a:cs typeface="Times New Roman" pitchFamily="18" charset="0"/>
              </a:rPr>
              <a:t>: genetic tendency to develop allergy)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 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Non-atopic (intrinsic) asthma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(10-33% of asthmatics)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</a:b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Negative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skin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tests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No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clinical/family history of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allergy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Serum </a:t>
            </a:r>
            <a:r>
              <a:rPr lang="en-US" sz="40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IgE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levels are usually normal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Older patients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More severe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Atopic (extrinsic) asthma 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Allergies trigger asthma attacks in: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4000" dirty="0" smtClean="0">
                <a:latin typeface="+mj-lt"/>
                <a:cs typeface="Times New Roman" pitchFamily="18" charset="0"/>
              </a:rPr>
              <a:t>60-90%    Children </a:t>
            </a:r>
          </a:p>
          <a:p>
            <a:pPr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		50%          Adults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Approximately 75-85% of patients with asthma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have positive (immediate) skin test reactions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to various allergens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	Allergen sensitization is linked to the risk of developing asthma</a:t>
            </a:r>
          </a:p>
          <a:p>
            <a:pPr>
              <a:lnSpc>
                <a:spcPct val="90000"/>
              </a:lnSpc>
              <a:buNone/>
            </a:pPr>
            <a:endParaRPr lang="pl-PL" sz="2800" b="0" u="sng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3600" b="0" dirty="0">
                <a:latin typeface="+mj-lt"/>
                <a:cs typeface="Times New Roman" pitchFamily="18" charset="0"/>
              </a:rPr>
              <a:t>Indoor allergens</a:t>
            </a: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House dust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mites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Domestic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pets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(cat fur &amp; dander)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Cockroaches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(insects)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Molds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(fungal spores)</a:t>
            </a:r>
            <a:endParaRPr lang="pl-PL" sz="3200" b="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Role of Allergens in Asthma </a:t>
            </a:r>
            <a:r>
              <a:rPr lang="pl-PL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pl-PL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b="0" dirty="0"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p:oleObj spid="_x0000_s6149" name="Bitmap Image" r:id="rId3" imgW="2066667" imgH="1428949" progId="PBrush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p:oleObj spid="_x0000_s6150" name="Bitmap Image" r:id="rId4" imgW="1123810" imgH="704948" progId="PBrush">
              <p:embed/>
            </p:oleObj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514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718</Words>
  <Application>Microsoft Office PowerPoint</Application>
  <PresentationFormat>On-screen Show (4:3)</PresentationFormat>
  <Paragraphs>187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Antigen presenting cells (APCs) in the lung:</vt:lpstr>
      <vt:lpstr>In susceptible individuals   First encounter with allergens activate B-cells to produce IgE</vt:lpstr>
      <vt:lpstr>Slide 13</vt:lpstr>
      <vt:lpstr>Slide 14</vt:lpstr>
      <vt:lpstr>Response to allergen  occur in two phases</vt:lpstr>
      <vt:lpstr>Early allergic response </vt:lpstr>
      <vt:lpstr>Late allergic response:</vt:lpstr>
      <vt:lpstr>Slide 18</vt:lpstr>
      <vt:lpstr>Allergens drive T-cells towards Th 2 type:</vt:lpstr>
      <vt:lpstr> Role of IL-4  in allergic asthma</vt:lpstr>
      <vt:lpstr> Role of IL-13 in allergic asthma </vt:lpstr>
      <vt:lpstr>Role of IL-5 in allergic asthma </vt:lpstr>
      <vt:lpstr> Role of eosinophils in allergic asthma </vt:lpstr>
      <vt:lpstr>Role of regulatory T – cells:</vt:lpstr>
      <vt:lpstr>Activation of inflammatory cells (mast cells, eosinophils etc,) is a major inducer   of airway inflammation.</vt:lpstr>
      <vt:lpstr>Products of the inflammatory cells act on :</vt:lpstr>
      <vt:lpstr>1. Smooth muscle hyperplasia &amp;   hypertrophy  2. Mucous gland hyperplasia  3. Collagen deposition  </vt:lpstr>
      <vt:lpstr>Inflammatory cells &amp; their mediators</vt:lpstr>
      <vt:lpstr>Outcome of increased airway reactivity</vt:lpstr>
      <vt:lpstr> Outcome of airway remodeling</vt:lpstr>
      <vt:lpstr>Take home message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Immunology of asthma.</dc:title>
  <dc:creator>Dr.Hazem</dc:creator>
  <cp:lastModifiedBy>ksupy</cp:lastModifiedBy>
  <cp:revision>192</cp:revision>
  <dcterms:created xsi:type="dcterms:W3CDTF">2011-01-13T07:14:51Z</dcterms:created>
  <dcterms:modified xsi:type="dcterms:W3CDTF">2012-02-04T05:01:20Z</dcterms:modified>
</cp:coreProperties>
</file>