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29" r:id="rId3"/>
    <p:sldId id="257" r:id="rId4"/>
    <p:sldId id="324" r:id="rId5"/>
    <p:sldId id="347" r:id="rId6"/>
    <p:sldId id="327" r:id="rId7"/>
    <p:sldId id="307" r:id="rId8"/>
    <p:sldId id="297" r:id="rId9"/>
    <p:sldId id="302" r:id="rId10"/>
    <p:sldId id="348" r:id="rId11"/>
    <p:sldId id="330" r:id="rId12"/>
    <p:sldId id="333" r:id="rId13"/>
    <p:sldId id="349" r:id="rId14"/>
    <p:sldId id="335" r:id="rId15"/>
    <p:sldId id="326" r:id="rId16"/>
    <p:sldId id="336" r:id="rId17"/>
    <p:sldId id="338" r:id="rId18"/>
    <p:sldId id="339" r:id="rId19"/>
    <p:sldId id="318" r:id="rId20"/>
    <p:sldId id="341" r:id="rId21"/>
    <p:sldId id="340" r:id="rId22"/>
    <p:sldId id="350" r:id="rId23"/>
    <p:sldId id="342" r:id="rId24"/>
    <p:sldId id="279" r:id="rId25"/>
    <p:sldId id="288" r:id="rId26"/>
    <p:sldId id="301" r:id="rId27"/>
    <p:sldId id="299" r:id="rId28"/>
    <p:sldId id="290" r:id="rId29"/>
    <p:sldId id="266" r:id="rId30"/>
    <p:sldId id="304" r:id="rId31"/>
    <p:sldId id="305" r:id="rId32"/>
    <p:sldId id="306" r:id="rId33"/>
    <p:sldId id="351" r:id="rId34"/>
    <p:sldId id="34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40" y="-4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F1D460C-13C0-9947-8F8B-19764EB4F161}" type="datetimeFigureOut">
              <a:rPr lang="en-US"/>
              <a:pPr/>
              <a:t>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1095835-A9CD-7D49-AB07-75C88AD4B5F2}" type="slidenum">
              <a:rPr lang="en-US"/>
              <a:pPr/>
              <a:t>‹#›</a:t>
            </a:fld>
            <a:endParaRPr lang="en-US"/>
          </a:p>
        </p:txBody>
      </p:sp>
    </p:spTree>
    <p:extLst>
      <p:ext uri="{BB962C8B-B14F-4D97-AF65-F5344CB8AC3E}">
        <p14:creationId xmlns:p14="http://schemas.microsoft.com/office/powerpoint/2010/main" val="805689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A987FB7-8D0F-BF42-B8C5-E7CD603FBF88}"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38915" name="Text Box 2"/>
          <p:cNvSpPr>
            <a:spLocks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cs typeface="msgothic" charset="0"/>
              </a:rPr>
              <a:t>Chronological events after inhalation of M. tuberculosis. After inhalation of M. tuberculosis (MTB) droplet nuclei, several scenarios may follow. Mycobacteria may be destroyed by alveolar macrophages, in which case no real infection will take place. Alternatively, M. tuberculosis may not be immediately killed, and so a primary complex consisting of a small infiltrate and a draining lymph node will develop. Small calcifications may be seen on radiographic examination and the PPD skin test, as a marker of an M. tuberculosis-specific T-cell response, becomes positive. Most often, infection is stabilized at this point. In a minority of cases active disease now develops (primary tuberculosis [TB]), either in the lungs or anywhere else after hematogenous dissemination of M. tuberculosis. Months or years afterwards, usually under conditions of failing immune surveillance, latent infection may reactivate (postprimary TB).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39939" name="Text Box 2"/>
          <p:cNvSpPr>
            <a:spLocks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atin typeface="Arial" charset="0"/>
                <a:cs typeface="msgothic" charset="0"/>
              </a:rPr>
              <a:t>Inflammatory response of phagocytic cells upon activation with M. tuberculosis. Immune recognition of M. tuberculosis by macrophages and dendritic cells is followed by an inflammatory response with a crucial role for cytokine production. Initial events in this cellular response include nonspecific host defense mechanisms, which may lead to early killing or containment of infection. In addition, various cellular products, including cytokines and cell surface markers, are involved in these processes as depicted in the figure (in italics). The anti-inflammatory cytokines (see text [“Anti-Inflammatory Cytokines”]) are not represented in this picture.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9D82170-0C95-C744-A989-808B9CB88DAF}" type="datetimeFigureOut">
              <a:rPr lang="en-US"/>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0C40CD-8B09-DE4B-A5F8-C10420C283F8}" type="slidenum">
              <a:rPr lang="en-US"/>
              <a:pPr/>
              <a:t>‹#›</a:t>
            </a:fld>
            <a:endParaRPr lang="en-US"/>
          </a:p>
        </p:txBody>
      </p:sp>
    </p:spTree>
    <p:extLst>
      <p:ext uri="{BB962C8B-B14F-4D97-AF65-F5344CB8AC3E}">
        <p14:creationId xmlns:p14="http://schemas.microsoft.com/office/powerpoint/2010/main" val="78356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E4D6A74-6B6D-E945-BFB7-4F94EC4AB525}" type="datetimeFigureOut">
              <a:rPr lang="en-US"/>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924BB7-E493-6540-9E35-F1FCE8C17AFF}" type="slidenum">
              <a:rPr lang="en-US"/>
              <a:pPr/>
              <a:t>‹#›</a:t>
            </a:fld>
            <a:endParaRPr lang="en-US"/>
          </a:p>
        </p:txBody>
      </p:sp>
    </p:spTree>
    <p:extLst>
      <p:ext uri="{BB962C8B-B14F-4D97-AF65-F5344CB8AC3E}">
        <p14:creationId xmlns:p14="http://schemas.microsoft.com/office/powerpoint/2010/main" val="400582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9247B3-F1F5-9D49-A6BB-7C9E5AD6078A}" type="datetimeFigureOut">
              <a:rPr lang="en-US"/>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AA1BF6-DBD6-4048-8B68-9EEC11B8F3DE}" type="slidenum">
              <a:rPr lang="en-US"/>
              <a:pPr/>
              <a:t>‹#›</a:t>
            </a:fld>
            <a:endParaRPr lang="en-US"/>
          </a:p>
        </p:txBody>
      </p:sp>
    </p:spTree>
    <p:extLst>
      <p:ext uri="{BB962C8B-B14F-4D97-AF65-F5344CB8AC3E}">
        <p14:creationId xmlns:p14="http://schemas.microsoft.com/office/powerpoint/2010/main" val="27340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536D7D-A067-1340-9C77-CFDFE3450F18}" type="datetimeFigureOut">
              <a:rPr lang="en-US"/>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BD342E-2A02-114E-A3F4-8771A1E2B086}" type="slidenum">
              <a:rPr lang="en-US"/>
              <a:pPr/>
              <a:t>‹#›</a:t>
            </a:fld>
            <a:endParaRPr lang="en-US"/>
          </a:p>
        </p:txBody>
      </p:sp>
    </p:spTree>
    <p:extLst>
      <p:ext uri="{BB962C8B-B14F-4D97-AF65-F5344CB8AC3E}">
        <p14:creationId xmlns:p14="http://schemas.microsoft.com/office/powerpoint/2010/main" val="368927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7908AAF-F6D2-0447-837E-FE3158C523D8}" type="datetimeFigureOut">
              <a:rPr lang="en-US"/>
              <a:pPr/>
              <a:t>2/7/12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A668F6-B01E-544D-8508-352CC89298B0}" type="slidenum">
              <a:rPr lang="en-US"/>
              <a:pPr/>
              <a:t>‹#›</a:t>
            </a:fld>
            <a:endParaRPr lang="en-US"/>
          </a:p>
        </p:txBody>
      </p:sp>
    </p:spTree>
    <p:extLst>
      <p:ext uri="{BB962C8B-B14F-4D97-AF65-F5344CB8AC3E}">
        <p14:creationId xmlns:p14="http://schemas.microsoft.com/office/powerpoint/2010/main" val="13491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FEFC219-853D-0242-A7EB-D03C2BB963B8}" type="datetimeFigureOut">
              <a:rPr lang="en-US"/>
              <a:pPr/>
              <a:t>2/7/12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E6468B-93B7-FF4B-8C26-B7A8A1101C59}" type="slidenum">
              <a:rPr lang="en-US"/>
              <a:pPr/>
              <a:t>‹#›</a:t>
            </a:fld>
            <a:endParaRPr lang="en-US"/>
          </a:p>
        </p:txBody>
      </p:sp>
    </p:spTree>
    <p:extLst>
      <p:ext uri="{BB962C8B-B14F-4D97-AF65-F5344CB8AC3E}">
        <p14:creationId xmlns:p14="http://schemas.microsoft.com/office/powerpoint/2010/main" val="23335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91B5BEC-5885-F44E-B115-1E408D88C2A3}" type="datetimeFigureOut">
              <a:rPr lang="en-US"/>
              <a:pPr/>
              <a:t>2/7/12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870676B-50A0-0644-A3CD-60F4BC1F64FF}" type="slidenum">
              <a:rPr lang="en-US"/>
              <a:pPr/>
              <a:t>‹#›</a:t>
            </a:fld>
            <a:endParaRPr lang="en-US"/>
          </a:p>
        </p:txBody>
      </p:sp>
    </p:spTree>
    <p:extLst>
      <p:ext uri="{BB962C8B-B14F-4D97-AF65-F5344CB8AC3E}">
        <p14:creationId xmlns:p14="http://schemas.microsoft.com/office/powerpoint/2010/main" val="379924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EF96284-78D6-D144-9CED-1599D91E381B}" type="datetimeFigureOut">
              <a:rPr lang="en-US"/>
              <a:pPr/>
              <a:t>2/7/12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3B78F8F-7092-1043-9752-230E8CFE80C6}" type="slidenum">
              <a:rPr lang="en-US"/>
              <a:pPr/>
              <a:t>‹#›</a:t>
            </a:fld>
            <a:endParaRPr lang="en-US"/>
          </a:p>
        </p:txBody>
      </p:sp>
    </p:spTree>
    <p:extLst>
      <p:ext uri="{BB962C8B-B14F-4D97-AF65-F5344CB8AC3E}">
        <p14:creationId xmlns:p14="http://schemas.microsoft.com/office/powerpoint/2010/main" val="28325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7EDBBE5-C1F9-3A48-922E-B26507245A40}" type="datetimeFigureOut">
              <a:rPr lang="en-US"/>
              <a:pPr/>
              <a:t>2/7/12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E1A6F41-CDC7-484B-9447-B9882BC1EA2F}" type="slidenum">
              <a:rPr lang="en-US"/>
              <a:pPr/>
              <a:t>‹#›</a:t>
            </a:fld>
            <a:endParaRPr lang="en-US"/>
          </a:p>
        </p:txBody>
      </p:sp>
    </p:spTree>
    <p:extLst>
      <p:ext uri="{BB962C8B-B14F-4D97-AF65-F5344CB8AC3E}">
        <p14:creationId xmlns:p14="http://schemas.microsoft.com/office/powerpoint/2010/main" val="124186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AAA0BB-68CE-A34F-B53C-3C1B38A70612}" type="datetimeFigureOut">
              <a:rPr lang="en-US"/>
              <a:pPr/>
              <a:t>2/7/12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8CDB60-66BA-1045-B9E2-F300C9E8C9C7}" type="slidenum">
              <a:rPr lang="en-US"/>
              <a:pPr/>
              <a:t>‹#›</a:t>
            </a:fld>
            <a:endParaRPr lang="en-US"/>
          </a:p>
        </p:txBody>
      </p:sp>
    </p:spTree>
    <p:extLst>
      <p:ext uri="{BB962C8B-B14F-4D97-AF65-F5344CB8AC3E}">
        <p14:creationId xmlns:p14="http://schemas.microsoft.com/office/powerpoint/2010/main" val="1992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478BD6E-6F14-A64B-A46D-8B5A5CB52294}" type="datetimeFigureOut">
              <a:rPr lang="en-US"/>
              <a:pPr/>
              <a:t>2/7/12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6CE8FC-A963-CB4F-8C16-E6E4BC4D0223}" type="slidenum">
              <a:rPr lang="en-US"/>
              <a:pPr/>
              <a:t>‹#›</a:t>
            </a:fld>
            <a:endParaRPr lang="en-US"/>
          </a:p>
        </p:txBody>
      </p:sp>
    </p:spTree>
    <p:extLst>
      <p:ext uri="{BB962C8B-B14F-4D97-AF65-F5344CB8AC3E}">
        <p14:creationId xmlns:p14="http://schemas.microsoft.com/office/powerpoint/2010/main" val="35809621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285C5F6A-2036-9D47-B0E4-30617EBB4B04}" type="datetimeFigureOut">
              <a:rPr lang="en-US"/>
              <a:pPr/>
              <a:t>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B7EC7A49-6317-A647-AC9B-28BBE63540F0}"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mages.google.com/imgres?imgurl=http://www.tropika.net/news/scidev/images/nightingale_20071113.jpg&amp;imgrefurl=http://www.tropika.net/svc/news/scidev/nightingale20071113&amp;usg=__IbDm6Ehi3zfNFuCgwIyOh8qpfgs=&amp;h=140&amp;w=140&amp;sz=5&amp;hl=en&amp;start=773&amp;um=1&amp;itbs=1&amp;tbnid=6S1y6ztZwrxjIM:&amp;tbnh=93&amp;tbnw=93&amp;prev=/images?q=immunology+of+tuberculosis&amp;ndsp=20&amp;hl=en&amp;safe=active&amp;sa=N&amp;start=760&amp;um=1"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images.google.com/imgres?imgurl=http://www.pathconsultddx.com/images/S155986750670849X/mmc1-sml.jpg&amp;imgrefurl=http://www.pathconsultddx.com/pathCon/diagnosis?pii=S1559-8675(06)70849-X&amp;usg=__BV2wplIBq1GNtIkSsKjAMDi3ieM=&amp;h=156&amp;w=225&amp;sz=10&amp;hl=en&amp;start=182&amp;um=1&amp;itbs=1&amp;tbnid=GlBpmhNJr3DO8M:&amp;tbnh=75&amp;tbnw=108&amp;prev=/images?q=tuberculous+granuloma&amp;ndsp=20&amp;hl=en&amp;safe=active&amp;sa=N&amp;start=180&amp;um=1" TargetMode="External"/><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images.google.com/imgres?imgurl=http://pathhsw5m54.ucsf.edu/overview/imagesover/pneumonia/tb.jpg&amp;imgrefurl=http://pathhsw5m54.ucsf.edu/overview/tb.html&amp;usg=__SHblIkLotSgvRwe95YlRjGBzIyw=&amp;h=407&amp;w=500&amp;sz=105&amp;hl=en&amp;start=183&amp;um=1&amp;itbs=1&amp;tbnid=CnT3hNnaNSAQCM:&amp;tbnh=106&amp;tbnw=130&amp;prev=/images?q=tuberculous+granuloma&amp;ndsp=20&amp;hl=en&amp;safe=active&amp;sa=N&amp;start=180&amp;um=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google.com/imgres?imgurl=http://images.suite101.com/441308_com_positiveppdskintestnihadamcropsuite.jpg&amp;imgrefurl=http://human-infections.suite101.com/article.cfm/what_causes_a_false_positive_tb_skin_test&amp;usg=__tp5a33RZ37OvaZjXpRWx_ThRigo=&amp;h=110&amp;w=110&amp;sz=5&amp;hl=en&amp;start=924&amp;um=1&amp;itbs=1&amp;tbnid=Bd6g_bGd3RnIpM:&amp;tbnh=85&amp;tbnw=85&amp;prev=/images?q=immunology+of+tuberculosis&amp;ndsp=20&amp;hl=en&amp;safe=active&amp;sa=N&amp;start=920&amp;um=1" TargetMode="Externa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solidFill>
            <a:schemeClr val="bg2">
              <a:lumMod val="75000"/>
            </a:schemeClr>
          </a:solidFill>
        </p:spPr>
        <p:txBody>
          <a:bodyPr rtlCol="0">
            <a:noAutofit/>
          </a:bodyPr>
          <a:lstStyle/>
          <a:p>
            <a:pPr algn="l" eaLnBrk="1" fontAlgn="auto" hangingPunct="1">
              <a:spcAft>
                <a:spcPts val="0"/>
              </a:spcAft>
              <a:defRPr/>
            </a:pPr>
            <a:r>
              <a:rPr lang="en-US" sz="4800" dirty="0" smtClean="0">
                <a:solidFill>
                  <a:srgbClr val="FFFFCC"/>
                </a:solidFill>
                <a:latin typeface="Times New Roman" pitchFamily="18" charset="0"/>
                <a:ea typeface="+mj-ea"/>
                <a:cs typeface="Times New Roman" pitchFamily="18" charset="0"/>
              </a:rPr>
              <a:t>  Immunology of tuberculosis .</a:t>
            </a:r>
            <a:endParaRPr lang="en-US" sz="4800" dirty="0">
              <a:solidFill>
                <a:srgbClr val="FFFFCC"/>
              </a:solidFill>
              <a:latin typeface="Times New Roman" pitchFamily="18" charset="0"/>
              <a:ea typeface="+mj-ea"/>
              <a:cs typeface="Times New Roman" pitchFamily="18" charset="0"/>
            </a:endParaRPr>
          </a:p>
        </p:txBody>
      </p:sp>
      <p:pic>
        <p:nvPicPr>
          <p:cNvPr id="2051" name="Picture 2" descr="http://t2.gstatic.com/images?q=tbn:6S1y6ztZwrxjIM:http://www.tropika.net/news/scidev/images/nightingale_200711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43000" y="5410200"/>
            <a:ext cx="4114800" cy="10668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rgbClr val="FFFFCC"/>
                </a:solidFill>
                <a:latin typeface="Times New Roman" pitchFamily="18" charset="0"/>
                <a:cs typeface="Times New Roman" pitchFamily="18" charset="0"/>
              </a:rPr>
              <a:t>  Immunology Unit ,</a:t>
            </a:r>
          </a:p>
          <a:p>
            <a:pPr>
              <a:defRPr/>
            </a:pPr>
            <a:r>
              <a:rPr lang="en-US" sz="2000" dirty="0">
                <a:solidFill>
                  <a:srgbClr val="FFFFCC"/>
                </a:solidFill>
                <a:latin typeface="Times New Roman" pitchFamily="18" charset="0"/>
                <a:cs typeface="Times New Roman" pitchFamily="18" charset="0"/>
              </a:rPr>
              <a:t>  Dept . Of Pathology .</a:t>
            </a:r>
          </a:p>
          <a:p>
            <a:pPr>
              <a:defRPr/>
            </a:pPr>
            <a:r>
              <a:rPr lang="en-US" sz="2000" dirty="0">
                <a:solidFill>
                  <a:srgbClr val="FFFFCC"/>
                </a:solidFill>
                <a:latin typeface="Times New Roman" pitchFamily="18" charset="0"/>
                <a:cs typeface="Times New Roman" pitchFamily="18" charset="0"/>
              </a:rPr>
              <a:t>  College Of Medicine &amp; KKUH .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Calibri" charset="0"/>
            </a:endParaRPr>
          </a:p>
        </p:txBody>
      </p:sp>
      <p:sp>
        <p:nvSpPr>
          <p:cNvPr id="11267" name="Content Placeholder 2"/>
          <p:cNvSpPr>
            <a:spLocks noGrp="1"/>
          </p:cNvSpPr>
          <p:nvPr>
            <p:ph idx="1"/>
          </p:nvPr>
        </p:nvSpPr>
        <p:spPr/>
        <p:txBody>
          <a:bodyPr/>
          <a:lstStyle/>
          <a:p>
            <a:endParaRPr lang="en-US">
              <a:latin typeface="Calibri" charset="0"/>
            </a:endParaRPr>
          </a:p>
        </p:txBody>
      </p:sp>
      <p:pic>
        <p:nvPicPr>
          <p:cNvPr id="11268" name="Picture 2" descr="http://www.oliphant.org.au/april2008/images/britton/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239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76800" y="5029200"/>
            <a:ext cx="3124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85800" y="4572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charset="0"/>
                <a:cs typeface="Times New Roman" charset="0"/>
              </a:rPr>
              <a:t>PHAGOCYTOSIS OF  </a:t>
            </a:r>
            <a:r>
              <a:rPr lang="en-US" sz="2800" b="1" i="1">
                <a:latin typeface="Times New Roman" charset="0"/>
                <a:cs typeface="Times New Roman" charset="0"/>
              </a:rPr>
              <a:t>M. TUBERCULOSIS</a:t>
            </a:r>
            <a:endParaRPr lang="en-US" sz="2800" b="1">
              <a:latin typeface="Times New Roman" charset="0"/>
              <a:cs typeface="Times New Roman" charset="0"/>
            </a:endParaRPr>
          </a:p>
        </p:txBody>
      </p:sp>
      <p:sp>
        <p:nvSpPr>
          <p:cNvPr id="12291" name="Rectangle 2"/>
          <p:cNvSpPr>
            <a:spLocks noChangeArrowheads="1"/>
          </p:cNvSpPr>
          <p:nvPr/>
        </p:nvSpPr>
        <p:spPr bwMode="auto">
          <a:xfrm>
            <a:off x="381000" y="16764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u="sng">
                <a:latin typeface="Times New Roman" charset="0"/>
                <a:cs typeface="Times New Roman" charset="0"/>
              </a:rPr>
              <a:t>Alveolar resident macrophages </a:t>
            </a:r>
            <a:r>
              <a:rPr lang="en-US" sz="3200">
                <a:latin typeface="Times New Roman" charset="0"/>
                <a:cs typeface="Times New Roman" charset="0"/>
              </a:rPr>
              <a:t>are the primary cell type involved in the initial uptake of </a:t>
            </a:r>
            <a:r>
              <a:rPr lang="en-US" sz="3200" i="1">
                <a:latin typeface="Times New Roman" charset="0"/>
                <a:cs typeface="Times New Roman" charset="0"/>
              </a:rPr>
              <a:t>M. tuberculosis</a:t>
            </a:r>
            <a:r>
              <a:rPr lang="en-US" sz="3200">
                <a:latin typeface="Times New Roman" charset="0"/>
                <a:cs typeface="Times New Roman" charset="0"/>
              </a:rPr>
              <a:t>.</a:t>
            </a:r>
          </a:p>
          <a:p>
            <a:r>
              <a:rPr lang="en-US" sz="3200">
                <a:latin typeface="Times New Roman" charset="0"/>
                <a:cs typeface="Times New Roman" charset="0"/>
              </a:rPr>
              <a:t> </a:t>
            </a:r>
          </a:p>
          <a:p>
            <a:r>
              <a:rPr lang="en-US" sz="3200">
                <a:latin typeface="Times New Roman" charset="0"/>
                <a:cs typeface="Times New Roman" charset="0"/>
              </a:rPr>
              <a:t>After this first encounter,</a:t>
            </a:r>
          </a:p>
          <a:p>
            <a:endParaRPr lang="en-US" sz="3200">
              <a:latin typeface="Times New Roman" charset="0"/>
              <a:cs typeface="Times New Roman" charset="0"/>
            </a:endParaRPr>
          </a:p>
          <a:p>
            <a:pPr algn="ctr"/>
            <a:r>
              <a:rPr lang="en-US" sz="3200">
                <a:latin typeface="Times New Roman" charset="0"/>
                <a:cs typeface="Times New Roman" charset="0"/>
              </a:rPr>
              <a:t> dendritic cells and monocyte-derived macrophages also take part in the phagocytic process.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3400" y="609600"/>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charset="0"/>
                <a:cs typeface="Times New Roman" charset="0"/>
              </a:rPr>
              <a:t>Various receptors have been identified for phagocyosis of </a:t>
            </a:r>
            <a:r>
              <a:rPr lang="en-US" sz="2800" i="1">
                <a:latin typeface="Times New Roman" charset="0"/>
                <a:cs typeface="Times New Roman" charset="0"/>
              </a:rPr>
              <a:t>M. tuberculosis</a:t>
            </a:r>
            <a:r>
              <a:rPr lang="en-US" sz="2800">
                <a:latin typeface="Times New Roman" charset="0"/>
                <a:cs typeface="Times New Roman" charset="0"/>
              </a:rPr>
              <a:t> (MTB) by macrophages and dendritic cells: </a:t>
            </a:r>
          </a:p>
          <a:p>
            <a:endParaRPr lang="en-US" sz="2800">
              <a:latin typeface="Times New Roman" charset="0"/>
              <a:cs typeface="Times New Roman" charset="0"/>
            </a:endParaRPr>
          </a:p>
          <a:p>
            <a:r>
              <a:rPr lang="en-US" sz="2800" u="sng">
                <a:latin typeface="Times New Roman" charset="0"/>
                <a:cs typeface="Times New Roman" charset="0"/>
              </a:rPr>
              <a:t>1.complement receptors </a:t>
            </a:r>
            <a:r>
              <a:rPr lang="en-US" sz="2800">
                <a:latin typeface="Times New Roman" charset="0"/>
                <a:cs typeface="Times New Roman" charset="0"/>
              </a:rPr>
              <a:t>are primarily responsible for uptake of opsonized </a:t>
            </a:r>
            <a:r>
              <a:rPr lang="en-US" sz="2800" i="1">
                <a:latin typeface="Times New Roman" charset="0"/>
                <a:cs typeface="Times New Roman" charset="0"/>
              </a:rPr>
              <a:t>M. tuberculosis</a:t>
            </a:r>
            <a:r>
              <a:rPr lang="en-US" sz="2800">
                <a:latin typeface="Times New Roman" charset="0"/>
                <a:cs typeface="Times New Roman" charset="0"/>
              </a:rPr>
              <a:t>; </a:t>
            </a:r>
          </a:p>
          <a:p>
            <a:endParaRPr lang="en-US" sz="2800">
              <a:latin typeface="Times New Roman" charset="0"/>
              <a:cs typeface="Times New Roman" charset="0"/>
            </a:endParaRPr>
          </a:p>
          <a:p>
            <a:r>
              <a:rPr lang="en-US" sz="2800" u="sng">
                <a:latin typeface="Times New Roman" charset="0"/>
                <a:cs typeface="Times New Roman" charset="0"/>
              </a:rPr>
              <a:t>2.mannose and scavenger receptors </a:t>
            </a:r>
            <a:r>
              <a:rPr lang="en-US" sz="2800">
                <a:latin typeface="Times New Roman" charset="0"/>
                <a:cs typeface="Times New Roman" charset="0"/>
              </a:rPr>
              <a:t>for uptake of nonopsonized </a:t>
            </a:r>
            <a:r>
              <a:rPr lang="en-US" sz="2800" i="1">
                <a:latin typeface="Times New Roman" charset="0"/>
                <a:cs typeface="Times New Roman" charset="0"/>
              </a:rPr>
              <a:t>M. tuberculosis</a:t>
            </a:r>
            <a:r>
              <a:rPr lang="en-US" sz="2800">
                <a:latin typeface="Times New Roman" charset="0"/>
                <a:cs typeface="Times New Roman" charset="0"/>
              </a:rPr>
              <a:t>. </a:t>
            </a:r>
          </a:p>
          <a:p>
            <a:endParaRPr lang="en-US" sz="2800">
              <a:latin typeface="Times New Roman" charset="0"/>
              <a:cs typeface="Times New Roman" charset="0"/>
            </a:endParaRPr>
          </a:p>
          <a:p>
            <a:r>
              <a:rPr lang="en-US" sz="2800">
                <a:latin typeface="Times New Roman" charset="0"/>
                <a:cs typeface="Times New Roman" charset="0"/>
              </a:rPr>
              <a:t>3.</a:t>
            </a:r>
            <a:r>
              <a:rPr lang="en-US" sz="2800" u="sng">
                <a:latin typeface="Times New Roman" charset="0"/>
                <a:cs typeface="Times New Roman" charset="0"/>
              </a:rPr>
              <a:t>TLRs</a:t>
            </a:r>
            <a:r>
              <a:rPr lang="en-US" sz="2800">
                <a:latin typeface="Times New Roman" charset="0"/>
                <a:cs typeface="Times New Roman" charset="0"/>
              </a:rPr>
              <a:t> play a central role in immune recognition of </a:t>
            </a:r>
            <a:r>
              <a:rPr lang="en-US" sz="2800" i="1">
                <a:latin typeface="Times New Roman" charset="0"/>
                <a:cs typeface="Times New Roman" charset="0"/>
              </a:rPr>
              <a:t>M. tuberculosis.</a:t>
            </a:r>
            <a:endParaRPr lang="en-US" sz="2800">
              <a:latin typeface="Times New Roman" charset="0"/>
              <a:cs typeface="Times New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vigilanciasanitaria.es/en/articles/images-en/immune-recogni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2390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457200" y="2286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b="1">
                <a:latin typeface="Times New Roman" charset="0"/>
                <a:cs typeface="Times New Roman" charset="0"/>
              </a:rPr>
              <a:t>Phagocytosis and immune recognition of M. tuberculosis.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04800" y="533400"/>
            <a:ext cx="8534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charset="0"/>
                <a:cs typeface="Times New Roman" charset="0"/>
              </a:rPr>
              <a:t>phagocytosis of  </a:t>
            </a:r>
            <a:r>
              <a:rPr lang="en-US" sz="3600" i="1">
                <a:latin typeface="Times New Roman" charset="0"/>
                <a:cs typeface="Times New Roman" charset="0"/>
              </a:rPr>
              <a:t>M. tuberculosis</a:t>
            </a:r>
            <a:r>
              <a:rPr lang="en-US" sz="3600">
                <a:latin typeface="Times New Roman" charset="0"/>
                <a:cs typeface="Times New Roman" charset="0"/>
              </a:rPr>
              <a:t>. is followed by:</a:t>
            </a:r>
          </a:p>
          <a:p>
            <a:endParaRPr lang="en-US" sz="2800">
              <a:latin typeface="Times New Roman" charset="0"/>
              <a:cs typeface="Times New Roman" charset="0"/>
            </a:endParaRPr>
          </a:p>
          <a:p>
            <a:pPr algn="ctr"/>
            <a:r>
              <a:rPr lang="en-US" sz="2800">
                <a:latin typeface="Times New Roman" charset="0"/>
                <a:cs typeface="Times New Roman" charset="0"/>
              </a:rPr>
              <a:t> an inflammatory response with a crucial role for cytokine </a:t>
            </a:r>
          </a:p>
          <a:p>
            <a:pPr algn="ctr"/>
            <a:r>
              <a:rPr lang="en-US" sz="2800">
                <a:latin typeface="Times New Roman" charset="0"/>
                <a:cs typeface="Times New Roman" charset="0"/>
              </a:rPr>
              <a:t>production, most important are :</a:t>
            </a:r>
          </a:p>
          <a:p>
            <a:pPr algn="ctr"/>
            <a:endParaRPr lang="en-US" sz="2800">
              <a:latin typeface="Times New Roman" charset="0"/>
              <a:cs typeface="Times New Roman" charset="0"/>
            </a:endParaRPr>
          </a:p>
          <a:p>
            <a:endParaRPr lang="en-US" sz="2800">
              <a:latin typeface="Times New Roman" charset="0"/>
              <a:cs typeface="Times New Roman" charset="0"/>
            </a:endParaRPr>
          </a:p>
          <a:p>
            <a:pPr algn="ctr"/>
            <a:r>
              <a:rPr lang="en-US" sz="2800">
                <a:latin typeface="Times New Roman" charset="0"/>
                <a:cs typeface="Times New Roman" charset="0"/>
              </a:rPr>
              <a:t>            </a:t>
            </a:r>
            <a:r>
              <a:rPr lang="en-US" sz="4000">
                <a:latin typeface="Times New Roman" charset="0"/>
                <a:cs typeface="Times New Roman" charset="0"/>
              </a:rPr>
              <a:t>-tumor necrosis factor (TNF- a).</a:t>
            </a:r>
          </a:p>
          <a:p>
            <a:pPr algn="ctr"/>
            <a:r>
              <a:rPr lang="en-US" sz="4000">
                <a:latin typeface="Times New Roman" charset="0"/>
                <a:cs typeface="Times New Roman" charset="0"/>
              </a:rPr>
              <a:t>   -interferon-gamma (INF-g ).</a:t>
            </a:r>
          </a:p>
          <a:p>
            <a:endParaRPr lang="en-US" sz="2800">
              <a:latin typeface="Times New Roman" charset="0"/>
              <a:cs typeface="Times New Roman" charset="0"/>
            </a:endParaRPr>
          </a:p>
          <a:p>
            <a:r>
              <a:rPr lang="en-US" sz="2800">
                <a:latin typeface="Times New Roman" charset="0"/>
                <a:cs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25438" y="228600"/>
            <a:ext cx="84931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ＭＳ Ｐゴシック" charset="0"/>
                <a:cs typeface="Arial"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9pPr>
          </a:lstStyle>
          <a:p>
            <a:pPr algn="ctr" eaLnBrk="1" hangingPunct="1"/>
            <a:r>
              <a:rPr lang="en-GB" sz="2400" b="1">
                <a:latin typeface="Times New Roman" charset="0"/>
                <a:cs typeface="Times New Roman" charset="0"/>
              </a:rPr>
              <a:t>Inflammatory response of phagocytic cells upon activation with M. tuberculosis</a:t>
            </a:r>
            <a:r>
              <a:rPr lang="en-GB" sz="1500" b="1"/>
              <a:t>.</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79488"/>
            <a:ext cx="81534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57200" y="6858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charset="0"/>
                <a:cs typeface="Times New Roman" charset="0"/>
              </a:rPr>
              <a:t>TNF-</a:t>
            </a:r>
            <a:r>
              <a:rPr lang="el-GR" sz="3600">
                <a:latin typeface="Times New Roman" charset="0"/>
                <a:cs typeface="Times New Roman" charset="0"/>
              </a:rPr>
              <a:t>α.</a:t>
            </a:r>
            <a:r>
              <a:rPr lang="en-US" sz="3600">
                <a:latin typeface="Times New Roman" charset="0"/>
                <a:cs typeface="Times New Roman" charset="0"/>
              </a:rPr>
              <a:t>(tumor necrosis factor)</a:t>
            </a:r>
          </a:p>
          <a:p>
            <a:r>
              <a:rPr lang="en-US" sz="3600">
                <a:latin typeface="Times New Roman" charset="0"/>
                <a:cs typeface="Times New Roman" charset="0"/>
              </a:rPr>
              <a:t>a  proinflammatory cytokine. plays a key role in:</a:t>
            </a:r>
          </a:p>
          <a:p>
            <a:endParaRPr lang="en-US" sz="3600">
              <a:latin typeface="Times New Roman" charset="0"/>
              <a:cs typeface="Times New Roman" charset="0"/>
            </a:endParaRPr>
          </a:p>
          <a:p>
            <a:r>
              <a:rPr lang="en-US" sz="3600">
                <a:latin typeface="Times New Roman" charset="0"/>
                <a:cs typeface="Times New Roman" charset="0"/>
              </a:rPr>
              <a:t>    1. granuloma formation, </a:t>
            </a:r>
          </a:p>
          <a:p>
            <a:r>
              <a:rPr lang="en-US" sz="3600">
                <a:latin typeface="Times New Roman" charset="0"/>
                <a:cs typeface="Times New Roman" charset="0"/>
              </a:rPr>
              <a:t>    2.induces macrophage activation,</a:t>
            </a:r>
          </a:p>
          <a:p>
            <a:r>
              <a:rPr lang="en-US" sz="3600">
                <a:latin typeface="Times New Roman" charset="0"/>
                <a:cs typeface="Times New Roman" charset="0"/>
              </a:rPr>
              <a:t>    3. immunoregulatory properties.   </a:t>
            </a:r>
          </a:p>
        </p:txBody>
      </p:sp>
      <p:sp>
        <p:nvSpPr>
          <p:cNvPr id="17411" name="Rectangle 2"/>
          <p:cNvSpPr>
            <a:spLocks noChangeArrowheads="1"/>
          </p:cNvSpPr>
          <p:nvPr/>
        </p:nvSpPr>
        <p:spPr bwMode="auto">
          <a:xfrm rot="10800000" flipV="1">
            <a:off x="609600" y="4829175"/>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charset="0"/>
                <a:cs typeface="Times New Roman" charset="0"/>
              </a:rPr>
              <a:t>   4. induction of apoptosis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81000" y="457200"/>
            <a:ext cx="8458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charset="0"/>
                <a:cs typeface="Times New Roman" charset="0"/>
              </a:rPr>
              <a:t>IFN-γ.(interferon-gamma)</a:t>
            </a:r>
          </a:p>
          <a:p>
            <a:endParaRPr lang="en-US" sz="3200">
              <a:latin typeface="Times New Roman" charset="0"/>
              <a:cs typeface="Times New Roman" charset="0"/>
            </a:endParaRPr>
          </a:p>
          <a:p>
            <a:pPr algn="ctr"/>
            <a:r>
              <a:rPr lang="en-US" sz="3200">
                <a:latin typeface="Times New Roman" charset="0"/>
                <a:cs typeface="Times New Roman" charset="0"/>
              </a:rPr>
              <a:t>The protective role of IFN-γ in tuberculosis is well established  primarily in the context of antigen-   specific T-cell immunity . </a:t>
            </a:r>
          </a:p>
          <a:p>
            <a:pPr algn="ctr"/>
            <a:endParaRPr lang="en-US" sz="3200">
              <a:latin typeface="Times New Roman" charset="0"/>
              <a:cs typeface="Times New Roman" charset="0"/>
            </a:endParaRPr>
          </a:p>
          <a:p>
            <a:endParaRPr lang="en-US" sz="3200">
              <a:latin typeface="Times New Roman" charset="0"/>
              <a:cs typeface="Times New Roman" charset="0"/>
            </a:endParaRPr>
          </a:p>
          <a:p>
            <a:endParaRPr lang="en-US" sz="3200">
              <a:latin typeface="Times New Roman" charset="0"/>
              <a:cs typeface="Times New Roman" charset="0"/>
            </a:endParaRPr>
          </a:p>
          <a:p>
            <a:pPr algn="ctr"/>
            <a:r>
              <a:rPr lang="en-US" sz="3200">
                <a:latin typeface="Times New Roman" charset="0"/>
                <a:cs typeface="Times New Roman" charset="0"/>
              </a:rPr>
              <a:t> IFN-γ production in vitro can be used as a      marker of infection with </a:t>
            </a:r>
            <a:r>
              <a:rPr lang="en-US" sz="3200" i="1">
                <a:latin typeface="Times New Roman" charset="0"/>
                <a:cs typeface="Times New Roman" charset="0"/>
              </a:rPr>
              <a:t>M. tuberculosis</a:t>
            </a:r>
            <a:r>
              <a:rPr lang="en-US" sz="3200">
                <a:latin typeface="Times New Roman" charset="0"/>
                <a:cs typeface="Times New Roman"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57200" y="3810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Times New Roman" charset="0"/>
                <a:cs typeface="Times New Roman" charset="0"/>
              </a:rPr>
              <a:t>EFFECTOR MECHANISMS FOR KILLING OF </a:t>
            </a:r>
            <a:r>
              <a:rPr lang="en-US" sz="3200" i="1">
                <a:latin typeface="Times New Roman" charset="0"/>
                <a:cs typeface="Times New Roman" charset="0"/>
              </a:rPr>
              <a:t>M</a:t>
            </a:r>
            <a:r>
              <a:rPr lang="en-US" sz="3200">
                <a:latin typeface="Times New Roman" charset="0"/>
                <a:cs typeface="Times New Roman" charset="0"/>
              </a:rPr>
              <a:t>. </a:t>
            </a:r>
            <a:r>
              <a:rPr lang="en-US" sz="3200" i="1">
                <a:latin typeface="Times New Roman" charset="0"/>
                <a:cs typeface="Times New Roman" charset="0"/>
              </a:rPr>
              <a:t>TUBERCULOSIS</a:t>
            </a:r>
            <a:endParaRPr lang="en-US" sz="3200">
              <a:latin typeface="Times New Roman" charset="0"/>
              <a:cs typeface="Times New Roman" charset="0"/>
            </a:endParaRPr>
          </a:p>
        </p:txBody>
      </p:sp>
      <p:sp>
        <p:nvSpPr>
          <p:cNvPr id="19459" name="Rectangle 2"/>
          <p:cNvSpPr>
            <a:spLocks noChangeArrowheads="1"/>
          </p:cNvSpPr>
          <p:nvPr/>
        </p:nvSpPr>
        <p:spPr bwMode="auto">
          <a:xfrm>
            <a:off x="381000" y="1524000"/>
            <a:ext cx="8458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charset="0"/>
                <a:cs typeface="Times New Roman" charset="0"/>
              </a:rPr>
              <a:t>1.Macrophages are the main effector cells involved in killing of </a:t>
            </a:r>
            <a:r>
              <a:rPr lang="en-US" sz="3200" i="1">
                <a:latin typeface="Times New Roman" charset="0"/>
                <a:cs typeface="Times New Roman" charset="0"/>
              </a:rPr>
              <a:t>M. tuberculosis</a:t>
            </a:r>
            <a:r>
              <a:rPr lang="en-US" sz="3200">
                <a:latin typeface="Times New Roman" charset="0"/>
                <a:cs typeface="Times New Roman" charset="0"/>
              </a:rPr>
              <a:t>.</a:t>
            </a:r>
          </a:p>
          <a:p>
            <a:endParaRPr lang="en-US" sz="3200">
              <a:latin typeface="Times New Roman" charset="0"/>
              <a:cs typeface="Times New Roman" charset="0"/>
            </a:endParaRPr>
          </a:p>
          <a:p>
            <a:r>
              <a:rPr lang="en-US" sz="3200">
                <a:latin typeface="Times New Roman" charset="0"/>
                <a:cs typeface="Times New Roman" charset="0"/>
              </a:rPr>
              <a:t>Activated by :</a:t>
            </a:r>
          </a:p>
        </p:txBody>
      </p:sp>
      <p:sp>
        <p:nvSpPr>
          <p:cNvPr id="19460" name="Rectangle 3"/>
          <p:cNvSpPr>
            <a:spLocks noChangeArrowheads="1"/>
          </p:cNvSpPr>
          <p:nvPr/>
        </p:nvSpPr>
        <p:spPr bwMode="auto">
          <a:xfrm>
            <a:off x="1219200" y="3810000"/>
            <a:ext cx="617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charset="0"/>
                <a:cs typeface="Times New Roman" charset="0"/>
              </a:rPr>
              <a:t>                -IFN-γ,</a:t>
            </a:r>
          </a:p>
          <a:p>
            <a:r>
              <a:rPr lang="en-US" sz="3200">
                <a:latin typeface="Times New Roman" charset="0"/>
                <a:cs typeface="Times New Roman" charset="0"/>
              </a:rPr>
              <a:t>                -TNF-α.</a:t>
            </a:r>
          </a:p>
          <a:p>
            <a:r>
              <a:rPr lang="en-US" sz="3200">
                <a:latin typeface="Times New Roman" charset="0"/>
                <a:cs typeface="Times New Roman" charset="0"/>
              </a:rPr>
              <a:t>                -vitamin D.</a:t>
            </a:r>
          </a:p>
        </p:txBody>
      </p:sp>
      <p:pic>
        <p:nvPicPr>
          <p:cNvPr id="194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76600"/>
            <a:ext cx="35052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7" name="Straight Arrow Connector 6"/>
          <p:cNvCxnSpPr/>
          <p:nvPr/>
        </p:nvCxnSpPr>
        <p:spPr>
          <a:xfrm>
            <a:off x="4343400" y="4419600"/>
            <a:ext cx="38862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57200" y="609600"/>
            <a:ext cx="800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charset="0"/>
                <a:cs typeface="Times New Roman" charset="0"/>
              </a:rPr>
              <a:t>2. CD8 cytolytic T lymphocytes (CTL)</a:t>
            </a:r>
          </a:p>
          <a:p>
            <a:r>
              <a:rPr lang="en-US" sz="3600">
                <a:latin typeface="Times New Roman" charset="0"/>
                <a:cs typeface="Times New Roman" charset="0"/>
              </a:rPr>
              <a:t>secrete :</a:t>
            </a:r>
          </a:p>
          <a:p>
            <a:endParaRPr lang="en-US" sz="3600">
              <a:latin typeface="Times New Roman" charset="0"/>
              <a:cs typeface="Times New Roman" charset="0"/>
            </a:endParaRPr>
          </a:p>
          <a:p>
            <a:pPr algn="ctr"/>
            <a:r>
              <a:rPr lang="en-US" sz="3600">
                <a:latin typeface="Times New Roman" charset="0"/>
                <a:cs typeface="Times New Roman" charset="0"/>
              </a:rPr>
              <a:t>granulysin, granzymes and perforins to kill mycobacteria-infected cells.</a:t>
            </a:r>
          </a:p>
        </p:txBody>
      </p:sp>
      <p:pic>
        <p:nvPicPr>
          <p:cNvPr id="20483" name="Picture 4" descr="ki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4533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228600" y="2438400"/>
            <a:ext cx="868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Times New Roman" charset="0"/>
                <a:cs typeface="Times New Roman" charset="0"/>
              </a:rPr>
              <a:t>  The different manifestations of infection with   </a:t>
            </a:r>
            <a:r>
              <a:rPr lang="en-US" sz="3200" i="1">
                <a:latin typeface="Times New Roman" charset="0"/>
                <a:cs typeface="Times New Roman" charset="0"/>
              </a:rPr>
              <a:t>Mycobacterium tuberculosis  </a:t>
            </a:r>
            <a:r>
              <a:rPr lang="en-US" sz="3200">
                <a:latin typeface="Times New Roman" charset="0"/>
                <a:cs typeface="Times New Roman" charset="0"/>
              </a:rPr>
              <a:t>reflect the balance between : </a:t>
            </a:r>
          </a:p>
          <a:p>
            <a:endParaRPr lang="en-US" sz="3200">
              <a:latin typeface="Times New Roman" charset="0"/>
              <a:cs typeface="Times New Roman" charset="0"/>
            </a:endParaRPr>
          </a:p>
          <a:p>
            <a:r>
              <a:rPr lang="en-US" sz="3200">
                <a:latin typeface="Times New Roman" charset="0"/>
                <a:cs typeface="Times New Roman" charset="0"/>
              </a:rPr>
              <a:t>        the bacillus and host defense mechanisms  </a:t>
            </a:r>
          </a:p>
        </p:txBody>
      </p:sp>
      <p:sp>
        <p:nvSpPr>
          <p:cNvPr id="3075" name="Rectangle 4"/>
          <p:cNvSpPr>
            <a:spLocks noChangeArrowheads="1"/>
          </p:cNvSpPr>
          <p:nvPr/>
        </p:nvSpPr>
        <p:spPr bwMode="auto">
          <a:xfrm>
            <a:off x="990600" y="457200"/>
            <a:ext cx="4305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a:latin typeface="Times New Roman" charset="0"/>
                <a:cs typeface="Times New Roman" charset="0"/>
              </a:rPr>
              <a:t>Introduction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609600" y="457200"/>
            <a:ext cx="8077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a:latin typeface="Times New Roman" charset="0"/>
                <a:cs typeface="Times New Roman" charset="0"/>
              </a:rPr>
              <a:t>3.Apoptosis of phagocytic cells:</a:t>
            </a:r>
          </a:p>
          <a:p>
            <a:endParaRPr lang="en-US" sz="3200">
              <a:latin typeface="Times New Roman" charset="0"/>
              <a:cs typeface="Times New Roman" charset="0"/>
            </a:endParaRPr>
          </a:p>
          <a:p>
            <a:r>
              <a:rPr lang="en-US" sz="3200">
                <a:latin typeface="Times New Roman" charset="0"/>
                <a:cs typeface="Times New Roman" charset="0"/>
              </a:rPr>
              <a:t>Apoptosis may constitute another effector mechanism for the infected host to limit outgrowth of </a:t>
            </a:r>
            <a:r>
              <a:rPr lang="en-US" sz="3200" i="1">
                <a:latin typeface="Times New Roman" charset="0"/>
                <a:cs typeface="Times New Roman" charset="0"/>
              </a:rPr>
              <a:t>M. tuberculosis</a:t>
            </a:r>
            <a:r>
              <a:rPr lang="en-US" sz="3200">
                <a:latin typeface="Times New Roman" charset="0"/>
                <a:cs typeface="Times New Roman" charset="0"/>
              </a:rPr>
              <a:t> .</a:t>
            </a:r>
          </a:p>
          <a:p>
            <a:endParaRPr lang="en-US" sz="3200">
              <a:latin typeface="Times New Roman" charset="0"/>
              <a:cs typeface="Times New Roman" charset="0"/>
            </a:endParaRPr>
          </a:p>
          <a:p>
            <a:r>
              <a:rPr lang="en-US" sz="3200">
                <a:latin typeface="Times New Roman" charset="0"/>
                <a:cs typeface="Times New Roman" charset="0"/>
              </a:rPr>
              <a:t> Apoptosis may prevent dissemination of infection</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533400" y="381000"/>
            <a:ext cx="7696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i="1" u="sng">
                <a:latin typeface="Times New Roman" charset="0"/>
                <a:cs typeface="Times New Roman" charset="0"/>
              </a:rPr>
              <a:t>M. tuberculosis</a:t>
            </a:r>
            <a:r>
              <a:rPr lang="en-US" sz="3200" u="sng">
                <a:latin typeface="Times New Roman" charset="0"/>
                <a:cs typeface="Times New Roman" charset="0"/>
              </a:rPr>
              <a:t>  resist killing by macrophages</a:t>
            </a:r>
          </a:p>
          <a:p>
            <a:r>
              <a:rPr lang="en-US" sz="3200" u="sng">
                <a:latin typeface="Times New Roman" charset="0"/>
                <a:cs typeface="Times New Roman" charset="0"/>
              </a:rPr>
              <a:t> by many mechanisms : </a:t>
            </a:r>
          </a:p>
          <a:p>
            <a:endParaRPr lang="en-US" sz="3200">
              <a:latin typeface="Times New Roman" charset="0"/>
              <a:cs typeface="Times New Roman" charset="0"/>
            </a:endParaRPr>
          </a:p>
          <a:p>
            <a:endParaRPr lang="en-US" sz="3200">
              <a:latin typeface="Times New Roman" charset="0"/>
              <a:cs typeface="Times New Roman" charset="0"/>
            </a:endParaRPr>
          </a:p>
          <a:p>
            <a:r>
              <a:rPr lang="en-US" sz="3200">
                <a:latin typeface="Times New Roman" charset="0"/>
                <a:cs typeface="Times New Roman" charset="0"/>
              </a:rPr>
              <a:t>1.delay or inhibit fusion of phagosomes and lysosomes . </a:t>
            </a:r>
          </a:p>
          <a:p>
            <a:endParaRPr lang="en-US" sz="3200">
              <a:latin typeface="Times New Roman" charset="0"/>
              <a:cs typeface="Times New Roman" charset="0"/>
            </a:endParaRPr>
          </a:p>
          <a:p>
            <a:r>
              <a:rPr lang="en-US" sz="3200">
                <a:latin typeface="Times New Roman" charset="0"/>
                <a:cs typeface="Times New Roman" charset="0"/>
              </a:rPr>
              <a:t>2.prevents phagosomal maturation and acidification of phagosomes, </a:t>
            </a:r>
          </a:p>
          <a:p>
            <a:endParaRPr lang="en-US" sz="3200">
              <a:latin typeface="Times New Roman" charset="0"/>
              <a:cs typeface="Times New Roman" charset="0"/>
            </a:endParaRPr>
          </a:p>
          <a:p>
            <a:r>
              <a:rPr lang="en-US" sz="3200">
                <a:latin typeface="Times New Roman" charset="0"/>
                <a:cs typeface="Times New Roman" charset="0"/>
              </a:rPr>
              <a:t>3.</a:t>
            </a:r>
            <a:r>
              <a:rPr lang="en-US" sz="3200">
                <a:solidFill>
                  <a:srgbClr val="FFFFCC"/>
                </a:solidFill>
                <a:latin typeface="Times New Roman" charset="0"/>
                <a:cs typeface="Times New Roman" charset="0"/>
              </a:rPr>
              <a:t> catalase enzyme prevent the respiratory burst .</a:t>
            </a:r>
            <a:endParaRPr lang="en-US" sz="3200">
              <a:latin typeface="Times New Roman" charset="0"/>
              <a:cs typeface="Times New Roman"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vet.uga.edu/vpp/clerk/willis/fig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0"/>
            <a:ext cx="38100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457200" y="838200"/>
            <a:ext cx="396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charset="0"/>
                <a:cs typeface="Times New Roman" charset="0"/>
              </a:rPr>
              <a:t> Numerous </a:t>
            </a:r>
            <a:r>
              <a:rPr lang="en-US" sz="2800" i="1">
                <a:latin typeface="Times New Roman" charset="0"/>
                <a:cs typeface="Times New Roman" charset="0"/>
              </a:rPr>
              <a:t>Mycobacteria sp. </a:t>
            </a:r>
            <a:r>
              <a:rPr lang="en-US" sz="2800">
                <a:latin typeface="Times New Roman" charset="0"/>
                <a:cs typeface="Times New Roman" charset="0"/>
              </a:rPr>
              <a:t>visualized as negative rod-shaped images with a Romanowsky stain (arrows). </a:t>
            </a:r>
          </a:p>
          <a:p>
            <a:endParaRPr lang="en-US" sz="2800">
              <a:latin typeface="Times New Roman" charset="0"/>
              <a:cs typeface="Times New Roman" charset="0"/>
            </a:endParaRPr>
          </a:p>
          <a:p>
            <a:r>
              <a:rPr lang="en-US" sz="2800">
                <a:latin typeface="Times New Roman" charset="0"/>
                <a:cs typeface="Times New Roman" charset="0"/>
              </a:rPr>
              <a:t>Organisms are both free in the background and within a macrophage.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8600" y="4572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latin typeface="Times New Roman" charset="0"/>
                <a:cs typeface="Times New Roman" charset="0"/>
              </a:rPr>
              <a:t>INITIATION OF ADAPTIVE IMMUNITY TO </a:t>
            </a:r>
            <a:r>
              <a:rPr lang="en-US" sz="2800" b="1" i="1">
                <a:latin typeface="Times New Roman" charset="0"/>
                <a:cs typeface="Times New Roman" charset="0"/>
              </a:rPr>
              <a:t>M. TUBERCULOSIS.</a:t>
            </a:r>
          </a:p>
          <a:p>
            <a:endParaRPr lang="en-US" sz="2800" b="1" i="1">
              <a:latin typeface="Times New Roman" charset="0"/>
              <a:cs typeface="Times New Roman" charset="0"/>
            </a:endParaRPr>
          </a:p>
          <a:p>
            <a:endParaRPr lang="en-US" sz="2800" b="1" i="1">
              <a:latin typeface="Times New Roman" charset="0"/>
              <a:cs typeface="Times New Roman" charset="0"/>
            </a:endParaRPr>
          </a:p>
          <a:p>
            <a:pPr algn="ctr"/>
            <a:r>
              <a:rPr lang="en-US" sz="2800">
                <a:latin typeface="Times New Roman" charset="0"/>
                <a:cs typeface="Times New Roman" charset="0"/>
              </a:rPr>
              <a:t>Excessive activation of cell-mediated immunity  due  to persistence of  mycobacteria in macrophages. </a:t>
            </a:r>
          </a:p>
          <a:p>
            <a:endParaRPr lang="en-US" sz="2800">
              <a:latin typeface="Times New Roman" charset="0"/>
              <a:cs typeface="Times New Roman" charset="0"/>
            </a:endParaRPr>
          </a:p>
          <a:p>
            <a:endParaRPr lang="en-US" sz="2800">
              <a:latin typeface="Times New Roman" charset="0"/>
              <a:cs typeface="Times New Roman" charset="0"/>
            </a:endParaRPr>
          </a:p>
          <a:p>
            <a:r>
              <a:rPr lang="en-US" sz="2800">
                <a:latin typeface="Times New Roman" charset="0"/>
                <a:cs typeface="Times New Roman" charset="0"/>
              </a:rPr>
              <a:t>     </a:t>
            </a:r>
          </a:p>
          <a:p>
            <a:endParaRPr lang="en-US" sz="2800" b="1">
              <a:latin typeface="Times New Roman" charset="0"/>
              <a:cs typeface="Times New Roman" charset="0"/>
            </a:endParaRPr>
          </a:p>
          <a:p>
            <a:r>
              <a:rPr lang="en-US" sz="2800">
                <a:latin typeface="Times New Roman" charset="0"/>
                <a:cs typeface="Times New Roman" charset="0"/>
              </a:rPr>
              <a:t> </a:t>
            </a:r>
          </a:p>
        </p:txBody>
      </p:sp>
      <p:sp>
        <p:nvSpPr>
          <p:cNvPr id="24579" name="Rectangle 2"/>
          <p:cNvSpPr>
            <a:spLocks noChangeArrowheads="1"/>
          </p:cNvSpPr>
          <p:nvPr/>
        </p:nvSpPr>
        <p:spPr bwMode="auto">
          <a:xfrm>
            <a:off x="1447800" y="46482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charset="0"/>
                <a:cs typeface="Times New Roman" charset="0"/>
              </a:rPr>
              <a:t>DTH reactions in tuberculosis. </a:t>
            </a:r>
            <a:endParaRPr lang="en-US" sz="3600"/>
          </a:p>
        </p:txBody>
      </p:sp>
      <p:sp>
        <p:nvSpPr>
          <p:cNvPr id="4" name="Down Arrow 3"/>
          <p:cNvSpPr/>
          <p:nvPr/>
        </p:nvSpPr>
        <p:spPr>
          <a:xfrm>
            <a:off x="3581400" y="3733800"/>
            <a:ext cx="914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2">
              <a:lumMod val="50000"/>
            </a:schemeClr>
          </a:solidFill>
        </p:spPr>
        <p:txBody>
          <a:bodyPr rtlCol="0">
            <a:normAutofit/>
          </a:bodyPr>
          <a:lstStyle/>
          <a:p>
            <a:pPr algn="l" eaLnBrk="1" fontAlgn="auto" hangingPunct="1">
              <a:spcAft>
                <a:spcPts val="0"/>
              </a:spcAft>
              <a:defRPr/>
            </a:pPr>
            <a:r>
              <a:rPr lang="en-US" sz="4000" dirty="0" smtClean="0">
                <a:latin typeface="Times New Roman" pitchFamily="18" charset="0"/>
                <a:ea typeface="+mj-ea"/>
                <a:cs typeface="Times New Roman" pitchFamily="18" charset="0"/>
              </a:rPr>
              <a:t> DTH reactions in tuberculosis :</a:t>
            </a:r>
            <a:endParaRPr lang="en-US" sz="4000" dirty="0">
              <a:latin typeface="Times New Roman" pitchFamily="18" charset="0"/>
              <a:ea typeface="+mj-ea"/>
              <a:cs typeface="Times New Roman" pitchFamily="18" charset="0"/>
            </a:endParaRPr>
          </a:p>
        </p:txBody>
      </p:sp>
      <p:sp>
        <p:nvSpPr>
          <p:cNvPr id="15363" name="Content Placeholder 2"/>
          <p:cNvSpPr>
            <a:spLocks noGrp="1"/>
          </p:cNvSpPr>
          <p:nvPr>
            <p:ph idx="1"/>
          </p:nvPr>
        </p:nvSpPr>
        <p:spPr>
          <a:solidFill>
            <a:schemeClr val="bg2">
              <a:lumMod val="75000"/>
            </a:schemeClr>
          </a:solidFill>
        </p:spPr>
        <p:txBody>
          <a:bodyPr/>
          <a:lstStyle/>
          <a:p>
            <a:pPr eaLnBrk="1" hangingPunct="1">
              <a:buFont typeface="Arial" charset="0"/>
              <a:buNone/>
              <a:defRPr/>
            </a:pPr>
            <a:r>
              <a:rPr lang="en-US" sz="2800" dirty="0" smtClean="0">
                <a:solidFill>
                  <a:srgbClr val="FFFFCC"/>
                </a:solidFill>
                <a:latin typeface="Times New Roman" pitchFamily="18" charset="0"/>
                <a:ea typeface="+mn-ea"/>
                <a:cs typeface="Times New Roman" pitchFamily="18" charset="0"/>
              </a:rPr>
              <a:t>        Chronic DTH  reactions develop when  the TH 1 </a:t>
            </a:r>
          </a:p>
          <a:p>
            <a:pPr algn="ctr" eaLnBrk="1" hangingPunct="1">
              <a:buFont typeface="Arial" charset="0"/>
              <a:buNone/>
              <a:defRPr/>
            </a:pPr>
            <a:r>
              <a:rPr lang="en-US" sz="2800" dirty="0" smtClean="0">
                <a:solidFill>
                  <a:srgbClr val="FFFFCC"/>
                </a:solidFill>
                <a:latin typeface="Times New Roman" pitchFamily="18" charset="0"/>
                <a:ea typeface="+mn-ea"/>
                <a:cs typeface="Times New Roman" pitchFamily="18" charset="0"/>
              </a:rPr>
              <a:t>   response activates macrophages </a:t>
            </a:r>
            <a:r>
              <a:rPr lang="en-US" sz="2800" u="sng" dirty="0" smtClean="0">
                <a:solidFill>
                  <a:srgbClr val="FFFFCC"/>
                </a:solidFill>
                <a:latin typeface="Times New Roman" pitchFamily="18" charset="0"/>
                <a:ea typeface="+mn-ea"/>
                <a:cs typeface="Times New Roman" pitchFamily="18" charset="0"/>
              </a:rPr>
              <a:t>but fails to eradicate phagocytosed microbes .</a:t>
            </a:r>
          </a:p>
          <a:p>
            <a:pPr eaLnBrk="1" hangingPunct="1">
              <a:buFont typeface="Arial" charset="0"/>
              <a:buNone/>
              <a:defRPr/>
            </a:pPr>
            <a:endParaRPr lang="en-US" sz="2800"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r>
              <a:rPr lang="en-US" sz="2800" b="1" dirty="0" smtClean="0">
                <a:solidFill>
                  <a:srgbClr val="FFFFCC"/>
                </a:solidFill>
                <a:latin typeface="Times New Roman" pitchFamily="18" charset="0"/>
                <a:ea typeface="+mn-ea"/>
                <a:cs typeface="Times New Roman" pitchFamily="18" charset="0"/>
              </a:rPr>
              <a:t>         this  will lead to :</a:t>
            </a:r>
            <a:endParaRPr lang="en-US" sz="2800" b="1" u="sng"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endParaRPr lang="en-US" sz="2800" b="1" u="sng"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r>
              <a:rPr lang="en-US" sz="2800" dirty="0" smtClean="0">
                <a:solidFill>
                  <a:srgbClr val="FFFFCC"/>
                </a:solidFill>
                <a:latin typeface="Times New Roman" pitchFamily="18" charset="0"/>
                <a:ea typeface="+mn-ea"/>
                <a:cs typeface="Times New Roman" pitchFamily="18" charset="0"/>
              </a:rPr>
              <a:t>      granulomatous inflammation  which is a form</a:t>
            </a:r>
          </a:p>
          <a:p>
            <a:pPr eaLnBrk="1" hangingPunct="1">
              <a:buFont typeface="Arial" charset="0"/>
              <a:buNone/>
              <a:defRPr/>
            </a:pPr>
            <a:r>
              <a:rPr lang="en-US" sz="2800" dirty="0" smtClean="0">
                <a:solidFill>
                  <a:srgbClr val="FFFFCC"/>
                </a:solidFill>
                <a:latin typeface="Times New Roman" pitchFamily="18" charset="0"/>
                <a:ea typeface="+mn-ea"/>
                <a:cs typeface="Times New Roman" pitchFamily="18" charset="0"/>
              </a:rPr>
              <a:t>                of DTH reactions to the bacilli .</a:t>
            </a:r>
          </a:p>
          <a:p>
            <a:pPr eaLnBrk="1" hangingPunct="1">
              <a:buFont typeface="Arial" charset="0"/>
              <a:buNone/>
              <a:defRPr/>
            </a:pPr>
            <a:endParaRPr lang="en-US" sz="2800" u="sng"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r>
              <a:rPr lang="en-US" sz="2800" dirty="0" smtClean="0">
                <a:solidFill>
                  <a:srgbClr val="FFFFCC"/>
                </a:solidFill>
                <a:latin typeface="Times New Roman" pitchFamily="18" charset="0"/>
                <a:ea typeface="+mn-ea"/>
                <a:cs typeface="Times New Roman"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2">
              <a:lumMod val="50000"/>
            </a:schemeClr>
          </a:solidFill>
        </p:spPr>
        <p:txBody>
          <a:bodyPr rtlCol="0">
            <a:normAutofit/>
          </a:bodyPr>
          <a:lstStyle/>
          <a:p>
            <a:pPr eaLnBrk="1" fontAlgn="auto" hangingPunct="1">
              <a:spcAft>
                <a:spcPts val="0"/>
              </a:spcAft>
              <a:defRPr/>
            </a:pPr>
            <a:endParaRPr lang="en-US" dirty="0">
              <a:ea typeface="+mj-ea"/>
            </a:endParaRPr>
          </a:p>
        </p:txBody>
      </p:sp>
      <p:pic>
        <p:nvPicPr>
          <p:cNvPr id="26627" name="Picture 2" descr="http://t3.gstatic.com/images?q=tbn:CnT3hNnaNSAQCM:http://pathhsw5m54.ucsf.edu/overview/imagesover/pneumonia/t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t1.gstatic.com/images?q=tbn:GlBpmhNJr3DO8M:http://www.pathconsultddx.com/images/S155986750670849X/mmc1-sml.jpg">
            <a:hlinkClick r:id="rId4"/>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33400" y="990600"/>
            <a:ext cx="3276600" cy="2590800"/>
          </a:xfrm>
        </p:spPr>
      </p:pic>
      <p:pic>
        <p:nvPicPr>
          <p:cNvPr id="266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990600"/>
            <a:ext cx="411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228600"/>
            <a:ext cx="50292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a:solidFill>
                  <a:srgbClr val="FFFFCC"/>
                </a:solidFill>
                <a:latin typeface="Times New Roman" pitchFamily="18" charset="0"/>
                <a:cs typeface="Times New Roman" pitchFamily="18" charset="0"/>
              </a:rPr>
              <a:t>Tuberculous granuloma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447800"/>
          </a:xfrm>
          <a:solidFill>
            <a:schemeClr val="bg2">
              <a:lumMod val="75000"/>
            </a:schemeClr>
          </a:solidFill>
        </p:spPr>
        <p:txBody>
          <a:bodyPr/>
          <a:lstStyle/>
          <a:p>
            <a:pPr algn="l">
              <a:defRPr/>
            </a:pPr>
            <a:r>
              <a:rPr lang="en-US" sz="3600" dirty="0" smtClean="0">
                <a:solidFill>
                  <a:srgbClr val="FFFFCC"/>
                </a:solidFill>
                <a:latin typeface="Times New Roman" pitchFamily="18" charset="0"/>
                <a:ea typeface="+mj-ea"/>
                <a:cs typeface="Times New Roman" pitchFamily="18" charset="0"/>
              </a:rPr>
              <a:t>   Outcome of T.B.In individuals with defective IMMUNITY ( immunodeficiency  :</a:t>
            </a:r>
            <a:endParaRPr lang="en-US" sz="3600" dirty="0">
              <a:solidFill>
                <a:srgbClr val="FFFFCC"/>
              </a:solidFill>
              <a:latin typeface="Times New Roman" pitchFamily="18" charset="0"/>
              <a:ea typeface="+mj-ea"/>
              <a:cs typeface="Times New Roman" pitchFamily="18" charset="0"/>
            </a:endParaRPr>
          </a:p>
        </p:txBody>
      </p:sp>
      <p:sp>
        <p:nvSpPr>
          <p:cNvPr id="3" name="Content Placeholder 2"/>
          <p:cNvSpPr>
            <a:spLocks noGrp="1"/>
          </p:cNvSpPr>
          <p:nvPr>
            <p:ph idx="1"/>
          </p:nvPr>
        </p:nvSpPr>
        <p:spPr>
          <a:xfrm>
            <a:off x="457200" y="1981200"/>
            <a:ext cx="8229600" cy="4144963"/>
          </a:xfrm>
          <a:solidFill>
            <a:schemeClr val="bg2">
              <a:lumMod val="75000"/>
            </a:schemeClr>
          </a:solidFill>
        </p:spPr>
        <p:txBody>
          <a:bodyPr/>
          <a:lstStyle/>
          <a:p>
            <a:pPr>
              <a:buFont typeface="Arial" charset="0"/>
              <a:buNone/>
              <a:defRPr/>
            </a:pPr>
            <a:r>
              <a:rPr lang="en-US" sz="2800" dirty="0" smtClean="0">
                <a:solidFill>
                  <a:srgbClr val="FFFFCC"/>
                </a:solidFill>
                <a:latin typeface="Times New Roman" pitchFamily="18" charset="0"/>
                <a:ea typeface="+mn-ea"/>
                <a:cs typeface="Times New Roman" pitchFamily="18" charset="0"/>
              </a:rPr>
              <a:t>        </a:t>
            </a:r>
            <a:r>
              <a:rPr lang="en-US" dirty="0" smtClean="0">
                <a:solidFill>
                  <a:srgbClr val="FFFFCC"/>
                </a:solidFill>
                <a:latin typeface="Times New Roman" pitchFamily="18" charset="0"/>
                <a:ea typeface="+mn-ea"/>
                <a:cs typeface="Times New Roman" pitchFamily="18" charset="0"/>
              </a:rPr>
              <a:t>mild I.D.                               Severe I.D. </a:t>
            </a:r>
          </a:p>
          <a:p>
            <a:pPr>
              <a:buFont typeface="Arial" charset="0"/>
              <a:buNone/>
              <a:defRPr/>
            </a:pPr>
            <a:endParaRPr lang="en-US" sz="2400" dirty="0" smtClean="0">
              <a:solidFill>
                <a:srgbClr val="FFFFCC"/>
              </a:solidFill>
              <a:latin typeface="Times New Roman" pitchFamily="18" charset="0"/>
              <a:ea typeface="+mn-ea"/>
              <a:cs typeface="Times New Roman" pitchFamily="18" charset="0"/>
            </a:endParaRPr>
          </a:p>
          <a:p>
            <a:pPr>
              <a:buFont typeface="Arial" charset="0"/>
              <a:buNone/>
              <a:defRPr/>
            </a:pPr>
            <a:r>
              <a:rPr lang="en-US" sz="2400" dirty="0" smtClean="0">
                <a:solidFill>
                  <a:srgbClr val="FFFFCC"/>
                </a:solidFill>
                <a:latin typeface="Times New Roman" pitchFamily="18" charset="0"/>
                <a:ea typeface="+mn-ea"/>
                <a:cs typeface="Times New Roman" pitchFamily="18" charset="0"/>
              </a:rPr>
              <a:t>    </a:t>
            </a:r>
          </a:p>
          <a:p>
            <a:pPr>
              <a:buFont typeface="Arial" charset="0"/>
              <a:buNone/>
              <a:defRPr/>
            </a:pPr>
            <a:endParaRPr lang="en-US" sz="2400" dirty="0" smtClean="0">
              <a:solidFill>
                <a:srgbClr val="FFFFCC"/>
              </a:solidFill>
              <a:latin typeface="Times New Roman" pitchFamily="18" charset="0"/>
              <a:ea typeface="+mn-ea"/>
              <a:cs typeface="Times New Roman" pitchFamily="18" charset="0"/>
            </a:endParaRPr>
          </a:p>
          <a:p>
            <a:pPr>
              <a:buFont typeface="Arial" charset="0"/>
              <a:buNone/>
              <a:defRPr/>
            </a:pPr>
            <a:r>
              <a:rPr lang="en-US" sz="2400" dirty="0" smtClean="0">
                <a:solidFill>
                  <a:srgbClr val="FFFFCC"/>
                </a:solidFill>
                <a:latin typeface="Times New Roman" pitchFamily="18" charset="0"/>
                <a:ea typeface="+mn-ea"/>
                <a:cs typeface="Times New Roman" pitchFamily="18" charset="0"/>
              </a:rPr>
              <a:t> </a:t>
            </a:r>
            <a:r>
              <a:rPr lang="en-US" sz="2800" dirty="0" smtClean="0">
                <a:solidFill>
                  <a:srgbClr val="FFFFCC"/>
                </a:solidFill>
                <a:latin typeface="Times New Roman" pitchFamily="18" charset="0"/>
                <a:ea typeface="+mn-ea"/>
                <a:cs typeface="Times New Roman" pitchFamily="18" charset="0"/>
              </a:rPr>
              <a:t>lead to reactivation ,               leads to more widespread</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usually in the apices                infection beyond the </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of the lung .                                       Lungs .</a:t>
            </a:r>
          </a:p>
          <a:p>
            <a:pPr>
              <a:defRPr/>
            </a:pPr>
            <a:endParaRPr lang="en-US" sz="2400" dirty="0">
              <a:solidFill>
                <a:srgbClr val="FFFFCC"/>
              </a:solidFill>
              <a:latin typeface="Times New Roman" pitchFamily="18" charset="0"/>
              <a:ea typeface="+mn-ea"/>
              <a:cs typeface="Times New Roman" pitchFamily="18" charset="0"/>
            </a:endParaRPr>
          </a:p>
        </p:txBody>
      </p:sp>
      <p:sp>
        <p:nvSpPr>
          <p:cNvPr id="4" name="Down Arrow 3"/>
          <p:cNvSpPr/>
          <p:nvPr/>
        </p:nvSpPr>
        <p:spPr>
          <a:xfrm>
            <a:off x="1600200" y="2590800"/>
            <a:ext cx="533400" cy="914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flipH="1">
            <a:off x="6324600" y="2590800"/>
            <a:ext cx="457200" cy="838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a:solidFill>
            <a:schemeClr val="bg2">
              <a:lumMod val="75000"/>
            </a:schemeClr>
          </a:solidFill>
        </p:spPr>
        <p:txBody>
          <a:bodyPr/>
          <a:lstStyle/>
          <a:p>
            <a:pPr algn="l">
              <a:defRPr/>
            </a:pPr>
            <a:r>
              <a:rPr lang="en-US" sz="2800" dirty="0" smtClean="0">
                <a:solidFill>
                  <a:srgbClr val="FFFFCC"/>
                </a:solidFill>
                <a:latin typeface="Times New Roman" pitchFamily="18" charset="0"/>
                <a:ea typeface="+mj-ea"/>
                <a:cs typeface="Times New Roman" pitchFamily="18" charset="0"/>
              </a:rPr>
              <a:t>    In patients with </a:t>
            </a:r>
            <a:r>
              <a:rPr lang="en-US" sz="2800" u="sng" dirty="0" smtClean="0">
                <a:solidFill>
                  <a:srgbClr val="FFFFCC"/>
                </a:solidFill>
                <a:latin typeface="Times New Roman" pitchFamily="18" charset="0"/>
                <a:ea typeface="+mj-ea"/>
                <a:cs typeface="Times New Roman" pitchFamily="18" charset="0"/>
              </a:rPr>
              <a:t>excessive TNF production </a:t>
            </a:r>
            <a:r>
              <a:rPr lang="en-US" sz="2800" dirty="0" smtClean="0">
                <a:solidFill>
                  <a:srgbClr val="FFFFCC"/>
                </a:solidFill>
                <a:latin typeface="Times New Roman" pitchFamily="18" charset="0"/>
                <a:ea typeface="+mj-ea"/>
                <a:cs typeface="Times New Roman" pitchFamily="18" charset="0"/>
              </a:rPr>
              <a:t>, </a:t>
            </a:r>
            <a:br>
              <a:rPr lang="en-US" sz="2800" dirty="0" smtClean="0">
                <a:solidFill>
                  <a:srgbClr val="FFFFCC"/>
                </a:solidFill>
                <a:latin typeface="Times New Roman" pitchFamily="18" charset="0"/>
                <a:ea typeface="+mj-ea"/>
                <a:cs typeface="Times New Roman" pitchFamily="18" charset="0"/>
              </a:rPr>
            </a:br>
            <a:r>
              <a:rPr lang="en-US" sz="2800" dirty="0" smtClean="0">
                <a:solidFill>
                  <a:srgbClr val="FFFFCC"/>
                </a:solidFill>
                <a:latin typeface="Times New Roman" pitchFamily="18" charset="0"/>
                <a:ea typeface="+mj-ea"/>
                <a:cs typeface="Times New Roman" pitchFamily="18" charset="0"/>
              </a:rPr>
              <a:t>             lesions break down leading to </a:t>
            </a:r>
            <a:br>
              <a:rPr lang="en-US" sz="2800" dirty="0" smtClean="0">
                <a:solidFill>
                  <a:srgbClr val="FFFFCC"/>
                </a:solidFill>
                <a:latin typeface="Times New Roman" pitchFamily="18" charset="0"/>
                <a:ea typeface="+mj-ea"/>
                <a:cs typeface="Times New Roman" pitchFamily="18" charset="0"/>
              </a:rPr>
            </a:br>
            <a:r>
              <a:rPr lang="en-US" sz="3200" dirty="0" smtClean="0">
                <a:solidFill>
                  <a:srgbClr val="FFFFCC"/>
                </a:solidFill>
                <a:latin typeface="Times New Roman" pitchFamily="18" charset="0"/>
                <a:ea typeface="+mj-ea"/>
                <a:cs typeface="Times New Roman" pitchFamily="18" charset="0"/>
              </a:rPr>
              <a:t>                          open T.B.</a:t>
            </a:r>
            <a:endParaRPr lang="en-US" sz="3200" dirty="0">
              <a:solidFill>
                <a:srgbClr val="FFFFCC"/>
              </a:solidFill>
              <a:latin typeface="Times New Roman" pitchFamily="18" charset="0"/>
              <a:ea typeface="+mj-ea"/>
              <a:cs typeface="Times New Roman" pitchFamily="18" charset="0"/>
            </a:endParaRPr>
          </a:p>
        </p:txBody>
      </p:sp>
      <p:sp>
        <p:nvSpPr>
          <p:cNvPr id="3" name="Content Placeholder 2"/>
          <p:cNvSpPr>
            <a:spLocks noGrp="1"/>
          </p:cNvSpPr>
          <p:nvPr>
            <p:ph idx="1"/>
          </p:nvPr>
        </p:nvSpPr>
        <p:spPr>
          <a:xfrm>
            <a:off x="457200" y="2667000"/>
            <a:ext cx="8229600" cy="3459163"/>
          </a:xfrm>
          <a:solidFill>
            <a:schemeClr val="bg2">
              <a:lumMod val="75000"/>
            </a:schemeClr>
          </a:solidFill>
        </p:spPr>
        <p:txBody>
          <a:bodyPr/>
          <a:lstStyle/>
          <a:p>
            <a:pPr>
              <a:buFont typeface="Arial" charset="0"/>
              <a:buNone/>
              <a:defRPr/>
            </a:pPr>
            <a:r>
              <a:rPr lang="en-US" sz="2800" dirty="0" smtClean="0">
                <a:solidFill>
                  <a:srgbClr val="FFFFCC"/>
                </a:solidFill>
                <a:latin typeface="Times New Roman" pitchFamily="18" charset="0"/>
                <a:ea typeface="+mn-ea"/>
                <a:cs typeface="Times New Roman" pitchFamily="18" charset="0"/>
              </a:rPr>
              <a:t>          In a small proportion of young patients ,</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widespread primary T.B.  may occur.</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and present as :</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a:t>
            </a:r>
            <a:r>
              <a:rPr lang="en-US" dirty="0" smtClean="0">
                <a:solidFill>
                  <a:srgbClr val="FFFFCC"/>
                </a:solidFill>
                <a:latin typeface="Times New Roman" pitchFamily="18" charset="0"/>
                <a:ea typeface="+mn-ea"/>
                <a:cs typeface="Times New Roman" pitchFamily="18" charset="0"/>
              </a:rPr>
              <a:t>miliary T.B.</a:t>
            </a:r>
          </a:p>
          <a:p>
            <a:pPr>
              <a:buFont typeface="Arial" charset="0"/>
              <a:buNone/>
              <a:defRPr/>
            </a:pPr>
            <a:r>
              <a:rPr lang="en-US" dirty="0" smtClean="0">
                <a:solidFill>
                  <a:srgbClr val="FFFFCC"/>
                </a:solidFill>
                <a:latin typeface="Times New Roman" pitchFamily="18" charset="0"/>
                <a:ea typeface="+mn-ea"/>
                <a:cs typeface="Times New Roman" pitchFamily="18" charset="0"/>
              </a:rPr>
              <a:t>                  ( or)  tuberculous meningitis .</a:t>
            </a:r>
            <a:endParaRPr lang="en-US" dirty="0">
              <a:solidFill>
                <a:srgbClr val="FFFFCC"/>
              </a:solidFill>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325562"/>
          </a:xfrm>
          <a:solidFill>
            <a:schemeClr val="bg2">
              <a:lumMod val="50000"/>
            </a:schemeClr>
          </a:solidFill>
        </p:spPr>
        <p:txBody>
          <a:bodyPr rtlCol="0">
            <a:noAutofit/>
          </a:bodyPr>
          <a:lstStyle/>
          <a:p>
            <a:pPr eaLnBrk="1" fontAlgn="auto" hangingPunct="1">
              <a:spcAft>
                <a:spcPts val="0"/>
              </a:spcAft>
              <a:defRPr/>
            </a:pPr>
            <a:r>
              <a:rPr lang="en-US" sz="3200" dirty="0" smtClean="0">
                <a:solidFill>
                  <a:srgbClr val="FFFFCC"/>
                </a:solidFill>
                <a:latin typeface="Times New Roman" pitchFamily="18" charset="0"/>
                <a:ea typeface="+mj-ea"/>
                <a:cs typeface="Times New Roman" pitchFamily="18" charset="0"/>
              </a:rPr>
              <a:t> Reactivation is a consequence of impaired immune function which may result from :</a:t>
            </a:r>
            <a:br>
              <a:rPr lang="en-US" sz="3200" dirty="0" smtClean="0">
                <a:solidFill>
                  <a:srgbClr val="FFFFCC"/>
                </a:solidFill>
                <a:latin typeface="Times New Roman" pitchFamily="18" charset="0"/>
                <a:ea typeface="+mj-ea"/>
                <a:cs typeface="Times New Roman" pitchFamily="18" charset="0"/>
              </a:rPr>
            </a:br>
            <a:endParaRPr lang="en-US" sz="3200" dirty="0">
              <a:solidFill>
                <a:srgbClr val="FFFFCC"/>
              </a:solidFill>
              <a:latin typeface="Times New Roman" pitchFamily="18" charset="0"/>
              <a:ea typeface="+mj-ea"/>
              <a:cs typeface="Times New Roman" pitchFamily="18" charset="0"/>
            </a:endParaRPr>
          </a:p>
        </p:txBody>
      </p:sp>
      <p:sp>
        <p:nvSpPr>
          <p:cNvPr id="25603" name="Content Placeholder 2"/>
          <p:cNvSpPr>
            <a:spLocks noGrp="1"/>
          </p:cNvSpPr>
          <p:nvPr>
            <p:ph idx="1"/>
          </p:nvPr>
        </p:nvSpPr>
        <p:spPr>
          <a:xfrm>
            <a:off x="457200" y="1752600"/>
            <a:ext cx="8229600" cy="4373563"/>
          </a:xfrm>
          <a:solidFill>
            <a:schemeClr val="bg2">
              <a:lumMod val="75000"/>
            </a:schemeClr>
          </a:solidFill>
        </p:spPr>
        <p:txBody>
          <a:bodyPr/>
          <a:lstStyle/>
          <a:p>
            <a:pPr eaLnBrk="1" hangingPunct="1">
              <a:buFont typeface="Arial" charset="0"/>
              <a:buNone/>
              <a:defRPr/>
            </a:pPr>
            <a:r>
              <a:rPr lang="en-US" dirty="0" smtClean="0">
                <a:solidFill>
                  <a:srgbClr val="FFFFCC"/>
                </a:solidFill>
                <a:latin typeface="Times New Roman" pitchFamily="18" charset="0"/>
                <a:ea typeface="+mn-ea"/>
                <a:cs typeface="Times New Roman" pitchFamily="18" charset="0"/>
              </a:rPr>
              <a:t>               1. malnutrition .</a:t>
            </a:r>
          </a:p>
          <a:p>
            <a:pPr eaLnBrk="1" hangingPunct="1">
              <a:buFont typeface="Arial" charset="0"/>
              <a:buNone/>
              <a:defRPr/>
            </a:pPr>
            <a:endParaRPr lang="en-US"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r>
              <a:rPr lang="en-US" dirty="0" smtClean="0">
                <a:solidFill>
                  <a:srgbClr val="FFFFCC"/>
                </a:solidFill>
                <a:latin typeface="Times New Roman" pitchFamily="18" charset="0"/>
                <a:ea typeface="+mn-ea"/>
                <a:cs typeface="Times New Roman" pitchFamily="18" charset="0"/>
              </a:rPr>
              <a:t>               2. infections (e.g. AIDS ).</a:t>
            </a:r>
          </a:p>
          <a:p>
            <a:pPr eaLnBrk="1" hangingPunct="1">
              <a:buFont typeface="Arial" charset="0"/>
              <a:buNone/>
              <a:defRPr/>
            </a:pPr>
            <a:endParaRPr lang="en-US"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r>
              <a:rPr lang="en-US" dirty="0" smtClean="0">
                <a:solidFill>
                  <a:srgbClr val="FFFFCC"/>
                </a:solidFill>
                <a:latin typeface="Times New Roman" pitchFamily="18" charset="0"/>
                <a:ea typeface="+mn-ea"/>
                <a:cs typeface="Times New Roman" pitchFamily="18" charset="0"/>
              </a:rPr>
              <a:t>               3. chemotherapy. </a:t>
            </a:r>
          </a:p>
          <a:p>
            <a:pPr eaLnBrk="1" hangingPunct="1">
              <a:buFont typeface="Arial" charset="0"/>
              <a:buNone/>
              <a:defRPr/>
            </a:pPr>
            <a:endParaRPr lang="en-US" dirty="0" smtClean="0">
              <a:solidFill>
                <a:srgbClr val="FFFFCC"/>
              </a:solidFill>
              <a:latin typeface="Times New Roman" pitchFamily="18" charset="0"/>
              <a:ea typeface="+mn-ea"/>
              <a:cs typeface="Times New Roman" pitchFamily="18" charset="0"/>
            </a:endParaRPr>
          </a:p>
          <a:p>
            <a:pPr eaLnBrk="1" hangingPunct="1">
              <a:buFont typeface="Arial" charset="0"/>
              <a:buNone/>
              <a:defRPr/>
            </a:pPr>
            <a:r>
              <a:rPr lang="en-US" dirty="0" smtClean="0">
                <a:solidFill>
                  <a:srgbClr val="FFFFCC"/>
                </a:solidFill>
                <a:latin typeface="Times New Roman" pitchFamily="18" charset="0"/>
                <a:ea typeface="+mn-ea"/>
                <a:cs typeface="Times New Roman" pitchFamily="18" charset="0"/>
              </a:rPr>
              <a:t>               4. corticosteroids.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91400" cy="685800"/>
          </a:xfrm>
          <a:solidFill>
            <a:schemeClr val="bg2">
              <a:lumMod val="50000"/>
            </a:schemeClr>
          </a:solidFill>
        </p:spPr>
        <p:txBody>
          <a:bodyPr rtlCol="0">
            <a:normAutofit fontScale="90000"/>
          </a:bodyPr>
          <a:lstStyle/>
          <a:p>
            <a:pPr algn="l" eaLnBrk="1" fontAlgn="auto" hangingPunct="1">
              <a:spcAft>
                <a:spcPts val="0"/>
              </a:spcAft>
              <a:defRPr/>
            </a:pPr>
            <a:r>
              <a:rPr lang="en-US" sz="2800" dirty="0" smtClean="0">
                <a:solidFill>
                  <a:srgbClr val="FFFFCC"/>
                </a:solidFill>
                <a:latin typeface="Times New Roman" pitchFamily="18" charset="0"/>
                <a:ea typeface="+mj-ea"/>
                <a:cs typeface="Times New Roman" pitchFamily="18" charset="0"/>
              </a:rPr>
              <a:t>  </a:t>
            </a:r>
            <a:br>
              <a:rPr lang="en-US" sz="2800" dirty="0" smtClean="0">
                <a:solidFill>
                  <a:srgbClr val="FFFFCC"/>
                </a:solidFill>
                <a:latin typeface="Times New Roman" pitchFamily="18" charset="0"/>
                <a:ea typeface="+mj-ea"/>
                <a:cs typeface="Times New Roman" pitchFamily="18" charset="0"/>
              </a:rPr>
            </a:br>
            <a:r>
              <a:rPr lang="en-US" sz="4000" dirty="0" smtClean="0">
                <a:solidFill>
                  <a:srgbClr val="FFFFCC"/>
                </a:solidFill>
                <a:latin typeface="Times New Roman" pitchFamily="18" charset="0"/>
                <a:ea typeface="+mj-ea"/>
                <a:cs typeface="Times New Roman" pitchFamily="18" charset="0"/>
              </a:rPr>
              <a:t>Test for immunity against T.B.</a:t>
            </a:r>
            <a:br>
              <a:rPr lang="en-US" sz="4000" dirty="0" smtClean="0">
                <a:solidFill>
                  <a:srgbClr val="FFFFCC"/>
                </a:solidFill>
                <a:latin typeface="Times New Roman" pitchFamily="18" charset="0"/>
                <a:ea typeface="+mj-ea"/>
                <a:cs typeface="Times New Roman" pitchFamily="18" charset="0"/>
              </a:rPr>
            </a:br>
            <a:endParaRPr lang="en-US" sz="4000" dirty="0">
              <a:solidFill>
                <a:srgbClr val="FFFFCC"/>
              </a:solidFill>
              <a:latin typeface="Times New Roman" pitchFamily="18" charset="0"/>
              <a:ea typeface="+mj-ea"/>
              <a:cs typeface="Times New Roman" pitchFamily="18" charset="0"/>
            </a:endParaRPr>
          </a:p>
        </p:txBody>
      </p:sp>
      <p:sp>
        <p:nvSpPr>
          <p:cNvPr id="26627" name="Content Placeholder 2"/>
          <p:cNvSpPr>
            <a:spLocks noGrp="1"/>
          </p:cNvSpPr>
          <p:nvPr>
            <p:ph idx="1"/>
          </p:nvPr>
        </p:nvSpPr>
        <p:spPr>
          <a:xfrm>
            <a:off x="228600" y="1219200"/>
            <a:ext cx="8686800" cy="5410200"/>
          </a:xfrm>
          <a:solidFill>
            <a:schemeClr val="bg2">
              <a:lumMod val="75000"/>
            </a:schemeClr>
          </a:solidFill>
        </p:spPr>
        <p:txBody>
          <a:bodyPr/>
          <a:lstStyle/>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r>
              <a:rPr lang="en-US" dirty="0" smtClean="0">
                <a:solidFill>
                  <a:srgbClr val="FFFF99"/>
                </a:solidFill>
                <a:latin typeface="Times New Roman" pitchFamily="18" charset="0"/>
                <a:ea typeface="+mn-ea"/>
                <a:cs typeface="Times New Roman" pitchFamily="18" charset="0"/>
              </a:rPr>
              <a:t> delayed hypersensitivity skin test</a:t>
            </a: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r>
              <a:rPr lang="en-US" sz="2400" dirty="0" smtClean="0">
                <a:solidFill>
                  <a:srgbClr val="FFFF99"/>
                </a:solidFill>
                <a:latin typeface="Times New Roman" pitchFamily="18" charset="0"/>
                <a:ea typeface="+mn-ea"/>
                <a:cs typeface="Times New Roman" pitchFamily="18" charset="0"/>
              </a:rPr>
              <a:t>   </a:t>
            </a:r>
            <a:endParaRPr lang="en-US" sz="2400" u="sng"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r>
              <a:rPr lang="en-US" sz="2400" dirty="0" smtClean="0">
                <a:solidFill>
                  <a:srgbClr val="FFFF99"/>
                </a:solidFill>
                <a:latin typeface="Times New Roman" pitchFamily="18" charset="0"/>
                <a:ea typeface="+mn-ea"/>
                <a:cs typeface="Times New Roman" pitchFamily="18" charset="0"/>
              </a:rPr>
              <a:t>  </a:t>
            </a:r>
            <a:r>
              <a:rPr lang="en-US" sz="2800" dirty="0" smtClean="0">
                <a:solidFill>
                  <a:srgbClr val="FFFF99"/>
                </a:solidFill>
                <a:latin typeface="Times New Roman" pitchFamily="18" charset="0"/>
                <a:ea typeface="+mn-ea"/>
                <a:cs typeface="Times New Roman" pitchFamily="18" charset="0"/>
              </a:rPr>
              <a:t>Tuberculin test, or ( Mantoux )</a:t>
            </a: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r>
              <a:rPr lang="en-US" sz="2400" dirty="0" smtClean="0">
                <a:solidFill>
                  <a:srgbClr val="FFFF99"/>
                </a:solidFill>
                <a:latin typeface="Times New Roman" pitchFamily="18" charset="0"/>
                <a:ea typeface="+mn-ea"/>
                <a:cs typeface="Times New Roman" pitchFamily="18" charset="0"/>
              </a:rPr>
              <a:t>   </a:t>
            </a:r>
          </a:p>
          <a:p>
            <a:pPr eaLnBrk="1" hangingPunct="1">
              <a:buFont typeface="Arial" charset="0"/>
              <a:buNone/>
              <a:defRPr/>
            </a:pPr>
            <a:r>
              <a:rPr lang="en-US" sz="2400" dirty="0" smtClean="0">
                <a:solidFill>
                  <a:srgbClr val="FFFF99"/>
                </a:solidFill>
                <a:latin typeface="Times New Roman" pitchFamily="18" charset="0"/>
                <a:ea typeface="+mn-ea"/>
                <a:cs typeface="Times New Roman" pitchFamily="18" charset="0"/>
              </a:rPr>
              <a:t>  Intradermal injection of PPD.</a:t>
            </a:r>
          </a:p>
          <a:p>
            <a:pPr eaLnBrk="1" hangingPunct="1">
              <a:buFont typeface="Arial" charset="0"/>
              <a:buNone/>
              <a:defRPr/>
            </a:pPr>
            <a:r>
              <a:rPr lang="en-US" sz="2400" dirty="0" smtClean="0">
                <a:solidFill>
                  <a:srgbClr val="FFFF99"/>
                </a:solidFill>
                <a:latin typeface="Times New Roman" pitchFamily="18" charset="0"/>
                <a:ea typeface="+mn-ea"/>
                <a:cs typeface="Times New Roman" pitchFamily="18" charset="0"/>
              </a:rPr>
              <a:t>  ( purified protein derivative ).</a:t>
            </a: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r>
              <a:rPr lang="en-US" sz="2400" dirty="0" smtClean="0">
                <a:solidFill>
                  <a:srgbClr val="FFFF99"/>
                </a:solidFill>
                <a:latin typeface="Times New Roman" pitchFamily="18" charset="0"/>
                <a:ea typeface="+mn-ea"/>
                <a:cs typeface="Times New Roman" pitchFamily="18" charset="0"/>
              </a:rPr>
              <a:t>  </a:t>
            </a: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a:p>
            <a:pPr eaLnBrk="1" hangingPunct="1">
              <a:buFont typeface="Arial" charset="0"/>
              <a:buNone/>
              <a:defRPr/>
            </a:pPr>
            <a:endParaRPr lang="en-US" sz="2400" dirty="0" smtClean="0">
              <a:solidFill>
                <a:srgbClr val="FFFF99"/>
              </a:solidFill>
              <a:latin typeface="Times New Roman" pitchFamily="18" charset="0"/>
              <a:ea typeface="+mn-ea"/>
              <a:cs typeface="Times New Roman" pitchFamily="18" charset="0"/>
            </a:endParaRPr>
          </a:p>
        </p:txBody>
      </p:sp>
      <p:pic>
        <p:nvPicPr>
          <p:cNvPr id="30724" name="Picture 2" descr="http://www.clinicalcorrelations.org/wp-content/uploads/2007/03/mantoux_tuberculin_skin_tes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956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648200" cy="6553200"/>
          </a:xfrm>
          <a:solidFill>
            <a:schemeClr val="bg2">
              <a:lumMod val="75000"/>
            </a:schemeClr>
          </a:solidFill>
        </p:spPr>
        <p:txBody>
          <a:bodyPr rtlCol="0">
            <a:normAutofit/>
          </a:bodyPr>
          <a:lstStyle/>
          <a:p>
            <a:pPr eaLnBrk="1" fontAlgn="auto" hangingPunct="1">
              <a:spcAft>
                <a:spcPts val="0"/>
              </a:spcAft>
              <a:buFont typeface="Arial" pitchFamily="34" charset="0"/>
              <a:buNone/>
              <a:defRPr/>
            </a:pPr>
            <a:endParaRPr lang="en-US" dirty="0" smtClean="0">
              <a:solidFill>
                <a:srgbClr val="FFFFCC"/>
              </a:solidFill>
              <a:latin typeface="Times New Roman" pitchFamily="18" charset="0"/>
              <a:ea typeface="+mn-ea"/>
              <a:cs typeface="Times New Roman" pitchFamily="18" charset="0"/>
            </a:endParaRPr>
          </a:p>
          <a:p>
            <a:pPr eaLnBrk="1" fontAlgn="auto" hangingPunct="1">
              <a:spcAft>
                <a:spcPts val="0"/>
              </a:spcAft>
              <a:buFont typeface="Arial" pitchFamily="34" charset="0"/>
              <a:buNone/>
              <a:defRPr/>
            </a:pPr>
            <a:r>
              <a:rPr lang="en-US" dirty="0" smtClean="0">
                <a:solidFill>
                  <a:srgbClr val="FFFFCC"/>
                </a:solidFill>
                <a:latin typeface="Times New Roman" pitchFamily="18" charset="0"/>
                <a:ea typeface="+mn-ea"/>
                <a:cs typeface="Times New Roman" pitchFamily="18" charset="0"/>
              </a:rPr>
              <a:t>  </a:t>
            </a:r>
            <a:endParaRPr lang="en-US" i="1" dirty="0" smtClean="0">
              <a:solidFill>
                <a:srgbClr val="FFFFCC"/>
              </a:solidFill>
              <a:latin typeface="Times New Roman" pitchFamily="18" charset="0"/>
              <a:ea typeface="+mn-ea"/>
              <a:cs typeface="Times New Roman" pitchFamily="18" charset="0"/>
            </a:endParaRPr>
          </a:p>
          <a:p>
            <a:pPr eaLnBrk="1" fontAlgn="auto" hangingPunct="1">
              <a:spcAft>
                <a:spcPts val="0"/>
              </a:spcAft>
              <a:buFont typeface="Arial" pitchFamily="34" charset="0"/>
              <a:buNone/>
              <a:defRPr/>
            </a:pPr>
            <a:r>
              <a:rPr lang="en-US" i="1" dirty="0" smtClean="0">
                <a:solidFill>
                  <a:srgbClr val="FFFFCC"/>
                </a:solidFill>
                <a:latin typeface="Times New Roman" pitchFamily="18" charset="0"/>
                <a:ea typeface="+mn-ea"/>
                <a:cs typeface="Times New Roman" pitchFamily="18" charset="0"/>
              </a:rPr>
              <a:t>.  </a:t>
            </a:r>
          </a:p>
        </p:txBody>
      </p:sp>
      <p:pic>
        <p:nvPicPr>
          <p:cNvPr id="4099" name="Picture 2" descr="http://2.bp.blogspot.com/_HR5SJm9sR60/SI3IsroQrlI/AAAAAAAAFKM/oeLNmgSnfb4/s400/19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33400"/>
            <a:ext cx="441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304800" y="762000"/>
            <a:ext cx="4038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i="1">
                <a:latin typeface="Times New Roman" charset="0"/>
                <a:cs typeface="Times New Roman" charset="0"/>
              </a:rPr>
              <a:t>Mycobacterium tuberculosis</a:t>
            </a:r>
            <a:r>
              <a:rPr lang="en-US" sz="3600">
                <a:latin typeface="Times New Roman" charset="0"/>
                <a:cs typeface="Times New Roman" charset="0"/>
              </a:rPr>
              <a:t>  is inhaled on droplet nuclei into the lungs and deposits in the :</a:t>
            </a:r>
          </a:p>
          <a:p>
            <a:endParaRPr lang="en-US" sz="3600">
              <a:latin typeface="Times New Roman" charset="0"/>
              <a:cs typeface="Times New Roman" charset="0"/>
            </a:endParaRPr>
          </a:p>
          <a:p>
            <a:r>
              <a:rPr lang="en-US" sz="3200">
                <a:latin typeface="Times New Roman" charset="0"/>
                <a:cs typeface="Times New Roman" charset="0"/>
              </a:rPr>
              <a:t>terminal bronchioles and distal alveoli.</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5257800" cy="6126163"/>
          </a:xfrm>
          <a:solidFill>
            <a:schemeClr val="bg2">
              <a:lumMod val="50000"/>
            </a:schemeClr>
          </a:solidFill>
        </p:spPr>
        <p:txBody>
          <a:bodyPr/>
          <a:lstStyle/>
          <a:p>
            <a:pPr>
              <a:defRPr/>
            </a:pPr>
            <a:r>
              <a:rPr lang="en-US" sz="2800" dirty="0" smtClean="0">
                <a:solidFill>
                  <a:srgbClr val="FFFFCC"/>
                </a:solidFill>
                <a:latin typeface="Times New Roman" pitchFamily="18" charset="0"/>
                <a:ea typeface="+mj-ea"/>
                <a:cs typeface="Times New Roman" pitchFamily="18" charset="0"/>
              </a:rPr>
              <a:t>Tuberculin test reading after 48hours (delayed type IV).</a:t>
            </a:r>
            <a:br>
              <a:rPr lang="en-US" sz="2800" dirty="0" smtClean="0">
                <a:solidFill>
                  <a:srgbClr val="FFFFCC"/>
                </a:solidFill>
                <a:latin typeface="Times New Roman" pitchFamily="18" charset="0"/>
                <a:ea typeface="+mj-ea"/>
                <a:cs typeface="Times New Roman" pitchFamily="18" charset="0"/>
              </a:rPr>
            </a:br>
            <a:r>
              <a:rPr lang="en-US" sz="2800" dirty="0" smtClean="0">
                <a:solidFill>
                  <a:srgbClr val="FFFFCC"/>
                </a:solidFill>
                <a:latin typeface="Times New Roman" pitchFamily="18" charset="0"/>
                <a:ea typeface="+mj-ea"/>
                <a:cs typeface="Times New Roman" pitchFamily="18" charset="0"/>
              </a:rPr>
              <a:t> </a:t>
            </a:r>
            <a:br>
              <a:rPr lang="en-US" sz="2800" dirty="0" smtClean="0">
                <a:solidFill>
                  <a:srgbClr val="FFFFCC"/>
                </a:solidFill>
                <a:latin typeface="Times New Roman" pitchFamily="18" charset="0"/>
                <a:ea typeface="+mj-ea"/>
                <a:cs typeface="Times New Roman" pitchFamily="18" charset="0"/>
              </a:rPr>
            </a:br>
            <a:r>
              <a:rPr lang="en-US" sz="2800" dirty="0" smtClean="0">
                <a:solidFill>
                  <a:srgbClr val="FFFFCC"/>
                </a:solidFill>
                <a:latin typeface="Times New Roman" pitchFamily="18" charset="0"/>
                <a:ea typeface="+mj-ea"/>
                <a:cs typeface="Times New Roman" pitchFamily="18" charset="0"/>
              </a:rPr>
              <a:t> measure diameter of induration. </a:t>
            </a:r>
            <a:br>
              <a:rPr lang="en-US" sz="2800" dirty="0" smtClean="0">
                <a:solidFill>
                  <a:srgbClr val="FFFFCC"/>
                </a:solidFill>
                <a:latin typeface="Times New Roman" pitchFamily="18" charset="0"/>
                <a:ea typeface="+mj-ea"/>
                <a:cs typeface="Times New Roman" pitchFamily="18" charset="0"/>
              </a:rPr>
            </a:br>
            <a:r>
              <a:rPr lang="en-US" sz="2800" dirty="0" smtClean="0">
                <a:solidFill>
                  <a:srgbClr val="FFFFCC"/>
                </a:solidFill>
                <a:latin typeface="Times New Roman" pitchFamily="18" charset="0"/>
                <a:ea typeface="+mj-ea"/>
                <a:cs typeface="Times New Roman" pitchFamily="18" charset="0"/>
              </a:rPr>
              <a:t>.</a:t>
            </a:r>
            <a:endParaRPr lang="en-US" sz="2800" dirty="0">
              <a:solidFill>
                <a:srgbClr val="FFFFCC"/>
              </a:solidFill>
              <a:latin typeface="Times New Roman" pitchFamily="18" charset="0"/>
              <a:ea typeface="+mj-ea"/>
              <a:cs typeface="Times New Roman" pitchFamily="18" charset="0"/>
            </a:endParaRPr>
          </a:p>
        </p:txBody>
      </p:sp>
      <p:pic>
        <p:nvPicPr>
          <p:cNvPr id="31747" name="Picture 2" descr="http://t0.gstatic.com/images?q=tbn:Bd6g_bGd3RnIpM:http://images.suite101.com/441308_com_positiveppdskintestnihadamcropsuite.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1828800"/>
            <a:ext cx="2743200" cy="3886200"/>
          </a:xfrm>
        </p:spPr>
      </p:pic>
      <p:sp>
        <p:nvSpPr>
          <p:cNvPr id="7" name="Right Arrow 6"/>
          <p:cNvSpPr/>
          <p:nvPr/>
        </p:nvSpPr>
        <p:spPr>
          <a:xfrm>
            <a:off x="5562600" y="3581400"/>
            <a:ext cx="1447800" cy="381000"/>
          </a:xfrm>
          <a:prstGeom prst="rightArrow">
            <a:avLst/>
          </a:prstGeom>
          <a:solidFill>
            <a:schemeClr val="tx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2">
              <a:lumMod val="50000"/>
            </a:schemeClr>
          </a:solidFill>
        </p:spPr>
        <p:txBody>
          <a:bodyPr/>
          <a:lstStyle/>
          <a:p>
            <a:pPr algn="l">
              <a:defRPr/>
            </a:pPr>
            <a:r>
              <a:rPr lang="en-US" sz="3600" dirty="0" smtClean="0">
                <a:solidFill>
                  <a:srgbClr val="FFFFCC"/>
                </a:solidFill>
                <a:latin typeface="Times New Roman" pitchFamily="18" charset="0"/>
                <a:ea typeface="+mj-ea"/>
                <a:cs typeface="Times New Roman" pitchFamily="18" charset="0"/>
              </a:rPr>
              <a:t> Blood test for T.B. exposure .</a:t>
            </a:r>
            <a:endParaRPr lang="en-US" sz="3600" dirty="0">
              <a:solidFill>
                <a:srgbClr val="FFFFCC"/>
              </a:solidFill>
              <a:latin typeface="Times New Roman" pitchFamily="18" charset="0"/>
              <a:ea typeface="+mj-ea"/>
              <a:cs typeface="Times New Roman" pitchFamily="18" charset="0"/>
            </a:endParaRPr>
          </a:p>
        </p:txBody>
      </p:sp>
      <p:sp>
        <p:nvSpPr>
          <p:cNvPr id="3" name="Content Placeholder 2"/>
          <p:cNvSpPr>
            <a:spLocks noGrp="1"/>
          </p:cNvSpPr>
          <p:nvPr>
            <p:ph idx="1"/>
          </p:nvPr>
        </p:nvSpPr>
        <p:spPr>
          <a:xfrm>
            <a:off x="457200" y="1219200"/>
            <a:ext cx="8229600" cy="4906963"/>
          </a:xfrm>
          <a:solidFill>
            <a:schemeClr val="bg2">
              <a:lumMod val="75000"/>
            </a:schemeClr>
          </a:solidFill>
        </p:spPr>
        <p:txBody>
          <a:bodyPr/>
          <a:lstStyle/>
          <a:p>
            <a:pPr>
              <a:buFont typeface="Arial" charset="0"/>
              <a:buNone/>
            </a:pPr>
            <a:r>
              <a:rPr lang="en-US" sz="2800">
                <a:solidFill>
                  <a:srgbClr val="FFFFCC"/>
                </a:solidFill>
                <a:latin typeface="Times New Roman" charset="0"/>
                <a:cs typeface="Times New Roman" charset="0"/>
              </a:rPr>
              <a:t>                       measures interferon – gamma </a:t>
            </a:r>
          </a:p>
          <a:p>
            <a:pPr>
              <a:buFont typeface="Arial" charset="0"/>
              <a:buNone/>
            </a:pPr>
            <a:r>
              <a:rPr lang="en-US" sz="2800">
                <a:solidFill>
                  <a:srgbClr val="FFFFCC"/>
                </a:solidFill>
                <a:latin typeface="Times New Roman" charset="0"/>
                <a:cs typeface="Times New Roman" charset="0"/>
              </a:rPr>
              <a:t>           secreted in response to mycobacterial antigen .</a:t>
            </a:r>
          </a:p>
          <a:p>
            <a:pPr>
              <a:buFont typeface="Arial" charset="0"/>
              <a:buNone/>
            </a:pPr>
            <a:endParaRPr lang="en-US" sz="2800">
              <a:solidFill>
                <a:srgbClr val="FFFFCC"/>
              </a:solidFill>
              <a:latin typeface="Times New Roman" charset="0"/>
              <a:cs typeface="Times New Roman" charset="0"/>
            </a:endParaRPr>
          </a:p>
          <a:p>
            <a:pPr>
              <a:buFont typeface="Arial" charset="0"/>
              <a:buNone/>
            </a:pPr>
            <a:r>
              <a:rPr lang="en-US" sz="2800">
                <a:solidFill>
                  <a:srgbClr val="FFFFCC"/>
                </a:solidFill>
                <a:latin typeface="Times New Roman" charset="0"/>
                <a:cs typeface="Times New Roman" charset="0"/>
              </a:rPr>
              <a:t>      - mycobacterial peptides are added to the patients </a:t>
            </a:r>
          </a:p>
          <a:p>
            <a:pPr>
              <a:buFont typeface="Arial" charset="0"/>
              <a:buNone/>
            </a:pPr>
            <a:r>
              <a:rPr lang="en-US" sz="2800">
                <a:solidFill>
                  <a:srgbClr val="FFFFCC"/>
                </a:solidFill>
                <a:latin typeface="Times New Roman" charset="0"/>
                <a:cs typeface="Times New Roman" charset="0"/>
              </a:rPr>
              <a:t>            blood which is then incubated for 12 hours .</a:t>
            </a:r>
          </a:p>
          <a:p>
            <a:pPr>
              <a:buFont typeface="Arial" charset="0"/>
              <a:buNone/>
            </a:pPr>
            <a:endParaRPr lang="en-US" sz="2800">
              <a:solidFill>
                <a:srgbClr val="FFFFCC"/>
              </a:solidFill>
              <a:latin typeface="Times New Roman" charset="0"/>
              <a:cs typeface="Times New Roman" charset="0"/>
            </a:endParaRPr>
          </a:p>
          <a:p>
            <a:pPr>
              <a:buFont typeface="Arial" charset="0"/>
              <a:buNone/>
            </a:pPr>
            <a:r>
              <a:rPr lang="en-US" sz="2800">
                <a:solidFill>
                  <a:srgbClr val="FFFFCC"/>
                </a:solidFill>
                <a:latin typeface="Times New Roman" charset="0"/>
                <a:cs typeface="Times New Roman" charset="0"/>
              </a:rPr>
              <a:t>        - the amount of (IFN)  produced is then measured </a:t>
            </a:r>
          </a:p>
          <a:p>
            <a:pPr>
              <a:buFont typeface="Arial" charset="0"/>
              <a:buNone/>
            </a:pPr>
            <a:r>
              <a:rPr lang="en-US" sz="2800">
                <a:solidFill>
                  <a:srgbClr val="FFFFCC"/>
                </a:solidFill>
                <a:latin typeface="Times New Roman" charset="0"/>
                <a:cs typeface="Times New Roman" charset="0"/>
              </a:rPr>
              <a:t>                               by ELISA test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l">
              <a:defRPr/>
            </a:pPr>
            <a:r>
              <a:rPr lang="en-US" dirty="0" smtClean="0">
                <a:solidFill>
                  <a:srgbClr val="FFFF99"/>
                </a:solidFill>
                <a:latin typeface="Times New Roman" pitchFamily="18" charset="0"/>
                <a:ea typeface="+mj-ea"/>
                <a:cs typeface="Times New Roman" pitchFamily="18" charset="0"/>
              </a:rPr>
              <a:t>Prevention :</a:t>
            </a:r>
            <a:endParaRPr lang="en-US" dirty="0">
              <a:solidFill>
                <a:srgbClr val="FFFF99"/>
              </a:solidFill>
              <a:latin typeface="Times New Roman" pitchFamily="18" charset="0"/>
              <a:ea typeface="+mj-ea"/>
              <a:cs typeface="Times New Roman" pitchFamily="18" charset="0"/>
            </a:endParaRPr>
          </a:p>
        </p:txBody>
      </p:sp>
      <p:sp>
        <p:nvSpPr>
          <p:cNvPr id="3" name="Content Placeholder 2"/>
          <p:cNvSpPr>
            <a:spLocks noGrp="1"/>
          </p:cNvSpPr>
          <p:nvPr>
            <p:ph idx="1"/>
          </p:nvPr>
        </p:nvSpPr>
        <p:spPr>
          <a:solidFill>
            <a:schemeClr val="bg2">
              <a:lumMod val="75000"/>
            </a:schemeClr>
          </a:solidFill>
        </p:spPr>
        <p:txBody>
          <a:bodyPr/>
          <a:lstStyle/>
          <a:p>
            <a:pPr>
              <a:buFont typeface="Arial" charset="0"/>
              <a:buNone/>
              <a:defRPr/>
            </a:pPr>
            <a:r>
              <a:rPr lang="en-US" dirty="0" smtClean="0">
                <a:solidFill>
                  <a:srgbClr val="FFFFCC"/>
                </a:solidFill>
                <a:latin typeface="Times New Roman" pitchFamily="18" charset="0"/>
                <a:ea typeface="+mn-ea"/>
                <a:cs typeface="Times New Roman" pitchFamily="18" charset="0"/>
              </a:rPr>
              <a:t>         1.Immunoprophylaxis .</a:t>
            </a:r>
          </a:p>
          <a:p>
            <a:pPr>
              <a:buFont typeface="Arial" charset="0"/>
              <a:buNone/>
              <a:defRPr/>
            </a:pPr>
            <a:r>
              <a:rPr lang="en-US" dirty="0" smtClean="0">
                <a:solidFill>
                  <a:srgbClr val="FFFFCC"/>
                </a:solidFill>
                <a:latin typeface="Times New Roman" pitchFamily="18" charset="0"/>
                <a:ea typeface="+mn-ea"/>
                <a:cs typeface="Times New Roman" pitchFamily="18" charset="0"/>
              </a:rPr>
              <a:t>                  vaccination (BCG).</a:t>
            </a:r>
          </a:p>
          <a:p>
            <a:pPr>
              <a:buFont typeface="Arial" charset="0"/>
              <a:buNone/>
              <a:defRPr/>
            </a:pPr>
            <a:endParaRPr lang="en-US" dirty="0" smtClean="0">
              <a:solidFill>
                <a:srgbClr val="FFFFCC"/>
              </a:solidFill>
              <a:latin typeface="Times New Roman" pitchFamily="18" charset="0"/>
              <a:ea typeface="+mn-ea"/>
              <a:cs typeface="Times New Roman" pitchFamily="18" charset="0"/>
            </a:endParaRPr>
          </a:p>
          <a:p>
            <a:pPr>
              <a:buFont typeface="Arial" charset="0"/>
              <a:buNone/>
              <a:defRPr/>
            </a:pPr>
            <a:r>
              <a:rPr lang="en-US" dirty="0" smtClean="0">
                <a:solidFill>
                  <a:srgbClr val="FFFFCC"/>
                </a:solidFill>
                <a:latin typeface="Times New Roman" pitchFamily="18" charset="0"/>
                <a:ea typeface="+mn-ea"/>
                <a:cs typeface="Times New Roman" pitchFamily="18" charset="0"/>
              </a:rPr>
              <a:t>         2. Chemoprophylaxis .</a:t>
            </a:r>
          </a:p>
          <a:p>
            <a:pPr>
              <a:buFont typeface="Arial" charset="0"/>
              <a:buNone/>
              <a:defRPr/>
            </a:pPr>
            <a:r>
              <a:rPr lang="en-US" dirty="0" smtClean="0">
                <a:solidFill>
                  <a:srgbClr val="FFFFCC"/>
                </a:solidFill>
                <a:latin typeface="Times New Roman" pitchFamily="18" charset="0"/>
                <a:ea typeface="+mn-ea"/>
                <a:cs typeface="Times New Roman" pitchFamily="18" charset="0"/>
              </a:rPr>
              <a:t>                 anti- tuberculous drugs .</a:t>
            </a:r>
            <a:endParaRPr lang="en-US" dirty="0">
              <a:solidFill>
                <a:srgbClr val="FFFFCC"/>
              </a:solidFill>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atin typeface="Calibri" charset="0"/>
            </a:endParaRPr>
          </a:p>
        </p:txBody>
      </p:sp>
      <p:sp>
        <p:nvSpPr>
          <p:cNvPr id="34819" name="Content Placeholder 2"/>
          <p:cNvSpPr>
            <a:spLocks noGrp="1"/>
          </p:cNvSpPr>
          <p:nvPr>
            <p:ph idx="1"/>
          </p:nvPr>
        </p:nvSpPr>
        <p:spPr/>
        <p:txBody>
          <a:bodyPr/>
          <a:lstStyle/>
          <a:p>
            <a:endParaRPr lang="en-US">
              <a:latin typeface="Calibri" charset="0"/>
            </a:endParaRPr>
          </a:p>
        </p:txBody>
      </p:sp>
      <p:pic>
        <p:nvPicPr>
          <p:cNvPr id="34820" name="Picture 2" descr="http://www.nature.com/nature/journal/v406/n6797/images/406683a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46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563562"/>
          </a:xfrm>
        </p:spPr>
        <p:txBody>
          <a:bodyPr/>
          <a:lstStyle/>
          <a:p>
            <a:pPr algn="l"/>
            <a:r>
              <a:rPr lang="en-US" sz="4000">
                <a:latin typeface="Times New Roman" charset="0"/>
                <a:cs typeface="Times New Roman" charset="0"/>
              </a:rPr>
              <a:t>Summary :</a:t>
            </a:r>
          </a:p>
        </p:txBody>
      </p:sp>
      <p:sp>
        <p:nvSpPr>
          <p:cNvPr id="35843" name="Rectangle 3"/>
          <p:cNvSpPr>
            <a:spLocks noChangeArrowheads="1"/>
          </p:cNvSpPr>
          <p:nvPr/>
        </p:nvSpPr>
        <p:spPr bwMode="auto">
          <a:xfrm>
            <a:off x="533400" y="10668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charset="0"/>
                <a:cs typeface="Times New Roman" charset="0"/>
              </a:rPr>
              <a:t>1.The interplay between </a:t>
            </a:r>
            <a:r>
              <a:rPr lang="en-US" sz="2800" i="1">
                <a:latin typeface="Times New Roman" charset="0"/>
                <a:cs typeface="Times New Roman" charset="0"/>
              </a:rPr>
              <a:t>M. tuberculosis</a:t>
            </a:r>
            <a:r>
              <a:rPr lang="en-US" sz="2800">
                <a:latin typeface="Times New Roman" charset="0"/>
                <a:cs typeface="Times New Roman" charset="0"/>
              </a:rPr>
              <a:t> and host</a:t>
            </a:r>
          </a:p>
          <a:p>
            <a:r>
              <a:rPr lang="en-US" sz="2800">
                <a:latin typeface="Times New Roman" charset="0"/>
                <a:cs typeface="Times New Roman" charset="0"/>
              </a:rPr>
              <a:t>immunity determines the outcome after infection.</a:t>
            </a:r>
          </a:p>
        </p:txBody>
      </p:sp>
      <p:sp>
        <p:nvSpPr>
          <p:cNvPr id="35844" name="Rectangle 4"/>
          <p:cNvSpPr>
            <a:spLocks noChangeArrowheads="1"/>
          </p:cNvSpPr>
          <p:nvPr/>
        </p:nvSpPr>
        <p:spPr bwMode="auto">
          <a:xfrm rot="10800000" flipV="1">
            <a:off x="533400" y="2551113"/>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charset="0"/>
                <a:cs typeface="Times New Roman" charset="0"/>
              </a:rPr>
              <a:t>2.With respect to the human host, both innate and adaptive defense mechanisms are involved.</a:t>
            </a:r>
          </a:p>
        </p:txBody>
      </p:sp>
      <p:sp>
        <p:nvSpPr>
          <p:cNvPr id="35845" name="Rectangle 7"/>
          <p:cNvSpPr>
            <a:spLocks noChangeArrowheads="1"/>
          </p:cNvSpPr>
          <p:nvPr/>
        </p:nvSpPr>
        <p:spPr bwMode="auto">
          <a:xfrm>
            <a:off x="685800" y="4038600"/>
            <a:ext cx="769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Times New Roman" charset="0"/>
                <a:cs typeface="Times New Roman" charset="0"/>
              </a:rPr>
              <a:t>3.At many stages in the host response, </a:t>
            </a:r>
            <a:r>
              <a:rPr lang="en-US" sz="2800" i="1">
                <a:latin typeface="Times New Roman" charset="0"/>
                <a:cs typeface="Times New Roman" charset="0"/>
              </a:rPr>
              <a:t>M. tuberculosis</a:t>
            </a:r>
            <a:r>
              <a:rPr lang="en-US" sz="2800">
                <a:latin typeface="Times New Roman" charset="0"/>
                <a:cs typeface="Times New Roman" charset="0"/>
              </a:rPr>
              <a:t> has developed mechanisms to circumvent or antagonize protective immunity.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304800" y="381000"/>
            <a:ext cx="8610600"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charset="0"/>
                <a:cs typeface="Times New Roman" charset="0"/>
              </a:rPr>
              <a:t>After inhalation of </a:t>
            </a:r>
            <a:r>
              <a:rPr lang="en-US" sz="3200" i="1">
                <a:latin typeface="Times New Roman" charset="0"/>
                <a:cs typeface="Times New Roman" charset="0"/>
              </a:rPr>
              <a:t>M. tuberculosis</a:t>
            </a:r>
            <a:r>
              <a:rPr lang="en-US" sz="3200">
                <a:latin typeface="Times New Roman" charset="0"/>
                <a:cs typeface="Times New Roman" charset="0"/>
              </a:rPr>
              <a:t>  (MTB)  several scenarios may follow : </a:t>
            </a:r>
          </a:p>
          <a:p>
            <a:endParaRPr lang="en-US" sz="3200">
              <a:latin typeface="Times New Roman" charset="0"/>
              <a:cs typeface="Times New Roman" charset="0"/>
            </a:endParaRPr>
          </a:p>
          <a:p>
            <a:r>
              <a:rPr lang="en-US" sz="3200">
                <a:latin typeface="Times New Roman" charset="0"/>
                <a:cs typeface="Times New Roman" charset="0"/>
              </a:rPr>
              <a:t>        1.Mycobacteria may be destroyed by alveolar   </a:t>
            </a:r>
          </a:p>
          <a:p>
            <a:r>
              <a:rPr lang="en-US" sz="3200">
                <a:latin typeface="Times New Roman" charset="0"/>
                <a:cs typeface="Times New Roman" charset="0"/>
              </a:rPr>
              <a:t>                       macrophages,  (no infection ).</a:t>
            </a:r>
          </a:p>
          <a:p>
            <a:endParaRPr lang="en-US" sz="3200">
              <a:latin typeface="Times New Roman" charset="0"/>
              <a:cs typeface="Times New Roman" charset="0"/>
            </a:endParaRPr>
          </a:p>
          <a:p>
            <a:r>
              <a:rPr lang="en-US" sz="3200">
                <a:latin typeface="Times New Roman" charset="0"/>
                <a:cs typeface="Times New Roman" charset="0"/>
              </a:rPr>
              <a:t> alternatively, </a:t>
            </a:r>
          </a:p>
          <a:p>
            <a:endParaRPr lang="en-US" sz="3200">
              <a:latin typeface="Times New Roman" charset="0"/>
              <a:cs typeface="Times New Roman" charset="0"/>
            </a:endParaRPr>
          </a:p>
          <a:p>
            <a:endParaRPr lang="en-US" sz="3200">
              <a:latin typeface="Times New Roman" charset="0"/>
              <a:cs typeface="Times New Roman" charset="0"/>
            </a:endParaRPr>
          </a:p>
          <a:p>
            <a:pPr algn="ctr"/>
            <a:r>
              <a:rPr lang="en-US" sz="3200" i="1">
                <a:latin typeface="Times New Roman" charset="0"/>
                <a:cs typeface="Times New Roman" charset="0"/>
              </a:rPr>
              <a:t>     2.M. tuberculosis</a:t>
            </a:r>
            <a:r>
              <a:rPr lang="en-US" sz="3200">
                <a:latin typeface="Times New Roman" charset="0"/>
                <a:cs typeface="Times New Roman" charset="0"/>
              </a:rPr>
              <a:t> may not be immediately killed, and  so a primary complex will develop. </a:t>
            </a:r>
          </a:p>
          <a:p>
            <a:endParaRPr lang="en-US" sz="3200">
              <a:latin typeface="Times New Roman" charset="0"/>
              <a:cs typeface="Times New Roman" charset="0"/>
            </a:endParaRPr>
          </a:p>
          <a:p>
            <a:r>
              <a:rPr lang="en-US" sz="3200">
                <a:latin typeface="Times New Roman" charset="0"/>
                <a:cs typeface="Times New Roman" charset="0"/>
              </a:rPr>
              <a:t>      </a:t>
            </a:r>
          </a:p>
          <a:p>
            <a:r>
              <a:rPr lang="en-US" sz="3200">
                <a:latin typeface="Times New Roman" charset="0"/>
                <a:cs typeface="Times New Roman" charset="0"/>
              </a:rPr>
              <a: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09600" y="5334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Times New Roman" charset="0"/>
                <a:cs typeface="Times New Roman" charset="0"/>
              </a:rPr>
              <a:t> 3.In a minority of cases</a:t>
            </a:r>
          </a:p>
          <a:p>
            <a:pPr algn="ctr"/>
            <a:r>
              <a:rPr lang="en-US" sz="3200">
                <a:latin typeface="Times New Roman" charset="0"/>
                <a:cs typeface="Times New Roman" charset="0"/>
              </a:rPr>
              <a:t> active disease develops (primary tuberculosis).   [TB]</a:t>
            </a:r>
          </a:p>
          <a:p>
            <a:endParaRPr lang="en-US" sz="3200">
              <a:latin typeface="Times New Roman" charset="0"/>
              <a:cs typeface="Times New Roman" charset="0"/>
            </a:endParaRPr>
          </a:p>
          <a:p>
            <a:r>
              <a:rPr lang="en-US" sz="3200">
                <a:latin typeface="Times New Roman" charset="0"/>
                <a:cs typeface="Times New Roman" charset="0"/>
              </a:rPr>
              <a:t>4.Months or years afterwards, </a:t>
            </a:r>
          </a:p>
          <a:p>
            <a:r>
              <a:rPr lang="en-US" sz="3200">
                <a:latin typeface="Times New Roman" charset="0"/>
                <a:cs typeface="Times New Roman" charset="0"/>
              </a:rPr>
              <a:t> </a:t>
            </a:r>
          </a:p>
          <a:p>
            <a:pPr algn="ctr"/>
            <a:r>
              <a:rPr lang="en-US" sz="3200">
                <a:latin typeface="Times New Roman" charset="0"/>
                <a:cs typeface="Times New Roman" charset="0"/>
              </a:rPr>
              <a:t> usually under conditions of failing immune surveillance, latent infection may reactivate (postprimary TB).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5438" y="152400"/>
            <a:ext cx="84931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ＭＳ Ｐゴシック" charset="0"/>
                <a:cs typeface="Arial"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solidFill>
                  <a:schemeClr val="tx1"/>
                </a:solidFill>
                <a:latin typeface="Arial" charset="0"/>
                <a:ea typeface="Arial" charset="0"/>
                <a:cs typeface="Arial" charset="0"/>
              </a:defRPr>
            </a:lvl9pPr>
          </a:lstStyle>
          <a:p>
            <a:pPr algn="ctr" eaLnBrk="1" hangingPunct="1"/>
            <a:r>
              <a:rPr lang="en-GB" sz="2400">
                <a:latin typeface="Times New Roman" charset="0"/>
                <a:cs typeface="Times New Roman" charset="0"/>
              </a:rPr>
              <a:t>Chronological events after inhalation of M. tuberculosis.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533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Text Box 4"/>
          <p:cNvSpPr txBox="1">
            <a:spLocks noChangeArrowheads="1"/>
          </p:cNvSpPr>
          <p:nvPr/>
        </p:nvSpPr>
        <p:spPr bwMode="auto">
          <a:xfrm>
            <a:off x="2624138"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655638" algn="l"/>
                <a:tab pos="1312863" algn="l"/>
                <a:tab pos="1968500" algn="l"/>
                <a:tab pos="2625725" algn="l"/>
                <a:tab pos="3282950" algn="l"/>
              </a:tabLst>
              <a:defRPr>
                <a:solidFill>
                  <a:schemeClr val="tx1"/>
                </a:solidFill>
                <a:latin typeface="Arial" charset="0"/>
                <a:ea typeface="ＭＳ Ｐゴシック" charset="0"/>
                <a:cs typeface="Arial" charset="0"/>
              </a:defRPr>
            </a:lvl1pPr>
            <a:lvl2pPr marL="742950" indent="-285750" eaLnBrk="0" hangingPunct="0">
              <a:tabLst>
                <a:tab pos="655638" algn="l"/>
                <a:tab pos="1312863" algn="l"/>
                <a:tab pos="1968500" algn="l"/>
                <a:tab pos="2625725" algn="l"/>
                <a:tab pos="3282950" algn="l"/>
              </a:tabLst>
              <a:defRPr>
                <a:solidFill>
                  <a:schemeClr val="tx1"/>
                </a:solidFill>
                <a:latin typeface="Arial" charset="0"/>
                <a:ea typeface="Arial" charset="0"/>
                <a:cs typeface="Arial" charset="0"/>
              </a:defRPr>
            </a:lvl2pPr>
            <a:lvl3pPr marL="1143000" indent="-228600" eaLnBrk="0" hangingPunct="0">
              <a:tabLst>
                <a:tab pos="655638" algn="l"/>
                <a:tab pos="1312863" algn="l"/>
                <a:tab pos="1968500" algn="l"/>
                <a:tab pos="2625725" algn="l"/>
                <a:tab pos="3282950" algn="l"/>
              </a:tabLst>
              <a:defRPr>
                <a:solidFill>
                  <a:schemeClr val="tx1"/>
                </a:solidFill>
                <a:latin typeface="Arial" charset="0"/>
                <a:ea typeface="Arial" charset="0"/>
                <a:cs typeface="Arial" charset="0"/>
              </a:defRPr>
            </a:lvl3pPr>
            <a:lvl4pPr marL="1600200" indent="-228600" eaLnBrk="0" hangingPunct="0">
              <a:tabLst>
                <a:tab pos="655638" algn="l"/>
                <a:tab pos="1312863" algn="l"/>
                <a:tab pos="1968500" algn="l"/>
                <a:tab pos="2625725" algn="l"/>
                <a:tab pos="3282950" algn="l"/>
              </a:tabLst>
              <a:defRPr>
                <a:solidFill>
                  <a:schemeClr val="tx1"/>
                </a:solidFill>
                <a:latin typeface="Arial" charset="0"/>
                <a:ea typeface="Arial" charset="0"/>
                <a:cs typeface="Arial" charset="0"/>
              </a:defRPr>
            </a:lvl4pPr>
            <a:lvl5pPr marL="2057400" indent="-228600" eaLnBrk="0" hangingPunct="0">
              <a:tabLst>
                <a:tab pos="655638" algn="l"/>
                <a:tab pos="1312863" algn="l"/>
                <a:tab pos="1968500" algn="l"/>
                <a:tab pos="2625725" algn="l"/>
                <a:tab pos="3282950"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655638" algn="l"/>
                <a:tab pos="1312863" algn="l"/>
                <a:tab pos="1968500" algn="l"/>
                <a:tab pos="2625725" algn="l"/>
                <a:tab pos="3282950" algn="l"/>
              </a:tabLst>
              <a:defRPr>
                <a:solidFill>
                  <a:schemeClr val="tx1"/>
                </a:solidFill>
                <a:latin typeface="Arial" charset="0"/>
                <a:ea typeface="Arial" charset="0"/>
                <a:cs typeface="Arial" charset="0"/>
              </a:defRPr>
            </a:lvl9pPr>
          </a:lstStyle>
          <a:p>
            <a:pPr eaLnBrk="1" hangingPunct="1"/>
            <a:endParaRPr lang="en-GB" sz="1100" b="1">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atin typeface="Calibri" charset="0"/>
            </a:endParaRPr>
          </a:p>
        </p:txBody>
      </p:sp>
      <p:sp>
        <p:nvSpPr>
          <p:cNvPr id="8195" name="Content Placeholder 2"/>
          <p:cNvSpPr>
            <a:spLocks noGrp="1"/>
          </p:cNvSpPr>
          <p:nvPr>
            <p:ph idx="1"/>
          </p:nvPr>
        </p:nvSpPr>
        <p:spPr/>
        <p:txBody>
          <a:bodyPr/>
          <a:lstStyle/>
          <a:p>
            <a:endParaRPr lang="en-US">
              <a:latin typeface="Calibri"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792162"/>
          </a:xfrm>
          <a:solidFill>
            <a:schemeClr val="bg2">
              <a:lumMod val="50000"/>
            </a:schemeClr>
          </a:solidFill>
        </p:spPr>
        <p:txBody>
          <a:bodyPr/>
          <a:lstStyle/>
          <a:p>
            <a:pPr algn="l">
              <a:defRPr/>
            </a:pPr>
            <a:r>
              <a:rPr lang="en-US" sz="3600" dirty="0" smtClean="0">
                <a:solidFill>
                  <a:srgbClr val="FFFFCC"/>
                </a:solidFill>
                <a:latin typeface="Times New Roman" pitchFamily="18" charset="0"/>
                <a:ea typeface="+mj-ea"/>
                <a:cs typeface="Times New Roman" pitchFamily="18" charset="0"/>
              </a:rPr>
              <a:t> outcome of primary infection :</a:t>
            </a:r>
            <a:endParaRPr lang="en-US" sz="3600" dirty="0">
              <a:solidFill>
                <a:srgbClr val="FFFFCC"/>
              </a:solidFill>
              <a:latin typeface="Times New Roman" pitchFamily="18" charset="0"/>
              <a:ea typeface="+mj-ea"/>
              <a:cs typeface="Times New Roman" pitchFamily="18" charset="0"/>
            </a:endParaRPr>
          </a:p>
        </p:txBody>
      </p:sp>
      <p:sp>
        <p:nvSpPr>
          <p:cNvPr id="22531" name="Content Placeholder 2"/>
          <p:cNvSpPr>
            <a:spLocks noGrp="1"/>
          </p:cNvSpPr>
          <p:nvPr>
            <p:ph idx="1"/>
          </p:nvPr>
        </p:nvSpPr>
        <p:spPr>
          <a:xfrm>
            <a:off x="228600" y="1600200"/>
            <a:ext cx="8686800" cy="5029200"/>
          </a:xfrm>
          <a:solidFill>
            <a:schemeClr val="bg2">
              <a:lumMod val="75000"/>
            </a:schemeClr>
          </a:solidFill>
        </p:spPr>
        <p:txBody>
          <a:bodyPr/>
          <a:lstStyle/>
          <a:p>
            <a:pPr>
              <a:buFont typeface="Arial" charset="0"/>
              <a:buNone/>
              <a:defRPr/>
            </a:pPr>
            <a:r>
              <a:rPr lang="en-US" sz="2800" dirty="0" smtClean="0">
                <a:solidFill>
                  <a:srgbClr val="FFFFCC"/>
                </a:solidFill>
                <a:latin typeface="Times New Roman" pitchFamily="18" charset="0"/>
                <a:ea typeface="+mn-ea"/>
                <a:cs typeface="Times New Roman" pitchFamily="18" charset="0"/>
              </a:rPr>
              <a:t>      In most patients ( 90%), primary infection heal to</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to leave a small visible scar on radiograph. </a:t>
            </a:r>
          </a:p>
          <a:p>
            <a:pPr>
              <a:buFont typeface="Arial" charset="0"/>
              <a:buNone/>
              <a:defRPr/>
            </a:pPr>
            <a:r>
              <a:rPr lang="en-US" sz="2800" dirty="0" smtClean="0">
                <a:solidFill>
                  <a:srgbClr val="FFFFCC"/>
                </a:solidFill>
                <a:latin typeface="Times New Roman" pitchFamily="18" charset="0"/>
                <a:ea typeface="+mn-ea"/>
                <a:cs typeface="Times New Roman" pitchFamily="18" charset="0"/>
              </a:rPr>
              <a:t>                           </a:t>
            </a:r>
          </a:p>
          <a:p>
            <a:pPr>
              <a:buFont typeface="Arial" charset="0"/>
              <a:buNone/>
              <a:defRPr/>
            </a:pPr>
            <a:endParaRPr lang="en-US" sz="2800" dirty="0" smtClean="0">
              <a:solidFill>
                <a:srgbClr val="FFFFCC"/>
              </a:solidFill>
              <a:latin typeface="Times New Roman" pitchFamily="18" charset="0"/>
              <a:ea typeface="+mn-ea"/>
              <a:cs typeface="Times New Roman" pitchFamily="18" charset="0"/>
            </a:endParaRPr>
          </a:p>
          <a:p>
            <a:pPr>
              <a:buFont typeface="Arial" charset="0"/>
              <a:buNone/>
              <a:defRPr/>
            </a:pPr>
            <a:r>
              <a:rPr lang="en-US" sz="2800" dirty="0" smtClean="0">
                <a:solidFill>
                  <a:srgbClr val="FFFFCC"/>
                </a:solidFill>
                <a:latin typeface="Times New Roman" pitchFamily="18" charset="0"/>
                <a:ea typeface="+mn-ea"/>
                <a:cs typeface="Times New Roman" pitchFamily="18" charset="0"/>
              </a:rPr>
              <a:t>       </a:t>
            </a:r>
            <a:r>
              <a:rPr lang="en-US" sz="2800" dirty="0" smtClean="0">
                <a:latin typeface="Times New Roman" pitchFamily="18" charset="0"/>
                <a:ea typeface="+mn-ea"/>
                <a:cs typeface="Times New Roman" pitchFamily="18" charset="0"/>
              </a:rPr>
              <a:t> the PPD skin test (mantoux), as a marker of T-cell    response, becomes positive.</a:t>
            </a:r>
          </a:p>
          <a:p>
            <a:pPr>
              <a:buFont typeface="Arial" charset="0"/>
              <a:buNone/>
              <a:defRPr/>
            </a:pPr>
            <a:endParaRPr lang="en-US" sz="2800" dirty="0" smtClean="0">
              <a:solidFill>
                <a:srgbClr val="FFFFCC"/>
              </a:solidFill>
              <a:latin typeface="Times New Roman" pitchFamily="18" charset="0"/>
              <a:ea typeface="+mn-ea"/>
              <a:cs typeface="Times New Roman" pitchFamily="18" charset="0"/>
            </a:endParaRPr>
          </a:p>
          <a:p>
            <a:pPr>
              <a:buFont typeface="Arial" charset="0"/>
              <a:buNone/>
              <a:defRPr/>
            </a:pPr>
            <a:r>
              <a:rPr lang="en-US" sz="2800" dirty="0" smtClean="0">
                <a:solidFill>
                  <a:srgbClr val="FFFFCC"/>
                </a:solidFill>
                <a:latin typeface="Times New Roman" pitchFamily="18" charset="0"/>
                <a:ea typeface="+mn-ea"/>
                <a:cs typeface="Times New Roman" pitchFamily="18" charset="0"/>
              </a:rPr>
              <a:t>                    the Ghon ( or primary ) complex .</a:t>
            </a:r>
          </a:p>
          <a:p>
            <a:pPr>
              <a:buFont typeface="Arial" charset="0"/>
              <a:buNone/>
              <a:defRPr/>
            </a:pPr>
            <a:r>
              <a:rPr lang="en-US" sz="2800" dirty="0" smtClean="0">
                <a:latin typeface="Times New Roman" pitchFamily="18" charset="0"/>
                <a:ea typeface="+mn-ea"/>
                <a:cs typeface="Times New Roman" pitchFamily="18" charset="0"/>
              </a:rPr>
              <a:t>            Most often, infection is stabilized at this point.</a:t>
            </a:r>
            <a:endParaRPr lang="en-US" sz="2800" dirty="0" smtClean="0">
              <a:solidFill>
                <a:srgbClr val="FFFFCC"/>
              </a:solidFill>
              <a:latin typeface="Times New Roman" pitchFamily="18" charset="0"/>
              <a:ea typeface="+mn-ea"/>
              <a:cs typeface="Times New Roman" pitchFamily="18" charset="0"/>
            </a:endParaRPr>
          </a:p>
          <a:p>
            <a:pPr>
              <a:buFont typeface="Arial" charset="0"/>
              <a:buNone/>
              <a:defRPr/>
            </a:pPr>
            <a:endParaRPr lang="en-US" sz="2800" dirty="0" smtClean="0">
              <a:solidFill>
                <a:srgbClr val="FFFFCC"/>
              </a:solidFill>
              <a:latin typeface="Times New Roman" pitchFamily="18" charset="0"/>
              <a:ea typeface="+mn-ea"/>
              <a:cs typeface="Times New Roman" pitchFamily="18" charset="0"/>
            </a:endParaRPr>
          </a:p>
          <a:p>
            <a:pPr>
              <a:buFont typeface="Arial" charset="0"/>
              <a:buNone/>
              <a:defRPr/>
            </a:pPr>
            <a:endParaRPr lang="en-US" sz="2800" dirty="0" smtClean="0">
              <a:solidFill>
                <a:srgbClr val="FFFFCC"/>
              </a:solidFill>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bg2">
              <a:lumMod val="50000"/>
            </a:schemeClr>
          </a:solidFill>
        </p:spPr>
        <p:txBody>
          <a:bodyPr/>
          <a:lstStyle/>
          <a:p>
            <a:pPr algn="l">
              <a:defRPr/>
            </a:pPr>
            <a:r>
              <a:rPr lang="en-US" sz="2800" dirty="0" smtClean="0">
                <a:solidFill>
                  <a:srgbClr val="FFFFCC"/>
                </a:solidFill>
                <a:latin typeface="Times New Roman" pitchFamily="18" charset="0"/>
                <a:ea typeface="+mj-ea"/>
                <a:cs typeface="Times New Roman" pitchFamily="18" charset="0"/>
              </a:rPr>
              <a:t>      </a:t>
            </a:r>
            <a:r>
              <a:rPr lang="en-US" sz="4000" dirty="0" smtClean="0">
                <a:solidFill>
                  <a:srgbClr val="FFFFCC"/>
                </a:solidFill>
                <a:latin typeface="Times New Roman" pitchFamily="18" charset="0"/>
                <a:ea typeface="+mj-ea"/>
                <a:cs typeface="Times New Roman" pitchFamily="18" charset="0"/>
              </a:rPr>
              <a:t>The Gohn complex consist of :</a:t>
            </a:r>
            <a:endParaRPr lang="en-US" sz="4000" dirty="0">
              <a:solidFill>
                <a:srgbClr val="FFFFCC"/>
              </a:solidFill>
              <a:latin typeface="Times New Roman" pitchFamily="18" charset="0"/>
              <a:ea typeface="+mj-ea"/>
              <a:cs typeface="Times New Roman" pitchFamily="18" charset="0"/>
            </a:endParaRPr>
          </a:p>
        </p:txBody>
      </p:sp>
      <p:sp>
        <p:nvSpPr>
          <p:cNvPr id="10243" name="Content Placeholder 2"/>
          <p:cNvSpPr>
            <a:spLocks noGrp="1"/>
          </p:cNvSpPr>
          <p:nvPr>
            <p:ph idx="1"/>
          </p:nvPr>
        </p:nvSpPr>
        <p:spPr/>
        <p:txBody>
          <a:bodyPr/>
          <a:lstStyle/>
          <a:p>
            <a:pPr>
              <a:buFont typeface="Arial" charset="0"/>
              <a:buNone/>
            </a:pPr>
            <a:r>
              <a:rPr lang="en-US" sz="2800">
                <a:solidFill>
                  <a:srgbClr val="FFFFCC"/>
                </a:solidFill>
                <a:latin typeface="Times New Roman" charset="0"/>
                <a:cs typeface="Times New Roman" charset="0"/>
              </a:rPr>
              <a:t>   </a:t>
            </a:r>
          </a:p>
        </p:txBody>
      </p:sp>
      <p:sp>
        <p:nvSpPr>
          <p:cNvPr id="21508" name="Content Placeholder 2"/>
          <p:cNvSpPr txBox="1">
            <a:spLocks/>
          </p:cNvSpPr>
          <p:nvPr/>
        </p:nvSpPr>
        <p:spPr bwMode="auto">
          <a:xfrm>
            <a:off x="304800" y="1219200"/>
            <a:ext cx="8458200" cy="5334000"/>
          </a:xfrm>
          <a:prstGeom prst="rect">
            <a:avLst/>
          </a:prstGeom>
          <a:solidFill>
            <a:schemeClr val="bg2">
              <a:lumMod val="75000"/>
            </a:schemeClr>
          </a:solidFill>
          <a:ln w="9525">
            <a:no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None/>
            </a:pPr>
            <a:r>
              <a:rPr lang="en-US" sz="2800">
                <a:solidFill>
                  <a:srgbClr val="FFFFCC"/>
                </a:solidFill>
                <a:latin typeface="Times New Roman" charset="0"/>
                <a:cs typeface="Times New Roman" charset="0"/>
              </a:rPr>
              <a:t>      The lung lesions ( tubercles –small granulomas ) </a:t>
            </a:r>
          </a:p>
          <a:p>
            <a:pPr eaLnBrk="1" hangingPunct="1">
              <a:buFont typeface="Arial" charset="0"/>
              <a:buNone/>
            </a:pPr>
            <a:r>
              <a:rPr lang="en-US" sz="2800">
                <a:solidFill>
                  <a:srgbClr val="FFFFCC"/>
                </a:solidFill>
                <a:latin typeface="Times New Roman" charset="0"/>
                <a:cs typeface="Times New Roman" charset="0"/>
              </a:rPr>
              <a:t>                  plus the enlarged lymph nodes . </a:t>
            </a:r>
          </a:p>
          <a:p>
            <a:pPr eaLnBrk="1" hangingPunct="1">
              <a:buFont typeface="Arial" charset="0"/>
              <a:buNone/>
            </a:pPr>
            <a:endParaRPr lang="en-US" sz="2800">
              <a:solidFill>
                <a:srgbClr val="FFFFCC"/>
              </a:solidFill>
              <a:latin typeface="Times New Roman" charset="0"/>
              <a:cs typeface="Times New Roman" charset="0"/>
            </a:endParaRPr>
          </a:p>
          <a:p>
            <a:pPr eaLnBrk="1" hangingPunct="1">
              <a:buFont typeface="Arial" charset="0"/>
              <a:buNone/>
            </a:pPr>
            <a:endParaRPr lang="en-US" sz="2800">
              <a:solidFill>
                <a:srgbClr val="FFFFCC"/>
              </a:solidFill>
              <a:latin typeface="Times New Roman" charset="0"/>
              <a:cs typeface="Times New Roman" charset="0"/>
            </a:endParaRPr>
          </a:p>
          <a:p>
            <a:pPr eaLnBrk="1" hangingPunct="1">
              <a:buFont typeface="Arial" charset="0"/>
              <a:buNone/>
            </a:pPr>
            <a:r>
              <a:rPr lang="en-US" sz="2800">
                <a:solidFill>
                  <a:srgbClr val="FFFFCC"/>
                </a:solidFill>
                <a:latin typeface="Times New Roman" charset="0"/>
                <a:cs typeface="Times New Roman" charset="0"/>
              </a:rPr>
              <a:t> </a:t>
            </a:r>
          </a:p>
        </p:txBody>
      </p:sp>
      <p:sp>
        <p:nvSpPr>
          <p:cNvPr id="5" name="Content Placeholder 2"/>
          <p:cNvSpPr txBox="1">
            <a:spLocks/>
          </p:cNvSpPr>
          <p:nvPr/>
        </p:nvSpPr>
        <p:spPr bwMode="auto">
          <a:xfrm>
            <a:off x="228600" y="2362200"/>
            <a:ext cx="8686800" cy="4114800"/>
          </a:xfrm>
          <a:prstGeom prst="rect">
            <a:avLst/>
          </a:prstGeom>
          <a:solidFill>
            <a:schemeClr val="bg2">
              <a:lumMod val="75000"/>
            </a:schemeClr>
          </a:solidFill>
          <a:ln w="9525">
            <a:noFill/>
            <a:miter lim="800000"/>
            <a:headEnd/>
            <a:tailEnd/>
          </a:ln>
        </p:spPr>
        <p:txBody>
          <a:bodyPr/>
          <a:lstStyle/>
          <a:p>
            <a:pPr marL="342900" indent="-342900">
              <a:spcBef>
                <a:spcPct val="20000"/>
              </a:spcBef>
              <a:buFont typeface="Arial" charset="0"/>
              <a:buNone/>
              <a:defRPr/>
            </a:pPr>
            <a:r>
              <a:rPr lang="en-US" sz="2800" dirty="0">
                <a:solidFill>
                  <a:srgbClr val="FFFFCC"/>
                </a:solidFill>
                <a:latin typeface="Times New Roman" pitchFamily="18" charset="0"/>
                <a:ea typeface="+mn-ea"/>
                <a:cs typeface="Times New Roman" pitchFamily="18" charset="0"/>
              </a:rPr>
              <a:t>             </a:t>
            </a:r>
          </a:p>
          <a:p>
            <a:pPr marL="342900" indent="-342900">
              <a:spcBef>
                <a:spcPct val="20000"/>
              </a:spcBef>
              <a:buFont typeface="Arial" charset="0"/>
              <a:buNone/>
              <a:defRPr/>
            </a:pPr>
            <a:r>
              <a:rPr lang="en-US" sz="2800" dirty="0">
                <a:solidFill>
                  <a:srgbClr val="FFFFCC"/>
                </a:solidFill>
                <a:latin typeface="Times New Roman" pitchFamily="18" charset="0"/>
                <a:ea typeface="+mn-ea"/>
                <a:cs typeface="Times New Roman" pitchFamily="18" charset="0"/>
              </a:rPr>
              <a:t>     tubercles </a:t>
            </a:r>
            <a:r>
              <a:rPr lang="en-US" sz="2800" dirty="0">
                <a:solidFill>
                  <a:srgbClr val="FFFFCC"/>
                </a:solidFill>
                <a:latin typeface="Times New Roman" pitchFamily="18" charset="0"/>
                <a:ea typeface="+mn-ea"/>
                <a:cs typeface="Times New Roman" pitchFamily="18" charset="0"/>
              </a:rPr>
              <a:t>may </a:t>
            </a:r>
            <a:r>
              <a:rPr lang="en-US" sz="2800" dirty="0">
                <a:solidFill>
                  <a:srgbClr val="FFFFCC"/>
                </a:solidFill>
                <a:latin typeface="Times New Roman" pitchFamily="18" charset="0"/>
                <a:ea typeface="+mn-ea"/>
                <a:cs typeface="Times New Roman" pitchFamily="18" charset="0"/>
              </a:rPr>
              <a:t>become fibrotic or calcified.</a:t>
            </a:r>
          </a:p>
          <a:p>
            <a:pPr marL="342900" indent="-342900">
              <a:spcBef>
                <a:spcPct val="20000"/>
              </a:spcBef>
              <a:buFont typeface="Arial" charset="0"/>
              <a:buNone/>
              <a:defRPr/>
            </a:pPr>
            <a:r>
              <a:rPr lang="en-US" sz="2800" dirty="0">
                <a:solidFill>
                  <a:srgbClr val="FFFFCC"/>
                </a:solidFill>
                <a:latin typeface="Times New Roman" pitchFamily="18" charset="0"/>
                <a:ea typeface="+mn-ea"/>
                <a:cs typeface="Times New Roman" pitchFamily="18" charset="0"/>
              </a:rPr>
              <a:t>                and persist as such for a lifetime.</a:t>
            </a:r>
          </a:p>
          <a:p>
            <a:pPr marL="342900" indent="-342900">
              <a:spcBef>
                <a:spcPct val="20000"/>
              </a:spcBef>
              <a:buFont typeface="Arial" charset="0"/>
              <a:buNone/>
              <a:defRPr/>
            </a:pPr>
            <a:r>
              <a:rPr lang="en-US" sz="2800" dirty="0">
                <a:solidFill>
                  <a:srgbClr val="FFFFCC"/>
                </a:solidFill>
                <a:latin typeface="Times New Roman" pitchFamily="18" charset="0"/>
                <a:ea typeface="+mn-ea"/>
                <a:cs typeface="Times New Roman" pitchFamily="18" charset="0"/>
              </a:rPr>
              <a:t>  </a:t>
            </a:r>
          </a:p>
          <a:p>
            <a:pPr marL="342900" indent="-342900">
              <a:spcBef>
                <a:spcPct val="20000"/>
              </a:spcBef>
              <a:buFont typeface="Arial" charset="0"/>
              <a:buNone/>
              <a:defRPr/>
            </a:pPr>
            <a:r>
              <a:rPr lang="en-US" sz="2800" dirty="0">
                <a:solidFill>
                  <a:srgbClr val="FFFFCC"/>
                </a:solidFill>
                <a:latin typeface="Times New Roman" pitchFamily="18" charset="0"/>
                <a:ea typeface="+mn-ea"/>
                <a:cs typeface="Times New Roman" pitchFamily="18" charset="0"/>
              </a:rPr>
              <a:t>       show up on chest x- ray as radio-opaque nodules.</a:t>
            </a:r>
          </a:p>
          <a:p>
            <a:pPr marL="342900" indent="-342900">
              <a:spcBef>
                <a:spcPct val="20000"/>
              </a:spcBef>
              <a:buFont typeface="Arial" charset="0"/>
              <a:buNone/>
              <a:defRPr/>
            </a:pPr>
            <a:endParaRPr lang="en-US" sz="2800" dirty="0">
              <a:solidFill>
                <a:srgbClr val="FFFFCC"/>
              </a:solidFill>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2617</TotalTime>
  <Words>1428</Words>
  <Application>Microsoft Macintosh PowerPoint</Application>
  <PresentationFormat>On-screen Show (4:3)</PresentationFormat>
  <Paragraphs>202</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msgothic</vt:lpstr>
      <vt:lpstr>Office Theme</vt:lpstr>
      <vt:lpstr>  Immunology of tuberculosis .</vt:lpstr>
      <vt:lpstr>PowerPoint Presentation</vt:lpstr>
      <vt:lpstr>PowerPoint Presentation</vt:lpstr>
      <vt:lpstr>PowerPoint Presentation</vt:lpstr>
      <vt:lpstr>PowerPoint Presentation</vt:lpstr>
      <vt:lpstr>PowerPoint Presentation</vt:lpstr>
      <vt:lpstr>PowerPoint Presentation</vt:lpstr>
      <vt:lpstr> outcome of primary infection :</vt:lpstr>
      <vt:lpstr>      The Gohn complex consist of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DTH reactions in tuberculosis :</vt:lpstr>
      <vt:lpstr>PowerPoint Presentation</vt:lpstr>
      <vt:lpstr>   Outcome of T.B.In individuals with defective IMMUNITY ( immunodeficiency  :</vt:lpstr>
      <vt:lpstr>    In patients with excessive TNF production ,               lesions break down leading to                            open T.B.</vt:lpstr>
      <vt:lpstr> Reactivation is a consequence of impaired immune function which may result from : </vt:lpstr>
      <vt:lpstr>   Test for immunity against T.B. </vt:lpstr>
      <vt:lpstr>Tuberculin test reading after 48hours (delayed type IV).    measure diameter of induration.  .</vt:lpstr>
      <vt:lpstr> Blood test for T.B. exposure .</vt:lpstr>
      <vt:lpstr>Prevention :</vt:lpstr>
      <vt:lpstr>PowerPoint Presentation</vt:lpstr>
      <vt:lpstr>Summary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Immunology of tuberculosis .</dc:title>
  <dc:creator>Dr.Hazem</dc:creator>
  <cp:lastModifiedBy>User</cp:lastModifiedBy>
  <cp:revision>88</cp:revision>
  <dcterms:created xsi:type="dcterms:W3CDTF">2010-02-15T12:03:52Z</dcterms:created>
  <dcterms:modified xsi:type="dcterms:W3CDTF">2012-02-07T14:20:22Z</dcterms:modified>
</cp:coreProperties>
</file>