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handoutMasterIdLst>
    <p:handoutMasterId r:id="rId43"/>
  </p:handoutMasterIdLst>
  <p:sldIdLst>
    <p:sldId id="334" r:id="rId2"/>
    <p:sldId id="331" r:id="rId3"/>
    <p:sldId id="260" r:id="rId4"/>
    <p:sldId id="335" r:id="rId5"/>
    <p:sldId id="326" r:id="rId6"/>
    <p:sldId id="261" r:id="rId7"/>
    <p:sldId id="257" r:id="rId8"/>
    <p:sldId id="322" r:id="rId9"/>
    <p:sldId id="323" r:id="rId10"/>
    <p:sldId id="301" r:id="rId11"/>
    <p:sldId id="258" r:id="rId12"/>
    <p:sldId id="259" r:id="rId13"/>
    <p:sldId id="332" r:id="rId14"/>
    <p:sldId id="333" r:id="rId15"/>
    <p:sldId id="262" r:id="rId16"/>
    <p:sldId id="336" r:id="rId17"/>
    <p:sldId id="329" r:id="rId18"/>
    <p:sldId id="313" r:id="rId19"/>
    <p:sldId id="294" r:id="rId20"/>
    <p:sldId id="263" r:id="rId21"/>
    <p:sldId id="311" r:id="rId22"/>
    <p:sldId id="264" r:id="rId23"/>
    <p:sldId id="265" r:id="rId24"/>
    <p:sldId id="266" r:id="rId25"/>
    <p:sldId id="269" r:id="rId26"/>
    <p:sldId id="270" r:id="rId27"/>
    <p:sldId id="271" r:id="rId28"/>
    <p:sldId id="315" r:id="rId29"/>
    <p:sldId id="272" r:id="rId30"/>
    <p:sldId id="273" r:id="rId31"/>
    <p:sldId id="295" r:id="rId32"/>
    <p:sldId id="274" r:id="rId33"/>
    <p:sldId id="275" r:id="rId34"/>
    <p:sldId id="276" r:id="rId35"/>
    <p:sldId id="277" r:id="rId36"/>
    <p:sldId id="304" r:id="rId37"/>
    <p:sldId id="278" r:id="rId38"/>
    <p:sldId id="279" r:id="rId39"/>
    <p:sldId id="280" r:id="rId40"/>
    <p:sldId id="281" r:id="rId41"/>
    <p:sldId id="28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Times New Roman" pitchFamily="-112" charset="0"/>
        <a:cs typeface="Times New Roman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19" autoAdjust="0"/>
    <p:restoredTop sz="94728" autoAdjust="0"/>
  </p:normalViewPr>
  <p:slideViewPr>
    <p:cSldViewPr>
      <p:cViewPr varScale="1">
        <p:scale>
          <a:sx n="100" d="100"/>
          <a:sy n="100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4" Type="http://schemas.openxmlformats.org/officeDocument/2006/relationships/slide" Target="slides/slide36.xml"/><Relationship Id="rId1" Type="http://schemas.openxmlformats.org/officeDocument/2006/relationships/slide" Target="slides/slide10.xml"/><Relationship Id="rId2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B64F332-F0F7-2142-A2E2-F3726FE26EF6}" type="datetimeFigureOut">
              <a:rPr lang="ar-sa"/>
              <a:pPr/>
              <a:t>2/13/12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A0E24B7-8232-7C47-9D5F-89A35C7DA473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x-none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x-none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4E8A3-DF57-1A4D-BFDB-0A487E3B16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EA70A-A895-5941-A84A-DAA4A90507A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F89D-CC9C-7D48-8237-239A0BC9E47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EC3B5-13B6-8149-9E8E-63760354840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5DB5E-AA79-5A4C-B194-C82231DAB4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E8361-C771-6541-8338-D76F9EE29B1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10584-D80A-5047-9EC4-56E1DD10971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59531-EEFD-6744-8A9E-D014CC6E8DC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2CF51-7A2F-3548-8716-6359DA2EF4D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6029A-E151-174D-B434-457C4AA555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81933-48D3-0443-A527-B3FB70A0BE5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99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x-none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9940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x-none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1585B-B79C-DD49-ABB9-679840D5EA4E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Times New Roman" pitchFamily="-11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Times New Roman" pitchFamily="-112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Times New Roman" pitchFamily="-112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Times New Roman" pitchFamily="-112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Times New Roman" pitchFamily="-112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112" charset="2"/>
        <a:buChar char="l"/>
        <a:defRPr sz="3200">
          <a:solidFill>
            <a:schemeClr val="tx1"/>
          </a:solidFill>
          <a:latin typeface="+mn-lt"/>
          <a:ea typeface="Times New Roman" pitchFamily="-112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Times New Roman" pitchFamily="-112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112" charset="2"/>
        <a:buChar char="l"/>
        <a:defRPr sz="2400">
          <a:solidFill>
            <a:schemeClr val="tx1"/>
          </a:solidFill>
          <a:latin typeface="+mn-lt"/>
          <a:ea typeface="Times New Roman" pitchFamily="-112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Times New Roman" pitchFamily="-112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Times New Roman" pitchFamily="-112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www.nursingunlimited.com/wp-content/uploads/2009/05/sneezing1-150x150.jpg&amp;imgrefurl=http://www.nursingunlimited.com/pandemic-influenza-1-contact-hour/&amp;usg=__7gJusf53ahOV2Ji3NP9qlFlHUK8=&amp;h=150&amp;w=150&amp;sz=7&amp;hl=en&amp;start=6&amp;zoom=1&amp;tbnid=lUbzAD1OLvl08M:&amp;tbnh=96&amp;tbnw=96&amp;ei=B9M2TYT8FM6HhQfi4rymAw&amp;prev=/images?q=droplet+nuclei&amp;hl=en&amp;safe=active&amp;gbv=2&amp;tbs=isch:1&amp;itbs=1" TargetMode="Externa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cap="none"/>
              <a:t>PROF.HANAN HABIB &amp; PROF A.M.KAMBAL</a:t>
            </a:r>
            <a:r>
              <a:rPr lang="en-US" sz="2800" cap="none"/>
              <a:t/>
            </a:r>
            <a:br>
              <a:rPr lang="en-US" sz="2800" cap="none"/>
            </a:br>
            <a:r>
              <a:rPr lang="en-US" sz="1800" cap="none"/>
              <a:t>DEPRTMENT OF PATHOLOGY,MICROBIOLOGY UNIT</a:t>
            </a:r>
            <a:br>
              <a:rPr lang="en-US" sz="1800" cap="none"/>
            </a:br>
            <a:r>
              <a:rPr lang="en-US" sz="1800" cap="none"/>
              <a:t>KSU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800" b="1"/>
              <a:t>TUBERCULOSIS</a:t>
            </a:r>
          </a:p>
          <a:p>
            <a:pPr algn="ctr"/>
            <a:r>
              <a:rPr lang="en-US" sz="3200">
                <a:solidFill>
                  <a:srgbClr val="92D050"/>
                </a:solidFill>
              </a:rPr>
              <a:t>Respiratory Block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8200" y="54102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66"/>
                </a:solidFill>
              </a:rPr>
              <a:t>Mycobacterium tuberculosis</a:t>
            </a:r>
            <a:r>
              <a:rPr lang="en-US" sz="2000" b="1">
                <a:solidFill>
                  <a:srgbClr val="FFFF66"/>
                </a:solidFill>
              </a:rPr>
              <a:t> (approx. x 1000)</a:t>
            </a:r>
          </a:p>
        </p:txBody>
      </p:sp>
      <p:pic>
        <p:nvPicPr>
          <p:cNvPr id="12291" name="Picture 3" descr="~DEST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Acid-Fast Bacilli (AFB)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Stain used : </a:t>
            </a:r>
            <a:r>
              <a:rPr lang="en-US" b="1">
                <a:solidFill>
                  <a:srgbClr val="FF0000"/>
                </a:solidFill>
              </a:rPr>
              <a:t>Ziehl-Neelsen</a:t>
            </a:r>
            <a:r>
              <a:rPr lang="en-US"/>
              <a:t> stain (ZN stain)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Strict aerobe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Multiply intracellularily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Delayed hypersensitivity reaction type of immune response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Slowly growing ( 2 - 8 wks.)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/>
              <a:t>Mycobacterium tuberculosis complex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1</a:t>
            </a:r>
            <a:r>
              <a:rPr lang="en-US">
                <a:solidFill>
                  <a:srgbClr val="FFFF66"/>
                </a:solidFill>
              </a:rPr>
              <a:t>- </a:t>
            </a:r>
            <a:r>
              <a:rPr lang="en-US" b="1" i="1">
                <a:solidFill>
                  <a:srgbClr val="FFFF66"/>
                </a:solidFill>
              </a:rPr>
              <a:t>M.tuberculosis</a:t>
            </a:r>
            <a:r>
              <a:rPr lang="en-US"/>
              <a:t>    </a:t>
            </a:r>
            <a:r>
              <a:rPr lang="en-US">
                <a:solidFill>
                  <a:srgbClr val="66FFFF"/>
                </a:solidFill>
              </a:rPr>
              <a:t>(Human type)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i="1"/>
              <a:t>2</a:t>
            </a:r>
            <a:r>
              <a:rPr lang="en-US" i="1">
                <a:solidFill>
                  <a:srgbClr val="FFFF66"/>
                </a:solidFill>
              </a:rPr>
              <a:t>- </a:t>
            </a:r>
            <a:r>
              <a:rPr lang="en-US" b="1" i="1">
                <a:solidFill>
                  <a:srgbClr val="FFFF66"/>
                </a:solidFill>
              </a:rPr>
              <a:t>M. bovis</a:t>
            </a:r>
            <a:r>
              <a:rPr lang="en-US"/>
              <a:t>              </a:t>
            </a:r>
            <a:r>
              <a:rPr lang="en-US">
                <a:solidFill>
                  <a:srgbClr val="66FFFF"/>
                </a:solidFill>
              </a:rPr>
              <a:t>(Bovine type)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3- </a:t>
            </a:r>
            <a:r>
              <a:rPr lang="en-US" i="1">
                <a:solidFill>
                  <a:srgbClr val="FFFF00"/>
                </a:solidFill>
              </a:rPr>
              <a:t>M. Africanum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4-</a:t>
            </a:r>
            <a:r>
              <a:rPr lang="en-US" i="1">
                <a:solidFill>
                  <a:srgbClr val="FFFF00"/>
                </a:solidFill>
              </a:rPr>
              <a:t>  BCG strains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>
                <a:solidFill>
                  <a:srgbClr val="FFFF00"/>
                </a:solidFill>
              </a:rPr>
              <a:t>All are called </a:t>
            </a:r>
            <a:r>
              <a:rPr lang="en-US" i="1">
                <a:solidFill>
                  <a:srgbClr val="66FFFF"/>
                </a:solidFill>
              </a:rPr>
              <a:t>Mycobacterium tuberculosis </a:t>
            </a:r>
            <a:r>
              <a:rPr lang="en-US">
                <a:solidFill>
                  <a:srgbClr val="66FFFF"/>
                </a:solidFill>
              </a:rPr>
              <a:t>Complex</a:t>
            </a:r>
            <a:r>
              <a:rPr lang="en-US">
                <a:solidFill>
                  <a:srgbClr val="FFFF00"/>
                </a:solidFill>
              </a:rPr>
              <a:t>  and  cause   tuberculosis ( TB)</a:t>
            </a:r>
            <a:r>
              <a:rPr lang="en-US"/>
              <a:t>	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Pathogenesis of Tuberculosis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Mycobacteria acquired by airborne droplet reaches the </a:t>
            </a:r>
            <a:r>
              <a:rPr lang="en-US">
                <a:solidFill>
                  <a:srgbClr val="FFC000"/>
                </a:solidFill>
              </a:rPr>
              <a:t>alveolar macrophages </a:t>
            </a:r>
            <a:r>
              <a:rPr lang="en-US"/>
              <a:t>, able to survive their ( </a:t>
            </a:r>
            <a:r>
              <a:rPr lang="en-US">
                <a:solidFill>
                  <a:srgbClr val="FFC000"/>
                </a:solidFill>
              </a:rPr>
              <a:t>the main virulence factor</a:t>
            </a:r>
            <a:r>
              <a:rPr lang="en-US"/>
              <a:t>).</a:t>
            </a:r>
          </a:p>
          <a:p>
            <a:r>
              <a:rPr lang="en-US"/>
              <a:t>This starts cell mediated immune response  which controls the multiplication of the organism but does not kill it.</a:t>
            </a:r>
          </a:p>
          <a:p>
            <a:r>
              <a:rPr lang="en-US">
                <a:solidFill>
                  <a:srgbClr val="40FFFF"/>
                </a:solidFill>
              </a:rPr>
              <a:t>Granuloma</a:t>
            </a:r>
            <a:r>
              <a:rPr lang="en-US"/>
              <a:t> formed , organism lives in dormant state ( </a:t>
            </a:r>
            <a:r>
              <a:rPr lang="en-US">
                <a:solidFill>
                  <a:srgbClr val="FFC000"/>
                </a:solidFill>
              </a:rPr>
              <a:t>latent tuberculosis infection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Pathogenesis of Tuberculosis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Patient show evidence of delayed cell mediated immunity ( </a:t>
            </a:r>
            <a:r>
              <a:rPr lang="en-US">
                <a:solidFill>
                  <a:srgbClr val="FFC000"/>
                </a:solidFill>
              </a:rPr>
              <a:t>CMI</a:t>
            </a:r>
            <a:r>
              <a:rPr lang="en-US"/>
              <a:t> ).</a:t>
            </a:r>
          </a:p>
          <a:p>
            <a:r>
              <a:rPr lang="en-US"/>
              <a:t>Disease results due to destructive effect of CMI .</a:t>
            </a:r>
          </a:p>
          <a:p>
            <a:r>
              <a:rPr lang="en-US"/>
              <a:t>Clinically the disease is divided into </a:t>
            </a:r>
            <a:r>
              <a:rPr lang="en-US">
                <a:solidFill>
                  <a:srgbClr val="FFC000"/>
                </a:solidFill>
              </a:rPr>
              <a:t>primary</a:t>
            </a:r>
            <a:r>
              <a:rPr lang="en-US"/>
              <a:t> or </a:t>
            </a:r>
            <a:r>
              <a:rPr lang="en-US">
                <a:solidFill>
                  <a:srgbClr val="FFC000"/>
                </a:solidFill>
              </a:rPr>
              <a:t>secondary</a:t>
            </a:r>
            <a:r>
              <a:rPr lang="en-US"/>
              <a:t>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Pathogenesis of Tuberculosis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FF66"/>
                </a:solidFill>
              </a:rPr>
              <a:t>Primary Tuberculosis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/>
              <a:t>Occurs in patients not previously infected.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/>
              <a:t>Inhalation of bacilli		Phagocytosis    lymph nodes calcify to produce </a:t>
            </a:r>
            <a:r>
              <a:rPr lang="en-US" b="1">
                <a:solidFill>
                  <a:srgbClr val="FFFF66"/>
                </a:solidFill>
              </a:rPr>
              <a:t>GHON focus</a:t>
            </a:r>
            <a:r>
              <a:rPr lang="en-US"/>
              <a:t> (or </a:t>
            </a:r>
            <a:r>
              <a:rPr lang="en-US" b="1">
                <a:solidFill>
                  <a:srgbClr val="FFFF66"/>
                </a:solidFill>
              </a:rPr>
              <a:t>Primary Complex</a:t>
            </a:r>
            <a:r>
              <a:rPr lang="en-US"/>
              <a:t>) at the periphery of mid zone of lung.</a:t>
            </a:r>
          </a:p>
          <a:p>
            <a:pPr eaLnBrk="1" hangingPunct="1"/>
            <a:endParaRPr lang="en-US" b="1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419600" y="33528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696200" y="33528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Pathogenesis of TB</a:t>
            </a:r>
          </a:p>
        </p:txBody>
      </p:sp>
      <p:pic>
        <p:nvPicPr>
          <p:cNvPr id="18435" name="Picture 2" descr="http://static.howstuffworks.com/gif/adam/images/en/tuberculosis-of-the-lungs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extbookofbacteriology.net/lungsandalveol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rimary_tuberculosis_label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7086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~AUT001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533400"/>
            <a:ext cx="5867400" cy="5029200"/>
          </a:xfrm>
          <a:noFill/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1905000" y="5638800"/>
            <a:ext cx="533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66"/>
                </a:solidFill>
              </a:rPr>
              <a:t>Tuberculosis: (a) Chest X-ray of a patient with tuberculosis bronchopneumonia. (b) Chest X-ray of the same patient 10 months after antituberculous therapy. (Courtesy of Dr. R.S.Kennedy)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Tuberculosis (TB) is an ancient ,chronic disease affects humans, caused by </a:t>
            </a:r>
            <a:r>
              <a:rPr lang="en-US" i="1">
                <a:solidFill>
                  <a:srgbClr val="FFC000"/>
                </a:solidFill>
              </a:rPr>
              <a:t>Mycobacterium tuberculosis </a:t>
            </a:r>
            <a:r>
              <a:rPr lang="en-US">
                <a:solidFill>
                  <a:srgbClr val="FFC000"/>
                </a:solidFill>
              </a:rPr>
              <a:t>complex.</a:t>
            </a:r>
          </a:p>
          <a:p>
            <a:r>
              <a:rPr lang="en-US"/>
              <a:t>A major cause of death worldwide.</a:t>
            </a:r>
          </a:p>
          <a:p>
            <a:r>
              <a:rPr lang="en-US"/>
              <a:t>Usually affects the lungs, other organs can be affected in one third of cases.</a:t>
            </a:r>
          </a:p>
          <a:p>
            <a:r>
              <a:rPr lang="en-US"/>
              <a:t>If properly treated is curable, but fatal if untreated in most cases.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/>
              <a:t>Primary Tuberculosis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Microscopy of lesion shows </a:t>
            </a:r>
            <a:r>
              <a:rPr lang="en-US" b="1">
                <a:solidFill>
                  <a:srgbClr val="FF0000"/>
                </a:solidFill>
              </a:rPr>
              <a:t>Granuloma.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C000"/>
                </a:solidFill>
              </a:rPr>
              <a:t>Clinically</a:t>
            </a:r>
            <a:r>
              <a:rPr lang="en-US"/>
              <a:t>: primary TB usually asymptomatic or / minor illness.</a:t>
            </a:r>
            <a:endParaRPr lang="en-US">
              <a:solidFill>
                <a:srgbClr val="FFFF66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C000"/>
                </a:solidFill>
              </a:rPr>
              <a:t>Non-pulmonary TB</a:t>
            </a:r>
            <a:r>
              <a:rPr lang="en-US"/>
              <a:t>: may spreads from pulmonary infections to other organs eg.: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TB of lymph nodes  ( cervical,  mesenteric).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TB meningitis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TB bone &amp; joint</a:t>
            </a:r>
          </a:p>
          <a:p>
            <a:pPr eaLnBrk="1" hangingPunct="1"/>
            <a:endParaRPr lang="en-US">
              <a:solidFill>
                <a:srgbClr val="FFFF66"/>
              </a:solidFill>
            </a:endParaRPr>
          </a:p>
          <a:p>
            <a:pPr eaLnBrk="1" hangingPunct="1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ranuloma_non_necrotizing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Primary Tuberculosis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Genitourinary TB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Miliary TB	       (blood and other organs)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Soft tissue </a:t>
            </a:r>
            <a:r>
              <a:rPr lang="en-US" b="1"/>
              <a:t>(</a:t>
            </a:r>
            <a:r>
              <a:rPr lang="en-US" b="1">
                <a:solidFill>
                  <a:srgbClr val="FFFF66"/>
                </a:solidFill>
              </a:rPr>
              <a:t>cold abscess</a:t>
            </a:r>
            <a:r>
              <a:rPr lang="en-US"/>
              <a:t>): lack of inflammation with caseation.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FF66"/>
                </a:solidFill>
              </a:rPr>
              <a:t>Caseation</a:t>
            </a:r>
            <a:r>
              <a:rPr lang="en-US"/>
              <a:t>: due to delayed hypersensitivity reaction. Contains many bacilli ,enzymes, O</a:t>
            </a:r>
            <a:r>
              <a:rPr lang="en-US" baseline="-25000"/>
              <a:t>2</a:t>
            </a:r>
            <a:r>
              <a:rPr lang="en-US"/>
              <a:t>,N</a:t>
            </a:r>
            <a:r>
              <a:rPr lang="en-US" baseline="-25000"/>
              <a:t>2</a:t>
            </a:r>
            <a:r>
              <a:rPr lang="en-US"/>
              <a:t> intermediates,		necrotic centre of granuloma 	       cheezy material.</a:t>
            </a:r>
          </a:p>
          <a:p>
            <a:pPr eaLnBrk="1" hangingPunct="1">
              <a:lnSpc>
                <a:spcPct val="90000"/>
              </a:lnSpc>
            </a:pPr>
            <a:endParaRPr lang="en-US" b="1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76600" y="26670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429000" y="55626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876800" y="51054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Secondary TB (reactivation)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Occurs later in life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Lung more common site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Immunocompromised patients.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Lesion localized in </a:t>
            </a:r>
            <a:r>
              <a:rPr lang="en-US">
                <a:solidFill>
                  <a:srgbClr val="FF0000"/>
                </a:solidFill>
              </a:rPr>
              <a:t>apices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FF66"/>
                </a:solidFill>
              </a:rPr>
              <a:t>Infectious &amp; symptomatic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Microscopy: many bacilli, large area of caseous necrosis		</a:t>
            </a:r>
            <a:r>
              <a:rPr lang="en-US" b="1">
                <a:solidFill>
                  <a:srgbClr val="FFFF66"/>
                </a:solidFill>
              </a:rPr>
              <a:t>cavity (open TB) with granuloma and caseation.</a:t>
            </a:r>
            <a:endParaRPr lang="en-US">
              <a:solidFill>
                <a:srgbClr val="FFFF66"/>
              </a:solidFill>
            </a:endParaRPr>
          </a:p>
          <a:p>
            <a:pPr eaLnBrk="1" hangingPunct="1"/>
            <a:endParaRPr lang="en-US" b="1"/>
          </a:p>
          <a:p>
            <a:pPr eaLnBrk="1" hangingPunct="1"/>
            <a:endParaRPr 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038600" y="5562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05" name="Picture 6" descr="tb_x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7526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Secondary TB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FF00"/>
                </a:solidFill>
              </a:rPr>
              <a:t>Clinically</a:t>
            </a:r>
            <a:r>
              <a:rPr lang="en-US" b="1"/>
              <a:t>:</a:t>
            </a:r>
            <a:r>
              <a:rPr lang="en-US"/>
              <a:t> fever, cough, hemoptysis ,weight loss &amp; weakness.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FF66"/>
                </a:solidFill>
              </a:rPr>
              <a:t>Source of secondary TB : 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 b="1">
                <a:solidFill>
                  <a:srgbClr val="FFFF66"/>
                </a:solidFill>
              </a:rPr>
              <a:t>- Endogenous</a:t>
            </a:r>
            <a:r>
              <a:rPr lang="en-US" b="1"/>
              <a:t> </a:t>
            </a:r>
            <a:r>
              <a:rPr lang="en-US"/>
              <a:t>(reactivation of an old TB) or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/>
              <a:t>- </a:t>
            </a:r>
            <a:r>
              <a:rPr lang="en-US" b="1">
                <a:solidFill>
                  <a:srgbClr val="FFFF66"/>
                </a:solidFill>
              </a:rPr>
              <a:t>Exogenous </a:t>
            </a:r>
            <a:r>
              <a:rPr lang="en-US"/>
              <a:t>(re-infection in a previously sensitized patient who has previous infection with the organism</a:t>
            </a:r>
            <a:r>
              <a:rPr lang="en-US" b="1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Immunity to Tuberculosis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Cell-mediated immunity associated with delayed hypersensitivity reaction.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Detected by </a:t>
            </a:r>
            <a:r>
              <a:rPr lang="en-US" b="1">
                <a:solidFill>
                  <a:srgbClr val="FFC000"/>
                </a:solidFill>
              </a:rPr>
              <a:t>tuberculin skin test</a:t>
            </a:r>
            <a:r>
              <a:rPr lang="en-US"/>
              <a:t>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Tuberculin test takes </a:t>
            </a:r>
            <a:r>
              <a:rPr lang="en-US" b="1">
                <a:solidFill>
                  <a:srgbClr val="FF0000"/>
                </a:solidFill>
              </a:rPr>
              <a:t>2-10 weeks </a:t>
            </a:r>
            <a:r>
              <a:rPr lang="en-US"/>
              <a:t>to react to tuberculin and becomes positive.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Tuberculin Skin Test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Uses purified protein derivative (</a:t>
            </a:r>
            <a:r>
              <a:rPr lang="en-US" b="1">
                <a:solidFill>
                  <a:srgbClr val="FFC000"/>
                </a:solidFill>
              </a:rPr>
              <a:t>PPD</a:t>
            </a:r>
            <a:r>
              <a:rPr lang="en-US" b="1"/>
              <a:t>).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Activity expressed by Tuberculin unit 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>
                <a:solidFill>
                  <a:srgbClr val="FFC000"/>
                </a:solidFill>
              </a:rPr>
              <a:t>Activates synthesized lymphocytes to produce CMI which appear as skin induration</a:t>
            </a:r>
            <a:r>
              <a:rPr lang="en-US"/>
              <a:t>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May not distinguish between active and past infection except in an individual with recent contact with infected case.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>
                <a:solidFill>
                  <a:srgbClr val="66FFFF"/>
                </a:solidFill>
              </a:rPr>
              <a:t>Low level activity induced by environmental mycobacteria &amp;  previous vaccination.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Methods of Tuberculin Skin 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Intradermal inoculation of 0.1 ml of PPD , 5TU.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Read after 48-72hrs.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 i="1" u="sng">
                <a:solidFill>
                  <a:srgbClr val="FFFF00"/>
                </a:solidFill>
              </a:rPr>
              <a:t>Methods  of tuberculin skin test </a:t>
            </a:r>
            <a:r>
              <a:rPr lang="en-US" b="1" u="sng">
                <a:solidFill>
                  <a:srgbClr val="FFFF00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/>
              <a:t>1- </a:t>
            </a:r>
            <a:r>
              <a:rPr lang="en-US" b="1">
                <a:solidFill>
                  <a:srgbClr val="FFFF66"/>
                </a:solidFill>
              </a:rPr>
              <a:t>Mantoux test</a:t>
            </a:r>
            <a:r>
              <a:rPr lang="en-US" b="1"/>
              <a:t>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/>
              <a:t>2- </a:t>
            </a:r>
            <a:r>
              <a:rPr lang="en-US" b="1">
                <a:solidFill>
                  <a:srgbClr val="FFFF66"/>
                </a:solidFill>
              </a:rPr>
              <a:t>Heaf test</a:t>
            </a:r>
            <a:r>
              <a:rPr lang="en-US" b="1"/>
              <a:t>   </a:t>
            </a:r>
            <a:r>
              <a:rPr lang="en-US"/>
              <a:t>(screening).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057_tuberculin_t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36290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h9991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83820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Positive Tuberculin Skin Test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1- </a:t>
            </a:r>
            <a:r>
              <a:rPr lang="en-US" b="1">
                <a:solidFill>
                  <a:srgbClr val="FF0000"/>
                </a:solidFill>
              </a:rPr>
              <a:t>&gt;5mm </a:t>
            </a:r>
            <a:r>
              <a:rPr lang="en-US"/>
              <a:t>induration  positive in :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Recent contact with active TB.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HIV or high risk for HIV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Chest X-ray consistent with healed TB.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2-   </a:t>
            </a:r>
            <a:r>
              <a:rPr lang="en-US" b="1">
                <a:solidFill>
                  <a:srgbClr val="FF0000"/>
                </a:solidFill>
              </a:rPr>
              <a:t>&gt; 10mm </a:t>
            </a:r>
            <a:r>
              <a:rPr lang="en-US"/>
              <a:t>induration positive  in: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IV drugs user, HIV seronegative patient.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Medical conditions eg. </a:t>
            </a:r>
            <a:r>
              <a:rPr lang="en-US" sz="2800" i="1">
                <a:solidFill>
                  <a:srgbClr val="FFFF66"/>
                </a:solidFill>
              </a:rPr>
              <a:t>diabetes , malignancy</a:t>
            </a:r>
            <a:r>
              <a:rPr lang="en-US" sz="2800">
                <a:solidFill>
                  <a:srgbClr val="FFFF66"/>
                </a:solidFill>
              </a:rPr>
              <a:t>.</a:t>
            </a:r>
          </a:p>
          <a:p>
            <a:pPr eaLnBrk="1" hangingPunct="1">
              <a:buFont typeface="Wingdings" pitchFamily="-112" charset="2"/>
              <a:buNone/>
            </a:pPr>
            <a:endParaRPr lang="en-US" sz="36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Epidemiology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 TB affects </a:t>
            </a:r>
            <a:r>
              <a:rPr lang="en-US" b="1"/>
              <a:t>1/3</a:t>
            </a:r>
            <a:r>
              <a:rPr lang="en-US"/>
              <a:t> of human race ( 2 billions) as a latent dormant tuberculosis.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C000"/>
                </a:solidFill>
              </a:rPr>
              <a:t>Incidence</a:t>
            </a:r>
            <a:r>
              <a:rPr lang="en-US"/>
              <a:t>: a world wide disease , more common in developing countries.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Affects all age groups who are subject to get the infection.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None/>
            </a:pPr>
            <a:r>
              <a:rPr lang="en-US" i="1"/>
              <a:t>  </a:t>
            </a: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/>
              <a:t>Positive Tuberculin Test</a:t>
            </a:r>
            <a:r>
              <a:rPr lang="en-US" sz="3600" b="1"/>
              <a:t> </a:t>
            </a:r>
            <a:r>
              <a:rPr lang="en-US" sz="3200" b="1"/>
              <a:t> </a:t>
            </a:r>
            <a:endParaRPr lang="en-US" sz="3200" b="1">
              <a:effectLst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Residents &amp; employee at high risk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Patients from country with  high incidence.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Children &lt; 4yrs or exposed to adult high risk group.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Mycobacteriology lab. personnel.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 b="1"/>
              <a:t>3-  </a:t>
            </a:r>
            <a:r>
              <a:rPr lang="en-US" sz="2400" b="1">
                <a:solidFill>
                  <a:srgbClr val="FF0000"/>
                </a:solidFill>
              </a:rPr>
              <a:t>&gt;15 mm </a:t>
            </a:r>
            <a:r>
              <a:rPr lang="en-US" sz="2400"/>
              <a:t>induration positive in :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any persons including those with no risk factors for TB.</a:t>
            </a:r>
            <a:endParaRPr lang="en-US" sz="1800">
              <a:solidFill>
                <a:srgbClr val="FFFF66"/>
              </a:solidFill>
            </a:endParaRPr>
          </a:p>
          <a:p>
            <a:pPr eaLnBrk="1" hangingPunct="1"/>
            <a:endParaRPr lang="en-US" sz="2400">
              <a:solidFill>
                <a:srgbClr val="FFFF66"/>
              </a:solidFill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>
              <a:buFont typeface="Wingdings" pitchFamily="-112" charset="2"/>
              <a:buNone/>
            </a:pPr>
            <a:endParaRPr lang="en-US">
              <a:solidFill>
                <a:srgbClr val="FFFF66"/>
              </a:solidFill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/>
              <a:t> </a:t>
            </a:r>
          </a:p>
        </p:txBody>
      </p:sp>
      <p:pic>
        <p:nvPicPr>
          <p:cNvPr id="33795" name="Picture 4" descr="~AUT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102_tuberculin_wh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19200"/>
            <a:ext cx="2800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b="1"/>
              <a:t>Negative Tuberculin Skin Test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No induration , either due to: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No previous infection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Pre-hypersensitivity stage</a:t>
            </a:r>
          </a:p>
          <a:p>
            <a:pPr lvl="2" eaLnBrk="1" hangingPunct="1">
              <a:buClr>
                <a:schemeClr val="tx1"/>
              </a:buClr>
              <a:buFont typeface="Wingdings" pitchFamily="-112" charset="2"/>
              <a:buChar char="§"/>
            </a:pPr>
            <a:r>
              <a:rPr lang="en-US" sz="2800">
                <a:solidFill>
                  <a:srgbClr val="FFFF66"/>
                </a:solidFill>
              </a:rPr>
              <a:t>Lost TB sensitivity with loss of Ag.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AIDS patients are anergic and susceptible to infection.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/>
              <a:t>Laboratory Diagnosis of TB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/>
              <a:t>1- Specimens: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Pulmonary TB: </a:t>
            </a:r>
            <a:r>
              <a:rPr lang="en-US" b="1">
                <a:solidFill>
                  <a:srgbClr val="FF0000"/>
                </a:solidFill>
              </a:rPr>
              <a:t>3</a:t>
            </a:r>
            <a:r>
              <a:rPr lang="en-US" b="1">
                <a:solidFill>
                  <a:srgbClr val="FFFF66"/>
                </a:solidFill>
              </a:rPr>
              <a:t> early morning sputum samples  </a:t>
            </a:r>
            <a:r>
              <a:rPr lang="en-US">
                <a:solidFill>
                  <a:srgbClr val="FFFF66"/>
                </a:solidFill>
              </a:rPr>
              <a:t>( or induced cough</a:t>
            </a:r>
            <a:r>
              <a:rPr lang="en-US" b="1">
                <a:solidFill>
                  <a:srgbClr val="FFFF66"/>
                </a:solidFill>
              </a:rPr>
              <a:t>),or </a:t>
            </a:r>
            <a:r>
              <a:rPr lang="en-US">
                <a:solidFill>
                  <a:srgbClr val="FFFF66"/>
                </a:solidFill>
              </a:rPr>
              <a:t>bronchial lavage, or gastric washing (infants) ,…etc.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   Cerebrospinal fluid ( CSF) </a:t>
            </a:r>
            <a:r>
              <a:rPr lang="en-US" sz="1800"/>
              <a:t>( TB meningitis)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  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 early morning urine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   Bone , joint aspirate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   Lymph nodes, pus or tissues </a:t>
            </a:r>
            <a:r>
              <a:rPr lang="en-US" b="1">
                <a:solidFill>
                  <a:srgbClr val="FFFF66"/>
                </a:solidFill>
              </a:rPr>
              <a:t>NOT</a:t>
            </a:r>
            <a:r>
              <a:rPr lang="en-US" b="1"/>
              <a:t> swab.</a:t>
            </a:r>
            <a:endParaRPr lang="en-US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>
                <a:solidFill>
                  <a:srgbClr val="92D050"/>
                </a:solidFill>
              </a:rPr>
              <a:t>Repeat sample .</a:t>
            </a:r>
          </a:p>
          <a:p>
            <a:pPr eaLnBrk="1" hangingPunct="1">
              <a:lnSpc>
                <a:spcPct val="90000"/>
              </a:lnSpc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Laboratory Diagnosis of TB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2- </a:t>
            </a:r>
            <a:r>
              <a:rPr lang="en-US" b="1"/>
              <a:t>Direct microscopy of specimen :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 b="1">
                <a:solidFill>
                  <a:srgbClr val="FFFF66"/>
                </a:solidFill>
              </a:rPr>
              <a:t>Z-N</a:t>
            </a:r>
            <a:r>
              <a:rPr lang="en-US">
                <a:solidFill>
                  <a:srgbClr val="FFFF66"/>
                </a:solidFill>
              </a:rPr>
              <a:t> or (Auramine ) stain.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3- </a:t>
            </a:r>
            <a:r>
              <a:rPr lang="en-US" b="1"/>
              <a:t>Culture:</a:t>
            </a:r>
            <a:r>
              <a:rPr lang="en-US"/>
              <a:t> the </a:t>
            </a:r>
            <a:r>
              <a:rPr lang="en-US" b="1">
                <a:solidFill>
                  <a:srgbClr val="FF0000"/>
                </a:solidFill>
              </a:rPr>
              <a:t>gold standard </a:t>
            </a:r>
            <a:r>
              <a:rPr lang="en-US"/>
              <a:t>test for identification and  sensitivity.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M</a:t>
            </a:r>
            <a:r>
              <a:rPr lang="en-US" b="1">
                <a:solidFill>
                  <a:srgbClr val="FFFF66"/>
                </a:solidFill>
              </a:rPr>
              <a:t>edia used: </a:t>
            </a:r>
            <a:r>
              <a:rPr lang="en-US">
                <a:solidFill>
                  <a:srgbClr val="92D050"/>
                </a:solidFill>
              </a:rPr>
              <a:t>Lowenstein-Jensen media </a:t>
            </a:r>
            <a:r>
              <a:rPr lang="en-US" b="1">
                <a:solidFill>
                  <a:srgbClr val="92D050"/>
                </a:solidFill>
              </a:rPr>
              <a:t>(L J). </a:t>
            </a:r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FF66"/>
                </a:solidFill>
              </a:rPr>
              <a:t>Media contains: eggs, asparagin, glycerol, pyruvate/ malachite green.</a:t>
            </a:r>
          </a:p>
          <a:p>
            <a:pPr lvl="1" eaLnBrk="1" hangingPunct="1">
              <a:buFont typeface="Wingdings" pitchFamily="-112" charset="2"/>
              <a:buChar char="§"/>
            </a:pPr>
            <a:endParaRPr lang="en-US" b="1">
              <a:solidFill>
                <a:srgbClr val="FFFF66"/>
              </a:solidFill>
            </a:endParaRPr>
          </a:p>
          <a:p>
            <a:pPr eaLnBrk="1" hangingPunct="1"/>
            <a:endParaRPr lang="en-US" b="1" u="sng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Laboratory Diagnosis of TB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/>
              <a:t>Colonies appear in LJ media after 2-8 weeks as eugenic, raised,buff,adherent growth enhanced by glycerol (</a:t>
            </a:r>
            <a:r>
              <a:rPr lang="en-US" sz="2800" i="1"/>
              <a:t>MTB</a:t>
            </a:r>
            <a:r>
              <a:rPr lang="en-US" sz="2800"/>
              <a:t>) or by pyruvate (</a:t>
            </a:r>
            <a:r>
              <a:rPr lang="en-US" sz="2800" i="1"/>
              <a:t>M.bovis</a:t>
            </a:r>
            <a:r>
              <a:rPr lang="en-US" sz="2800"/>
              <a:t>).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/>
              <a:t>Other media  </a:t>
            </a:r>
            <a:r>
              <a:rPr lang="en-US" sz="2800" b="1">
                <a:solidFill>
                  <a:srgbClr val="FFFF66"/>
                </a:solidFill>
              </a:rPr>
              <a:t>plus</a:t>
            </a:r>
            <a:r>
              <a:rPr lang="en-US" sz="2800"/>
              <a:t> LJ media may be used:</a:t>
            </a:r>
            <a:endParaRPr lang="en-US" sz="2800" b="1"/>
          </a:p>
          <a:p>
            <a:pPr lvl="1" eaLnBrk="1" hangingPunct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2400">
                <a:solidFill>
                  <a:srgbClr val="FFFF66"/>
                </a:solidFill>
              </a:rPr>
              <a:t>Fluid media (middle Brook)</a:t>
            </a:r>
          </a:p>
          <a:p>
            <a:pPr lvl="1" eaLnBrk="1" hangingPunct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2400">
                <a:solidFill>
                  <a:srgbClr val="FFFF66"/>
                </a:solidFill>
              </a:rPr>
              <a:t>MGIT ( mycobacteria growth indicator test )</a:t>
            </a:r>
          </a:p>
          <a:p>
            <a:pPr lvl="1" eaLnBrk="1" hangingPunct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2400">
                <a:solidFill>
                  <a:srgbClr val="FFFF66"/>
                </a:solidFill>
              </a:rPr>
              <a:t>Automated methods :- eg. Bactec MGIT</a:t>
            </a:r>
            <a:r>
              <a:rPr lang="en-US" sz="2400"/>
              <a:t>.</a:t>
            </a:r>
          </a:p>
          <a:p>
            <a:pPr lvl="1" eaLnBrk="1" hangingPunct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2400"/>
              <a:t>Measurement of interferon –gamma </a:t>
            </a:r>
            <a:r>
              <a:rPr lang="en-US" sz="2400" b="1">
                <a:solidFill>
                  <a:srgbClr val="FF0000"/>
                </a:solidFill>
              </a:rPr>
              <a:t>( IF-</a:t>
            </a:r>
            <a:r>
              <a:rPr lang="el-GR" sz="2400" b="1">
                <a:solidFill>
                  <a:srgbClr val="FF0000"/>
                </a:solidFill>
              </a:rPr>
              <a:t>γ</a:t>
            </a:r>
            <a:r>
              <a:rPr lang="en-US" sz="2400" b="1">
                <a:solidFill>
                  <a:srgbClr val="FF0000"/>
                </a:solidFill>
              </a:rPr>
              <a:t>) </a:t>
            </a:r>
            <a:r>
              <a:rPr lang="en-US" sz="2400"/>
              <a:t>secreted from sensitized lymphocytes challenged by the same mycobacterial proteins in a patient  previously exposed to disease, will produce </a:t>
            </a:r>
            <a:r>
              <a:rPr lang="en-US" sz="2400">
                <a:solidFill>
                  <a:srgbClr val="FF0000"/>
                </a:solidFill>
              </a:rPr>
              <a:t>interferon  gamma</a:t>
            </a:r>
            <a:r>
              <a:rPr lang="en-US" sz="2400"/>
              <a:t>. </a:t>
            </a:r>
            <a:r>
              <a:rPr lang="en-US" sz="2400">
                <a:solidFill>
                  <a:srgbClr val="FFC000"/>
                </a:solidFill>
              </a:rPr>
              <a:t>Has a specific significance than tuberculin  skin test.</a:t>
            </a:r>
          </a:p>
          <a:p>
            <a:pPr lvl="1" eaLnBrk="1" hangingPunct="1">
              <a:lnSpc>
                <a:spcPct val="80000"/>
              </a:lnSpc>
              <a:buFont typeface="Wingdings" pitchFamily="-112" charset="2"/>
              <a:buChar char="§"/>
            </a:pPr>
            <a:r>
              <a:rPr lang="en-US" sz="2400" b="1">
                <a:solidFill>
                  <a:schemeClr val="hlink"/>
                </a:solidFill>
              </a:rPr>
              <a:t>PCR</a:t>
            </a:r>
            <a:r>
              <a:rPr lang="en-US" sz="2400"/>
              <a:t>: molecular test directly from specimen (CSF).</a:t>
            </a:r>
            <a:endParaRPr lang="el-GR" sz="2400"/>
          </a:p>
          <a:p>
            <a:pPr lvl="1" eaLnBrk="1" hangingPunct="1">
              <a:lnSpc>
                <a:spcPct val="80000"/>
              </a:lnSpc>
              <a:buFont typeface="Wingdings" pitchFamily="-112" charset="2"/>
              <a:buChar char="§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~AUT0006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28800"/>
            <a:ext cx="3810000" cy="3997325"/>
          </a:xfrm>
          <a:noFill/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Identification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Morphology , growth at 37C + 5 -10 % CO</a:t>
            </a:r>
            <a:r>
              <a:rPr lang="en-US" baseline="-25000"/>
              <a:t>2</a:t>
            </a:r>
            <a:endParaRPr lang="en-US"/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>
                <a:solidFill>
                  <a:srgbClr val="99FFFF"/>
                </a:solidFill>
              </a:rPr>
              <a:t>Biochemical tests </a:t>
            </a:r>
            <a:r>
              <a:rPr lang="en-US"/>
              <a:t>: Niacin production &amp; Nitrate test.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Sensitivity testing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/>
              <a:t>Guinea pig inoculation: rarely done.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Management of a TB case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1- Isolation for 10-14 days </a:t>
            </a:r>
            <a:r>
              <a:rPr lang="en-US">
                <a:solidFill>
                  <a:srgbClr val="FF0000"/>
                </a:solidFill>
              </a:rPr>
              <a:t>( for smear positive cases i.e. &gt; 1000 organisms / ml of sputum considered infectious case ).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Triple regimen of therapy .Why ?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/>
              <a:t>  </a:t>
            </a:r>
            <a:r>
              <a:rPr lang="en-US">
                <a:solidFill>
                  <a:srgbClr val="FFFF00"/>
                </a:solidFill>
              </a:rPr>
              <a:t>To p</a:t>
            </a:r>
            <a:r>
              <a:rPr lang="en-US">
                <a:solidFill>
                  <a:srgbClr val="FFFF66"/>
                </a:solidFill>
              </a:rPr>
              <a:t>revent resistant mutants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  To cover strains located at different sites of the lung .</a:t>
            </a:r>
          </a:p>
          <a:p>
            <a:pPr lvl="1" eaLnBrk="1" hangingPunct="1">
              <a:buFont typeface="Wingdings" pitchFamily="-112" charset="2"/>
              <a:buChar char="§"/>
            </a:pPr>
            <a:r>
              <a:rPr lang="en-US">
                <a:solidFill>
                  <a:srgbClr val="FFFF66"/>
                </a:solidFill>
              </a:rPr>
              <a:t>  To prevent relapse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400"/>
              <a:t>2- Treatment must be guided by sensitivity testing.</a:t>
            </a: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First Line Treatment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/>
              <a:t>Isoniazide     (INH)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/>
              <a:t>Rifampicin    (RIF)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/>
              <a:t>Ethmbutol      (E)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/>
              <a:t>Pyrazinamide   (P)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/>
              <a:t>Streptomycin   (S)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 sz="2800"/>
              <a:t>INH+ RIF +P  for 2 months then continue with INH+RIF for </a:t>
            </a:r>
            <a:r>
              <a:rPr lang="en-US" sz="2800" b="1">
                <a:solidFill>
                  <a:schemeClr val="hlink"/>
                </a:solidFill>
              </a:rPr>
              <a:t>4-6 months</a:t>
            </a:r>
            <a:r>
              <a:rPr lang="en-US" sz="2800" b="1"/>
              <a:t>. Multidrug resistant TB is resistance to INH &amp; RIF.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sz="2800">
                <a:solidFill>
                  <a:schemeClr val="folHlink"/>
                </a:solidFill>
              </a:rPr>
              <a:t>Directly Observed Therapy (DOT).</a:t>
            </a:r>
          </a:p>
          <a:p>
            <a:pPr eaLnBrk="1" hangingPunct="1"/>
            <a:endParaRPr 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arthtrends.wri.org/images/tuberculosis_incidence_r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Second Line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None/>
            </a:pPr>
            <a:r>
              <a:rPr lang="en-US"/>
              <a:t>Used if the bacteria was resistant to first line drugs.  More toxic than the first line drugs.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PASA ( Para-Amino Salicylic acid)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Ethionamide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Cycloserine,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 Kanamycin, 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Fluroquiolones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Prevention of TB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Tuberculin testing of herds.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Slaughter of infected animals. 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Pasteurization of milk to prevent bovine TB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Recognition of new cases.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Prophylaxis with INH of contacts.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Follow up cases 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Immunization with </a:t>
            </a:r>
            <a:r>
              <a:rPr lang="en-US" b="1">
                <a:solidFill>
                  <a:schemeClr val="hlink"/>
                </a:solidFill>
              </a:rPr>
              <a:t>BCG</a:t>
            </a:r>
            <a:r>
              <a:rPr lang="en-US"/>
              <a:t> to all new borne.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Epidemiology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WHO estimated 8.9 million new cases in 2004  &amp; 2 - 4 million death.</a:t>
            </a:r>
          </a:p>
          <a:p>
            <a:r>
              <a:rPr lang="en-US" b="1">
                <a:solidFill>
                  <a:srgbClr val="FFFF00"/>
                </a:solidFill>
              </a:rPr>
              <a:t>Incidence :</a:t>
            </a:r>
          </a:p>
          <a:p>
            <a:r>
              <a:rPr lang="en-US" b="1">
                <a:solidFill>
                  <a:srgbClr val="FFFF00"/>
                </a:solidFill>
              </a:rPr>
              <a:t>in KSA </a:t>
            </a:r>
            <a:r>
              <a:rPr lang="en-US">
                <a:solidFill>
                  <a:srgbClr val="FFFF00"/>
                </a:solidFill>
              </a:rPr>
              <a:t>: </a:t>
            </a:r>
            <a:r>
              <a:rPr lang="en-US"/>
              <a:t>32-64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cases /100,000 </a:t>
            </a:r>
          </a:p>
          <a:p>
            <a:r>
              <a:rPr lang="en-US" b="1">
                <a:solidFill>
                  <a:srgbClr val="FFFF00"/>
                </a:solidFill>
              </a:rPr>
              <a:t>in USA </a:t>
            </a:r>
            <a:r>
              <a:rPr lang="en-US"/>
              <a:t>:    5.2 cases/100,000</a:t>
            </a:r>
          </a:p>
          <a:p>
            <a:r>
              <a:rPr lang="en-US" b="1">
                <a:solidFill>
                  <a:srgbClr val="FFFF00"/>
                </a:solidFill>
              </a:rPr>
              <a:t>in South Ease Africa </a:t>
            </a:r>
            <a:r>
              <a:rPr lang="en-US"/>
              <a:t>:  290 cases /10,000 due to coupling with HIV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Epidemiology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8153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Transmission mainly through inhalation of </a:t>
            </a:r>
            <a:r>
              <a:rPr lang="en-US">
                <a:solidFill>
                  <a:srgbClr val="FF0000"/>
                </a:solidFill>
              </a:rPr>
              <a:t>airborne</a:t>
            </a:r>
            <a:r>
              <a:rPr lang="en-US"/>
              <a:t> droplet nuclei </a:t>
            </a:r>
            <a:r>
              <a:rPr lang="en-US">
                <a:solidFill>
                  <a:srgbClr val="FFC000"/>
                </a:solidFill>
              </a:rPr>
              <a:t>( &lt; 5 </a:t>
            </a:r>
            <a:r>
              <a:rPr lang="el-GR">
                <a:solidFill>
                  <a:srgbClr val="FFC000"/>
                </a:solidFill>
              </a:rPr>
              <a:t>μ</a:t>
            </a:r>
            <a:r>
              <a:rPr lang="en-US">
                <a:solidFill>
                  <a:srgbClr val="FFC000"/>
                </a:solidFill>
              </a:rPr>
              <a:t>m)</a:t>
            </a:r>
            <a:r>
              <a:rPr lang="en-US"/>
              <a:t> in pulmonary diseases case ,  rarely through GIT &amp; skin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C000"/>
                </a:solidFill>
              </a:rPr>
              <a:t>Reservoir</a:t>
            </a:r>
            <a:r>
              <a:rPr lang="en-US" b="1"/>
              <a:t>:</a:t>
            </a:r>
            <a:r>
              <a:rPr lang="en-US"/>
              <a:t> patients with open TB.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C000"/>
                </a:solidFill>
              </a:rPr>
              <a:t>Age</a:t>
            </a:r>
            <a:r>
              <a:rPr lang="en-US" i="1">
                <a:solidFill>
                  <a:srgbClr val="FFC000"/>
                </a:solidFill>
              </a:rPr>
              <a:t>:</a:t>
            </a:r>
            <a:r>
              <a:rPr lang="en-US"/>
              <a:t>  young children &amp; adults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 b="1">
                <a:solidFill>
                  <a:srgbClr val="FFC000"/>
                </a:solidFill>
              </a:rPr>
              <a:t>People at risk </a:t>
            </a:r>
            <a:r>
              <a:rPr lang="en-US" b="1"/>
              <a:t>:</a:t>
            </a:r>
            <a:r>
              <a:rPr lang="en-US"/>
              <a:t> lab. technicians, workers in mines, doctors ,nurses. HIV pts., diabetics end stage renal failure, contacts with index  case.</a:t>
            </a:r>
          </a:p>
          <a:p>
            <a:pPr eaLnBrk="1" hangingPunct="1"/>
            <a:endParaRPr lang="en-US" sz="3600"/>
          </a:p>
          <a:p>
            <a:pPr eaLnBrk="1" hangingPunct="1"/>
            <a:endParaRPr lang="en-US" u="sng"/>
          </a:p>
        </p:txBody>
      </p:sp>
      <p:pic>
        <p:nvPicPr>
          <p:cNvPr id="8196" name="Picture 5" descr="http://t2.gstatic.com/images?q=tbn:lUbzAD1OLvl08M:http://www.nursingunlimited.com/wp-content/uploads/2009/05/sneezing1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8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/>
              <a:t>Characteristics of the genus Mycobacteria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Slim, rod shaped, non-motile, do not form spores.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Do not stain by Gram stain . Why ?</a:t>
            </a:r>
          </a:p>
          <a:p>
            <a:pPr eaLnBrk="1" hangingPunct="1">
              <a:buClr>
                <a:schemeClr val="tx1"/>
              </a:buClr>
              <a:buFont typeface="Wingdings" pitchFamily="-112" charset="2"/>
              <a:buChar char="Ø"/>
            </a:pPr>
            <a:r>
              <a:rPr lang="en-US"/>
              <a:t>Contain high lipid conc. </a:t>
            </a:r>
            <a:r>
              <a:rPr lang="en-US">
                <a:solidFill>
                  <a:srgbClr val="FFC000"/>
                </a:solidFill>
              </a:rPr>
              <a:t>( Mycolic acid ) </a:t>
            </a:r>
            <a:r>
              <a:rPr lang="en-US"/>
              <a:t>in</a:t>
            </a:r>
            <a:r>
              <a:rPr lang="en-US">
                <a:solidFill>
                  <a:srgbClr val="FFC000"/>
                </a:solidFill>
              </a:rPr>
              <a:t> </a:t>
            </a:r>
            <a:r>
              <a:rPr lang="en-US"/>
              <a:t>the cell wall which resist staining . It is called </a:t>
            </a:r>
            <a:r>
              <a:rPr lang="en-US" b="1">
                <a:solidFill>
                  <a:srgbClr val="FF0000"/>
                </a:solidFill>
              </a:rPr>
              <a:t>Acid- alcohol fast (AFB)</a:t>
            </a:r>
            <a:r>
              <a:rPr lang="en-US"/>
              <a:t>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Why ? it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/>
              <a:t>resists decolorization with up to 3% HCL, 5%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/>
              <a:t>ethanol or both.</a:t>
            </a:r>
          </a:p>
          <a:p>
            <a:pPr eaLnBrk="1" hangingPunct="1">
              <a:buFont typeface="Wingdings" pitchFamily="-11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Mtb_cell_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400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cid_fast_st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84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1041</TotalTime>
  <Words>1542</Words>
  <Application>Microsoft Office PowerPoint</Application>
  <PresentationFormat>On-screen Show (4:3)</PresentationFormat>
  <Paragraphs>181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Times New Roman</vt:lpstr>
      <vt:lpstr>Arial</vt:lpstr>
      <vt:lpstr>Wingdings</vt:lpstr>
      <vt:lpstr>Calibri</vt:lpstr>
      <vt:lpstr>Soaring</vt:lpstr>
      <vt:lpstr>PROF.HANAN HABIB &amp; PROF A.M.KAMBAL DEPRTMENT OF PATHOLOGY,MICROBIOLOGY UNIT KSU</vt:lpstr>
      <vt:lpstr>Introduction</vt:lpstr>
      <vt:lpstr>Epidemiology</vt:lpstr>
      <vt:lpstr>Slide 4</vt:lpstr>
      <vt:lpstr>Epidemiology</vt:lpstr>
      <vt:lpstr>Epidemiology  </vt:lpstr>
      <vt:lpstr>Characteristics of the genus Mycobacteria</vt:lpstr>
      <vt:lpstr>Slide 8</vt:lpstr>
      <vt:lpstr>Slide 9</vt:lpstr>
      <vt:lpstr>Slide 10</vt:lpstr>
      <vt:lpstr>Acid-Fast Bacilli (AFB)</vt:lpstr>
      <vt:lpstr>Mycobacterium tuberculosis complex</vt:lpstr>
      <vt:lpstr>Pathogenesis of Tuberculosis</vt:lpstr>
      <vt:lpstr>Pathogenesis of Tuberculosis</vt:lpstr>
      <vt:lpstr>Pathogenesis of Tuberculosis</vt:lpstr>
      <vt:lpstr>Pathogenesis of TB</vt:lpstr>
      <vt:lpstr>Slide 17</vt:lpstr>
      <vt:lpstr>Slide 18</vt:lpstr>
      <vt:lpstr>Slide 19</vt:lpstr>
      <vt:lpstr>Primary Tuberculosis</vt:lpstr>
      <vt:lpstr>Slide 21</vt:lpstr>
      <vt:lpstr>Primary Tuberculosis </vt:lpstr>
      <vt:lpstr>Secondary TB (reactivation)</vt:lpstr>
      <vt:lpstr>Secondary TB  </vt:lpstr>
      <vt:lpstr>Immunity to Tuberculosis</vt:lpstr>
      <vt:lpstr>Tuberculin Skin Test</vt:lpstr>
      <vt:lpstr>Methods of Tuberculin Skin Test</vt:lpstr>
      <vt:lpstr>Slide 28</vt:lpstr>
      <vt:lpstr>Positive Tuberculin Skin Test</vt:lpstr>
      <vt:lpstr>Positive Tuberculin Test  </vt:lpstr>
      <vt:lpstr>Slide 31</vt:lpstr>
      <vt:lpstr>Negative Tuberculin Skin Test</vt:lpstr>
      <vt:lpstr>Laboratory Diagnosis of TB</vt:lpstr>
      <vt:lpstr>Laboratory Diagnosis of TB  </vt:lpstr>
      <vt:lpstr>Laboratory Diagnosis of TB  </vt:lpstr>
      <vt:lpstr>Slide 36</vt:lpstr>
      <vt:lpstr>Identification</vt:lpstr>
      <vt:lpstr>Management of a TB case</vt:lpstr>
      <vt:lpstr>First Line Treatment</vt:lpstr>
      <vt:lpstr>Second Line</vt:lpstr>
      <vt:lpstr>Prevention of TB</vt:lpstr>
    </vt:vector>
  </TitlesOfParts>
  <Company>kkhu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Mycobacterial infections</dc:title>
  <dc:creator>kkuh</dc:creator>
  <cp:lastModifiedBy>User</cp:lastModifiedBy>
  <cp:revision>69</cp:revision>
  <dcterms:created xsi:type="dcterms:W3CDTF">2012-02-13T14:35:39Z</dcterms:created>
  <dcterms:modified xsi:type="dcterms:W3CDTF">2012-02-13T14:36:03Z</dcterms:modified>
</cp:coreProperties>
</file>