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77" r:id="rId9"/>
    <p:sldId id="264" r:id="rId10"/>
    <p:sldId id="271" r:id="rId11"/>
    <p:sldId id="272" r:id="rId12"/>
    <p:sldId id="276" r:id="rId13"/>
    <p:sldId id="273" r:id="rId14"/>
    <p:sldId id="278"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0.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3.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65257-9D49-4E55-B37A-AC9973448BB0}" type="datetimeFigureOut">
              <a:rPr lang="en-US" smtClean="0"/>
              <a:pPr/>
              <a:t>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65257-9D49-4E55-B37A-AC9973448BB0}" type="datetimeFigureOut">
              <a:rPr lang="en-US" smtClean="0"/>
              <a:pPr/>
              <a:t>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5257-9D49-4E55-B37A-AC9973448BB0}" type="datetimeFigureOut">
              <a:rPr lang="en-US" smtClean="0"/>
              <a:pPr/>
              <a:t>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BE79-6738-4181-858B-42EB2C003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solidFill>
                  <a:srgbClr val="FFC000"/>
                </a:solidFill>
                <a:latin typeface="Baskerville Old Face" pitchFamily="18" charset="0"/>
              </a:rPr>
              <a:t>Upper Respiratory Tract Infection URTI</a:t>
            </a:r>
            <a:endParaRPr lang="en-US" dirty="0">
              <a:solidFill>
                <a:srgbClr val="FFC000"/>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solidFill>
                  <a:srgbClr val="FF0000"/>
                </a:solidFill>
                <a:latin typeface="Baskerville Old Face" pitchFamily="18" charset="0"/>
              </a:rPr>
              <a:t>Bacterial sinusitis</a:t>
            </a:r>
            <a:endParaRPr lang="en-US" dirty="0">
              <a:solidFill>
                <a:srgbClr val="FF0000"/>
              </a:solidFill>
              <a:latin typeface="Baskerville Old Face" pitchFamily="18" charset="0"/>
            </a:endParaRPr>
          </a:p>
        </p:txBody>
      </p:sp>
      <p:sp>
        <p:nvSpPr>
          <p:cNvPr id="4" name="Content Placeholder 3"/>
          <p:cNvSpPr>
            <a:spLocks noGrp="1"/>
          </p:cNvSpPr>
          <p:nvPr>
            <p:ph sz="half" idx="1"/>
          </p:nvPr>
        </p:nvSpPr>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n-US" b="1" dirty="0" smtClean="0">
                <a:solidFill>
                  <a:schemeClr val="tx1"/>
                </a:solidFill>
                <a:latin typeface="Baskerville Old Face" pitchFamily="18" charset="0"/>
              </a:rPr>
              <a:t>Acute sinusitis</a:t>
            </a:r>
          </a:p>
          <a:p>
            <a:r>
              <a:rPr lang="en-US" dirty="0">
                <a:solidFill>
                  <a:schemeClr val="tx1"/>
                </a:solidFill>
                <a:latin typeface="Baskerville Old Face" pitchFamily="18" charset="0"/>
              </a:rPr>
              <a:t>Children </a:t>
            </a:r>
            <a:endParaRPr lang="en-US" dirty="0" smtClean="0">
              <a:solidFill>
                <a:schemeClr val="tx1"/>
              </a:solidFill>
              <a:latin typeface="Baskerville Old Face" pitchFamily="18" charset="0"/>
            </a:endParaRPr>
          </a:p>
          <a:p>
            <a:r>
              <a:rPr lang="en-US" dirty="0" smtClean="0">
                <a:solidFill>
                  <a:schemeClr val="tx1"/>
                </a:solidFill>
                <a:latin typeface="Baskerville Old Face" pitchFamily="18" charset="0"/>
              </a:rPr>
              <a:t>Mainly </a:t>
            </a:r>
            <a:r>
              <a:rPr lang="en-US" dirty="0">
                <a:solidFill>
                  <a:schemeClr val="tx1"/>
                </a:solidFill>
                <a:latin typeface="Baskerville Old Face" pitchFamily="18" charset="0"/>
              </a:rPr>
              <a:t>clinical </a:t>
            </a:r>
            <a:r>
              <a:rPr lang="en-US" dirty="0" smtClean="0">
                <a:solidFill>
                  <a:schemeClr val="tx1"/>
                </a:solidFill>
                <a:latin typeface="Baskerville Old Face" pitchFamily="18" charset="0"/>
              </a:rPr>
              <a:t>diagnosis</a:t>
            </a:r>
          </a:p>
          <a:p>
            <a:r>
              <a:rPr lang="en-US" dirty="0" smtClean="0">
                <a:solidFill>
                  <a:schemeClr val="tx1"/>
                </a:solidFill>
                <a:latin typeface="Baskerville Old Face" pitchFamily="18" charset="0"/>
              </a:rPr>
              <a:t>Aspiration in case IC, TTT failure</a:t>
            </a:r>
          </a:p>
          <a:p>
            <a:r>
              <a:rPr lang="en-US" dirty="0" err="1">
                <a:solidFill>
                  <a:schemeClr val="tx1"/>
                </a:solidFill>
                <a:latin typeface="Baskerville Old Face" pitchFamily="18" charset="0"/>
              </a:rPr>
              <a:t>Dx</a:t>
            </a:r>
            <a:r>
              <a:rPr lang="en-US" dirty="0">
                <a:solidFill>
                  <a:schemeClr val="tx1"/>
                </a:solidFill>
                <a:latin typeface="Baskerville Old Face" pitchFamily="18" charset="0"/>
              </a:rPr>
              <a:t>  X-rays CT/MRI</a:t>
            </a:r>
          </a:p>
          <a:p>
            <a:r>
              <a:rPr lang="en-US" dirty="0" err="1" smtClean="0">
                <a:solidFill>
                  <a:schemeClr val="tx1"/>
                </a:solidFill>
                <a:latin typeface="Baskerville Old Face" pitchFamily="18" charset="0"/>
              </a:rPr>
              <a:t>Periorbital</a:t>
            </a:r>
            <a:r>
              <a:rPr lang="en-US" dirty="0" smtClean="0">
                <a:solidFill>
                  <a:schemeClr val="tx1"/>
                </a:solidFill>
                <a:latin typeface="Baskerville Old Face" pitchFamily="18" charset="0"/>
              </a:rPr>
              <a:t>  </a:t>
            </a:r>
            <a:r>
              <a:rPr lang="en-US" dirty="0" err="1" smtClean="0">
                <a:solidFill>
                  <a:schemeClr val="tx1"/>
                </a:solidFill>
                <a:latin typeface="Baskerville Old Face" pitchFamily="18" charset="0"/>
              </a:rPr>
              <a:t>cellulitis</a:t>
            </a:r>
            <a:r>
              <a:rPr lang="en-US" dirty="0" smtClean="0">
                <a:solidFill>
                  <a:schemeClr val="tx1"/>
                </a:solidFill>
                <a:latin typeface="Baskerville Old Face" pitchFamily="18" charset="0"/>
              </a:rPr>
              <a:t> R/O sinusitis by CT/MRI </a:t>
            </a:r>
          </a:p>
          <a:p>
            <a:r>
              <a:rPr lang="en-US" dirty="0" smtClean="0">
                <a:solidFill>
                  <a:schemeClr val="tx1"/>
                </a:solidFill>
                <a:latin typeface="Baskerville Old Face" pitchFamily="18" charset="0"/>
              </a:rPr>
              <a:t>Post-</a:t>
            </a:r>
            <a:r>
              <a:rPr lang="en-US" dirty="0" err="1" smtClean="0">
                <a:solidFill>
                  <a:schemeClr val="tx1"/>
                </a:solidFill>
                <a:latin typeface="Baskerville Old Face" pitchFamily="18" charset="0"/>
              </a:rPr>
              <a:t>septal</a:t>
            </a:r>
            <a:r>
              <a:rPr lang="en-US" dirty="0" smtClean="0">
                <a:solidFill>
                  <a:schemeClr val="tx1"/>
                </a:solidFill>
                <a:latin typeface="Baskerville Old Face" pitchFamily="18" charset="0"/>
              </a:rPr>
              <a:t> involvement treat as meningitis</a:t>
            </a:r>
            <a:endParaRPr lang="en-US" dirty="0">
              <a:solidFill>
                <a:schemeClr val="tx1"/>
              </a:solidFill>
              <a:latin typeface="Baskerville Old Face" pitchFamily="18" charset="0"/>
            </a:endParaRPr>
          </a:p>
        </p:txBody>
      </p:sp>
      <p:sp>
        <p:nvSpPr>
          <p:cNvPr id="5" name="Content Placeholder 4"/>
          <p:cNvSpPr>
            <a:spLocks noGrp="1"/>
          </p:cNvSpPr>
          <p:nvPr>
            <p:ph sz="half" idx="2"/>
          </p:nvPr>
        </p:nvSpPr>
        <p:spPr>
          <a:xfrm>
            <a:off x="4495800" y="1600200"/>
            <a:ext cx="4038600" cy="4525963"/>
          </a:xfrm>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n-US" b="1" dirty="0" smtClean="0">
                <a:solidFill>
                  <a:schemeClr val="tx1"/>
                </a:solidFill>
                <a:latin typeface="Baskerville Old Face" pitchFamily="18" charset="0"/>
              </a:rPr>
              <a:t>Chronic sinusitis</a:t>
            </a:r>
          </a:p>
          <a:p>
            <a:r>
              <a:rPr lang="en-US" dirty="0" smtClean="0">
                <a:solidFill>
                  <a:schemeClr val="tx1"/>
                </a:solidFill>
                <a:latin typeface="Baskerville Old Face" pitchFamily="18" charset="0"/>
              </a:rPr>
              <a:t>Less local symptoms</a:t>
            </a:r>
          </a:p>
          <a:p>
            <a:r>
              <a:rPr lang="en-US" dirty="0" smtClean="0">
                <a:solidFill>
                  <a:schemeClr val="tx1"/>
                </a:solidFill>
                <a:latin typeface="Baskerville Old Face" pitchFamily="18" charset="0"/>
              </a:rPr>
              <a:t>Mimic allergic rhinitis</a:t>
            </a:r>
          </a:p>
          <a:p>
            <a:r>
              <a:rPr lang="en-US" dirty="0" err="1" smtClean="0">
                <a:solidFill>
                  <a:schemeClr val="tx1"/>
                </a:solidFill>
                <a:latin typeface="Baskerville Old Face" pitchFamily="18" charset="0"/>
              </a:rPr>
              <a:t>Dx</a:t>
            </a:r>
            <a:r>
              <a:rPr lang="en-US" dirty="0" smtClean="0">
                <a:solidFill>
                  <a:schemeClr val="tx1"/>
                </a:solidFill>
                <a:latin typeface="Baskerville Old Face" pitchFamily="18" charset="0"/>
              </a:rPr>
              <a:t> Image less useful than acute (changes persist after TTT) and to R/O tumor</a:t>
            </a:r>
          </a:p>
          <a:p>
            <a:r>
              <a:rPr lang="en-US" dirty="0" smtClean="0">
                <a:solidFill>
                  <a:schemeClr val="tx1"/>
                </a:solidFill>
                <a:latin typeface="Baskerville Old Face" pitchFamily="18" charset="0"/>
              </a:rPr>
              <a:t>Obtain </a:t>
            </a:r>
            <a:r>
              <a:rPr lang="en-US" dirty="0" err="1" smtClean="0">
                <a:solidFill>
                  <a:schemeClr val="tx1"/>
                </a:solidFill>
                <a:latin typeface="Baskerville Old Face" pitchFamily="18" charset="0"/>
              </a:rPr>
              <a:t>odontogenic</a:t>
            </a:r>
            <a:r>
              <a:rPr lang="en-US" dirty="0" smtClean="0">
                <a:solidFill>
                  <a:schemeClr val="tx1"/>
                </a:solidFill>
                <a:latin typeface="Baskerville Old Face" pitchFamily="18" charset="0"/>
              </a:rPr>
              <a:t> X-rays if maxillary sinus</a:t>
            </a:r>
          </a:p>
          <a:p>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mj-lt"/>
              </a:rPr>
              <a:t>Bacterial sinusitis</a:t>
            </a:r>
            <a:endParaRPr lang="en-US" dirty="0">
              <a:latin typeface="+mj-lt"/>
            </a:endParaRPr>
          </a:p>
        </p:txBody>
      </p:sp>
      <p:sp>
        <p:nvSpPr>
          <p:cNvPr id="3" name="Content Placeholder 2"/>
          <p:cNvSpPr>
            <a:spLocks noGrp="1"/>
          </p:cNvSpPr>
          <p:nvPr>
            <p:ph sz="half" idx="1"/>
          </p:nvPr>
        </p:nvSpPr>
        <p:spPr>
          <a:xfrm>
            <a:off x="457200" y="1600200"/>
            <a:ext cx="4038600" cy="4953000"/>
          </a:xfrm>
        </p:spPr>
        <p:style>
          <a:lnRef idx="0">
            <a:schemeClr val="accent3"/>
          </a:lnRef>
          <a:fillRef idx="3">
            <a:schemeClr val="accent3"/>
          </a:fillRef>
          <a:effectRef idx="3">
            <a:schemeClr val="accent3"/>
          </a:effectRef>
          <a:fontRef idx="minor">
            <a:schemeClr val="lt1"/>
          </a:fontRef>
        </p:style>
        <p:txBody>
          <a:bodyPr>
            <a:noAutofit/>
          </a:bodyPr>
          <a:lstStyle/>
          <a:p>
            <a:r>
              <a:rPr lang="en-US" sz="3200" b="1" dirty="0" smtClean="0">
                <a:solidFill>
                  <a:srgbClr val="FF0000"/>
                </a:solidFill>
                <a:latin typeface="+mj-lt"/>
              </a:rPr>
              <a:t>Acute sinusitis</a:t>
            </a:r>
          </a:p>
          <a:p>
            <a:pPr lvl="1"/>
            <a:r>
              <a:rPr lang="en-US" sz="3200" i="1" dirty="0" err="1" smtClean="0">
                <a:latin typeface="Angsana New" pitchFamily="18" charset="-34"/>
                <a:cs typeface="Angsana New" pitchFamily="18" charset="-34"/>
              </a:rPr>
              <a:t>S.pneumoniae</a:t>
            </a:r>
            <a:endParaRPr lang="en-US" sz="3200" i="1" dirty="0" smtClean="0">
              <a:latin typeface="Angsana New" pitchFamily="18" charset="-34"/>
              <a:cs typeface="Angsana New" pitchFamily="18" charset="-34"/>
            </a:endParaRPr>
          </a:p>
          <a:p>
            <a:pPr lvl="1"/>
            <a:r>
              <a:rPr lang="en-US" sz="3200" i="1" dirty="0" err="1" smtClean="0">
                <a:latin typeface="Angsana New" pitchFamily="18" charset="-34"/>
                <a:cs typeface="Angsana New" pitchFamily="18" charset="-34"/>
              </a:rPr>
              <a:t>H.infuenza</a:t>
            </a:r>
            <a:endParaRPr lang="en-US" sz="3200" i="1" dirty="0" smtClean="0">
              <a:latin typeface="Angsana New" pitchFamily="18" charset="-34"/>
              <a:cs typeface="Angsana New" pitchFamily="18" charset="-34"/>
            </a:endParaRPr>
          </a:p>
          <a:p>
            <a:pPr lvl="1"/>
            <a:r>
              <a:rPr lang="en-US" sz="3200" i="1" dirty="0" err="1" smtClean="0">
                <a:latin typeface="Angsana New" pitchFamily="18" charset="-34"/>
                <a:cs typeface="Angsana New" pitchFamily="18" charset="-34"/>
              </a:rPr>
              <a:t>M.catarrhalis</a:t>
            </a:r>
            <a:endParaRPr lang="en-US" sz="3200" i="1" dirty="0" smtClean="0">
              <a:latin typeface="Angsana New" pitchFamily="18" charset="-34"/>
              <a:cs typeface="Angsana New" pitchFamily="18" charset="-34"/>
            </a:endParaRPr>
          </a:p>
          <a:p>
            <a:r>
              <a:rPr lang="en-US" dirty="0" smtClean="0">
                <a:solidFill>
                  <a:srgbClr val="FF0000"/>
                </a:solidFill>
                <a:latin typeface="Antique Olive" pitchFamily="34" charset="0"/>
              </a:rPr>
              <a:t>Treatment</a:t>
            </a:r>
          </a:p>
          <a:p>
            <a:pPr lvl="1"/>
            <a:r>
              <a:rPr lang="en-US" dirty="0" err="1" smtClean="0">
                <a:latin typeface="Antique Olive" pitchFamily="34" charset="0"/>
              </a:rPr>
              <a:t>Quinolones</a:t>
            </a:r>
            <a:r>
              <a:rPr lang="en-US" dirty="0" smtClean="0">
                <a:latin typeface="Antique Olive" pitchFamily="34" charset="0"/>
              </a:rPr>
              <a:t> </a:t>
            </a:r>
            <a:r>
              <a:rPr lang="en-US" dirty="0" smtClean="0">
                <a:latin typeface="Antique Olive" pitchFamily="34" charset="0"/>
              </a:rPr>
              <a:t>or</a:t>
            </a:r>
            <a:endParaRPr lang="en-US" dirty="0" smtClean="0">
              <a:latin typeface="Antique Olive" pitchFamily="34" charset="0"/>
            </a:endParaRPr>
          </a:p>
          <a:p>
            <a:pPr lvl="1"/>
            <a:r>
              <a:rPr lang="en-US" dirty="0" err="1" smtClean="0">
                <a:latin typeface="Antique Olive" pitchFamily="34" charset="0"/>
              </a:rPr>
              <a:t>Ceftriaxone</a:t>
            </a:r>
            <a:r>
              <a:rPr lang="en-US" dirty="0" smtClean="0">
                <a:latin typeface="Antique Olive" pitchFamily="34" charset="0"/>
              </a:rPr>
              <a:t>   </a:t>
            </a:r>
          </a:p>
          <a:p>
            <a:pPr lvl="1"/>
            <a:r>
              <a:rPr lang="en-US" dirty="0" smtClean="0">
                <a:latin typeface="Antique Olive" pitchFamily="34" charset="0"/>
              </a:rPr>
              <a:t>For 1-2  weeks </a:t>
            </a:r>
            <a:endParaRPr lang="en-US" dirty="0">
              <a:latin typeface="Antique Olive" pitchFamily="34" charset="0"/>
            </a:endParaRPr>
          </a:p>
        </p:txBody>
      </p:sp>
      <p:sp>
        <p:nvSpPr>
          <p:cNvPr id="4" name="Content Placeholder 3"/>
          <p:cNvSpPr>
            <a:spLocks noGrp="1"/>
          </p:cNvSpPr>
          <p:nvPr>
            <p:ph sz="half" idx="2"/>
          </p:nvPr>
        </p:nvSpPr>
        <p:spPr>
          <a:xfrm>
            <a:off x="4572000" y="1600201"/>
            <a:ext cx="4114800" cy="2514599"/>
          </a:xfrm>
        </p:spPr>
        <p:style>
          <a:lnRef idx="0">
            <a:schemeClr val="accent3"/>
          </a:lnRef>
          <a:fillRef idx="3">
            <a:schemeClr val="accent3"/>
          </a:fillRef>
          <a:effectRef idx="3">
            <a:schemeClr val="accent3"/>
          </a:effectRef>
          <a:fontRef idx="minor">
            <a:schemeClr val="lt1"/>
          </a:fontRef>
        </p:style>
        <p:txBody>
          <a:bodyPr>
            <a:noAutofit/>
          </a:bodyPr>
          <a:lstStyle/>
          <a:p>
            <a:r>
              <a:rPr lang="en-US" b="1" dirty="0" smtClean="0">
                <a:solidFill>
                  <a:srgbClr val="FF0000"/>
                </a:solidFill>
                <a:latin typeface="+mj-lt"/>
              </a:rPr>
              <a:t>Chronic sinusitis</a:t>
            </a:r>
          </a:p>
          <a:p>
            <a:pPr lvl="1"/>
            <a:r>
              <a:rPr lang="en-US" sz="2800" dirty="0" err="1" smtClean="0">
                <a:latin typeface="+mj-lt"/>
              </a:rPr>
              <a:t>S.pneumoniae</a:t>
            </a:r>
            <a:endParaRPr lang="en-US" sz="2800" dirty="0" smtClean="0">
              <a:latin typeface="+mj-lt"/>
            </a:endParaRPr>
          </a:p>
          <a:p>
            <a:pPr lvl="1"/>
            <a:r>
              <a:rPr lang="en-US" sz="2800" dirty="0" err="1" smtClean="0">
                <a:latin typeface="+mj-lt"/>
              </a:rPr>
              <a:t>H.infuenza</a:t>
            </a:r>
            <a:endParaRPr lang="en-US" sz="2800" dirty="0" smtClean="0">
              <a:latin typeface="+mj-lt"/>
            </a:endParaRPr>
          </a:p>
          <a:p>
            <a:pPr lvl="1"/>
            <a:r>
              <a:rPr lang="en-US" sz="2800" dirty="0" err="1" smtClean="0">
                <a:latin typeface="+mj-lt"/>
              </a:rPr>
              <a:t>M.catarrhalis</a:t>
            </a:r>
            <a:endParaRPr lang="en-US" sz="2800" dirty="0" smtClean="0">
              <a:latin typeface="+mj-lt"/>
            </a:endParaRPr>
          </a:p>
          <a:p>
            <a:pPr lvl="1"/>
            <a:r>
              <a:rPr lang="en-US" sz="2800" dirty="0" smtClean="0">
                <a:latin typeface="+mj-lt"/>
              </a:rPr>
              <a:t>Oral anaerobes</a:t>
            </a:r>
          </a:p>
          <a:p>
            <a:pPr>
              <a:buNone/>
            </a:pPr>
            <a:r>
              <a:rPr lang="en-US" dirty="0" smtClean="0">
                <a:solidFill>
                  <a:srgbClr val="FF0000"/>
                </a:solidFill>
                <a:latin typeface="+mj-lt"/>
              </a:rPr>
              <a:t>Treatment</a:t>
            </a:r>
          </a:p>
          <a:p>
            <a:r>
              <a:rPr lang="en-US" dirty="0" smtClean="0">
                <a:solidFill>
                  <a:schemeClr val="tx1"/>
                </a:solidFill>
                <a:latin typeface="+mj-lt"/>
              </a:rPr>
              <a:t>Same as acute sinusitis</a:t>
            </a:r>
          </a:p>
          <a:p>
            <a:r>
              <a:rPr lang="en-US" dirty="0" smtClean="0">
                <a:solidFill>
                  <a:schemeClr val="tx1"/>
                </a:solidFill>
                <a:latin typeface="+mj-lt"/>
              </a:rPr>
              <a:t>Duration</a:t>
            </a:r>
          </a:p>
          <a:p>
            <a:pPr lvl="1"/>
            <a:r>
              <a:rPr lang="en-US" sz="2800" dirty="0" smtClean="0">
                <a:solidFill>
                  <a:schemeClr val="tx1"/>
                </a:solidFill>
                <a:latin typeface="+mj-lt"/>
              </a:rPr>
              <a:t>For 2-4 weeks</a:t>
            </a:r>
          </a:p>
          <a:p>
            <a:endParaRPr lang="en-US" b="1"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z="2400" dirty="0" smtClean="0">
                <a:latin typeface="Verdana" pitchFamily="34" charset="0"/>
                <a:cs typeface="Times New Roman" pitchFamily="18" charset="0"/>
              </a:rPr>
              <a:t>Clinical Presentations of Sinusitis</a:t>
            </a: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705600" cy="1143000"/>
          </a:xfrm>
        </p:spPr>
        <p:txBody>
          <a:bodyPr/>
          <a:lstStyle/>
          <a:p>
            <a:r>
              <a:rPr lang="en-US" b="1" dirty="0" smtClean="0">
                <a:latin typeface="+mj-lt"/>
              </a:rPr>
              <a:t>Deep neck space infections</a:t>
            </a:r>
            <a:r>
              <a:rPr lang="en-US" dirty="0" smtClean="0">
                <a:latin typeface="+mj-lt"/>
              </a:rPr>
              <a:t> </a:t>
            </a:r>
            <a:endParaRPr lang="en-US" dirty="0">
              <a:latin typeface="+mj-lt"/>
            </a:endParaRPr>
          </a:p>
        </p:txBody>
      </p:sp>
      <p:sp>
        <p:nvSpPr>
          <p:cNvPr id="3" name="Content Placeholder 2"/>
          <p:cNvSpPr>
            <a:spLocks noGrp="1"/>
          </p:cNvSpPr>
          <p:nvPr>
            <p:ph idx="1"/>
          </p:nvPr>
        </p:nvSpPr>
        <p:spPr>
          <a:xfrm>
            <a:off x="304800" y="1676400"/>
            <a:ext cx="8229600" cy="4525963"/>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en-US" dirty="0" smtClean="0">
                <a:latin typeface="+mj-lt"/>
              </a:rPr>
              <a:t>Lateral pharyngeal, retropharyngeal or </a:t>
            </a:r>
            <a:r>
              <a:rPr lang="en-US" dirty="0" err="1" smtClean="0">
                <a:latin typeface="+mj-lt"/>
              </a:rPr>
              <a:t>prevertebral</a:t>
            </a:r>
            <a:r>
              <a:rPr lang="en-US" dirty="0" smtClean="0">
                <a:latin typeface="+mj-lt"/>
              </a:rPr>
              <a:t> space</a:t>
            </a:r>
          </a:p>
          <a:p>
            <a:r>
              <a:rPr lang="en-US" dirty="0" smtClean="0">
                <a:latin typeface="+mj-lt"/>
              </a:rPr>
              <a:t>Patients are toxic  with unilateral posterior pharyngeal  soft tissue mass on oral exam</a:t>
            </a:r>
          </a:p>
          <a:p>
            <a:r>
              <a:rPr lang="en-US" dirty="0" smtClean="0">
                <a:latin typeface="+mj-lt"/>
              </a:rPr>
              <a:t>Neck stiffness with retropharyngeal space infection/abscess </a:t>
            </a:r>
          </a:p>
          <a:p>
            <a:r>
              <a:rPr lang="en-US" dirty="0" smtClean="0">
                <a:latin typeface="+mj-lt"/>
              </a:rPr>
              <a:t>Retropharyngeal ( danger space) infection may extend to </a:t>
            </a:r>
            <a:r>
              <a:rPr lang="en-US" dirty="0" err="1" smtClean="0">
                <a:latin typeface="+mj-lt"/>
              </a:rPr>
              <a:t>mediastinum</a:t>
            </a:r>
            <a:r>
              <a:rPr lang="en-US" dirty="0" smtClean="0">
                <a:latin typeface="+mj-lt"/>
              </a:rPr>
              <a:t> and present as </a:t>
            </a:r>
            <a:r>
              <a:rPr lang="en-US" dirty="0" err="1" smtClean="0">
                <a:latin typeface="+mj-lt"/>
              </a:rPr>
              <a:t>mediastinitis</a:t>
            </a:r>
            <a:endParaRPr lang="en-US" dirty="0" smtClean="0">
              <a:latin typeface="+mj-lt"/>
            </a:endParaRPr>
          </a:p>
          <a:p>
            <a:r>
              <a:rPr lang="en-US" dirty="0" smtClean="0">
                <a:latin typeface="+mj-lt"/>
              </a:rPr>
              <a:t>Prognosis is poor without surgical drainage</a:t>
            </a:r>
            <a:endParaRPr lang="en-US" dirty="0">
              <a:latin typeface="+mj-lt"/>
            </a:endParaRPr>
          </a:p>
        </p:txBody>
      </p:sp>
      <p:pic>
        <p:nvPicPr>
          <p:cNvPr id="4" name="Picture 10" descr="netter axial1"/>
          <p:cNvPicPr>
            <a:picLocks noChangeAspect="1" noChangeArrowheads="1"/>
          </p:cNvPicPr>
          <p:nvPr/>
        </p:nvPicPr>
        <p:blipFill>
          <a:blip r:embed="rId3" cstate="print"/>
          <a:srcRect/>
          <a:stretch>
            <a:fillRect/>
          </a:stretch>
        </p:blipFill>
        <p:spPr>
          <a:xfrm>
            <a:off x="6553201" y="0"/>
            <a:ext cx="2590800" cy="1676400"/>
          </a:xfrm>
          <a:prstGeom prst="rect">
            <a:avLst/>
          </a:prstGeo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4-u1"/>
          <p:cNvPicPr>
            <a:picLocks noChangeAspect="1" noChangeArrowheads="1"/>
          </p:cNvPicPr>
          <p:nvPr/>
        </p:nvPicPr>
        <p:blipFill>
          <a:blip r:embed="rId2" cstate="print"/>
          <a:srcRect/>
          <a:stretch>
            <a:fillRect/>
          </a:stretch>
        </p:blipFill>
        <p:spPr bwMode="auto">
          <a:xfrm>
            <a:off x="228600" y="609600"/>
            <a:ext cx="8518978" cy="58915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latin typeface="+mj-lt"/>
              </a:rPr>
              <a:t>Deep neck space infections treatment</a:t>
            </a:r>
            <a:endParaRPr lang="en-US" b="1" dirty="0">
              <a:latin typeface="+mj-lt"/>
            </a:endParaRPr>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latin typeface="+mj-lt"/>
              </a:rPr>
              <a:t>Usual pathogens</a:t>
            </a:r>
          </a:p>
          <a:p>
            <a:pPr lvl="1"/>
            <a:r>
              <a:rPr lang="en-US" sz="2800" dirty="0" smtClean="0">
                <a:latin typeface="+mj-lt"/>
              </a:rPr>
              <a:t>Oral streptococci and anaerobes</a:t>
            </a:r>
          </a:p>
          <a:p>
            <a:r>
              <a:rPr lang="en-US" sz="2800" dirty="0" smtClean="0">
                <a:latin typeface="+mj-lt"/>
              </a:rPr>
              <a:t>TTT </a:t>
            </a:r>
          </a:p>
          <a:p>
            <a:pPr lvl="1"/>
            <a:r>
              <a:rPr lang="en-US" sz="2800" dirty="0" err="1" smtClean="0">
                <a:latin typeface="+mj-lt"/>
              </a:rPr>
              <a:t>Merpenem</a:t>
            </a:r>
            <a:r>
              <a:rPr lang="en-US" sz="2800" dirty="0" smtClean="0">
                <a:latin typeface="+mj-lt"/>
              </a:rPr>
              <a:t>    or</a:t>
            </a:r>
          </a:p>
          <a:p>
            <a:pPr lvl="1"/>
            <a:r>
              <a:rPr lang="en-US" sz="2800" dirty="0" err="1" smtClean="0">
                <a:latin typeface="+mj-lt"/>
              </a:rPr>
              <a:t>Pipracillin</a:t>
            </a:r>
            <a:r>
              <a:rPr lang="en-US" sz="2800" dirty="0" smtClean="0">
                <a:latin typeface="+mj-lt"/>
              </a:rPr>
              <a:t>  </a:t>
            </a:r>
          </a:p>
          <a:p>
            <a:pPr lvl="1"/>
            <a:r>
              <a:rPr lang="en-US" sz="2800" dirty="0" smtClean="0">
                <a:latin typeface="+mj-lt"/>
              </a:rPr>
              <a:t> </a:t>
            </a:r>
            <a:r>
              <a:rPr lang="en-US" sz="2800" dirty="0" err="1" smtClean="0"/>
              <a:t>Clindamycin</a:t>
            </a:r>
            <a:endParaRPr lang="en-US" sz="2800" dirty="0" smtClean="0"/>
          </a:p>
          <a:p>
            <a:r>
              <a:rPr lang="en-US" sz="2800" dirty="0"/>
              <a:t>Duration</a:t>
            </a:r>
          </a:p>
          <a:p>
            <a:pPr lvl="1"/>
            <a:r>
              <a:rPr lang="en-US" dirty="0"/>
              <a:t>2 weeks</a:t>
            </a:r>
          </a:p>
          <a:p>
            <a:pPr lvl="1"/>
            <a:endParaRPr lang="en-US" sz="280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Infections</a:t>
            </a:r>
            <a:endParaRPr lang="en-US" dirty="0">
              <a:latin typeface="+mj-lt"/>
            </a:endParaRPr>
          </a:p>
        </p:txBody>
      </p:sp>
      <p:sp>
        <p:nvSpPr>
          <p:cNvPr id="3" name="Content Placeholder 2"/>
          <p:cNvSpPr>
            <a:spLocks noGrp="1"/>
          </p:cNvSpPr>
          <p:nvPr>
            <p:ph sz="half" idx="1"/>
          </p:nvPr>
        </p:nvSpPr>
        <p:spPr/>
        <p:txBody>
          <a:bodyPr>
            <a:normAutofit fontScale="77500" lnSpcReduction="20000"/>
          </a:bodyPr>
          <a:lstStyle/>
          <a:p>
            <a:endParaRPr lang="en-US" dirty="0" smtClean="0">
              <a:latin typeface="+mj-lt"/>
            </a:endParaRPr>
          </a:p>
          <a:p>
            <a:r>
              <a:rPr lang="en-US" u="sng" dirty="0" err="1" smtClean="0">
                <a:latin typeface="+mj-lt"/>
              </a:rPr>
              <a:t>Lemierre’s</a:t>
            </a:r>
            <a:r>
              <a:rPr lang="en-US" u="sng" dirty="0" smtClean="0">
                <a:latin typeface="+mj-lt"/>
              </a:rPr>
              <a:t> syndrome</a:t>
            </a:r>
          </a:p>
          <a:p>
            <a:r>
              <a:rPr lang="en-US" dirty="0" smtClean="0">
                <a:latin typeface="+mj-lt"/>
              </a:rPr>
              <a:t>As a complication </a:t>
            </a:r>
            <a:r>
              <a:rPr lang="en-US" dirty="0" err="1" smtClean="0">
                <a:latin typeface="+mj-lt"/>
              </a:rPr>
              <a:t>peritonsillar</a:t>
            </a:r>
            <a:r>
              <a:rPr lang="en-US" dirty="0" smtClean="0">
                <a:latin typeface="+mj-lt"/>
              </a:rPr>
              <a:t> abscess or post-dental infection</a:t>
            </a:r>
          </a:p>
          <a:p>
            <a:r>
              <a:rPr lang="en-US" dirty="0" smtClean="0">
                <a:latin typeface="+mj-lt"/>
              </a:rPr>
              <a:t>Patient present with sore throat, fever and shock due IJV </a:t>
            </a:r>
            <a:r>
              <a:rPr lang="en-US" dirty="0" err="1" smtClean="0">
                <a:latin typeface="+mj-lt"/>
              </a:rPr>
              <a:t>thrombophlebitis</a:t>
            </a:r>
            <a:r>
              <a:rPr lang="en-US" dirty="0" smtClean="0">
                <a:latin typeface="+mj-lt"/>
              </a:rPr>
              <a:t>  which leads to multiple septic emboli in the lung</a:t>
            </a:r>
          </a:p>
          <a:p>
            <a:r>
              <a:rPr lang="en-US" dirty="0" err="1" smtClean="0">
                <a:latin typeface="+mj-lt"/>
              </a:rPr>
              <a:t>Fusobacterium</a:t>
            </a:r>
            <a:r>
              <a:rPr lang="en-US" dirty="0" smtClean="0">
                <a:latin typeface="+mj-lt"/>
              </a:rPr>
              <a:t> </a:t>
            </a:r>
            <a:r>
              <a:rPr lang="en-US" dirty="0" err="1" smtClean="0">
                <a:latin typeface="+mj-lt"/>
              </a:rPr>
              <a:t>necrophorum</a:t>
            </a:r>
            <a:endParaRPr lang="en-US" dirty="0" smtClean="0">
              <a:latin typeface="+mj-lt"/>
            </a:endParaRPr>
          </a:p>
          <a:p>
            <a:r>
              <a:rPr lang="en-US" dirty="0" smtClean="0">
                <a:latin typeface="+mj-lt"/>
              </a:rPr>
              <a:t>Medical TTT same  as deep neck space infection</a:t>
            </a:r>
          </a:p>
          <a:p>
            <a:r>
              <a:rPr lang="en-US" dirty="0" err="1" smtClean="0">
                <a:latin typeface="+mj-lt"/>
              </a:rPr>
              <a:t>Venotomy</a:t>
            </a:r>
            <a:r>
              <a:rPr lang="en-US" dirty="0" smtClean="0">
                <a:latin typeface="+mj-lt"/>
              </a:rPr>
              <a:t> if not respond to  medical treatment </a:t>
            </a:r>
            <a:endParaRPr lang="en-US" dirty="0">
              <a:latin typeface="+mj-lt"/>
            </a:endParaRPr>
          </a:p>
        </p:txBody>
      </p:sp>
      <p:sp>
        <p:nvSpPr>
          <p:cNvPr id="4" name="Content Placeholder 3"/>
          <p:cNvSpPr>
            <a:spLocks noGrp="1"/>
          </p:cNvSpPr>
          <p:nvPr>
            <p:ph sz="half" idx="2"/>
          </p:nvPr>
        </p:nvSpPr>
        <p:spPr>
          <a:xfrm>
            <a:off x="4419600" y="2179637"/>
            <a:ext cx="4038600" cy="4525963"/>
          </a:xfrm>
        </p:spPr>
        <p:txBody>
          <a:bodyPr>
            <a:normAutofit fontScale="77500" lnSpcReduction="20000"/>
          </a:bodyPr>
          <a:lstStyle/>
          <a:p>
            <a:endParaRPr lang="en-US" dirty="0" smtClean="0">
              <a:latin typeface="+mj-lt"/>
            </a:endParaRPr>
          </a:p>
          <a:p>
            <a:endParaRPr lang="en-US" dirty="0">
              <a:latin typeface="+mj-lt"/>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latin typeface="Baskerville Old Face" pitchFamily="18" charset="0"/>
              </a:rPr>
              <a:t>Objective</a:t>
            </a:r>
            <a:endParaRPr lang="en-US" dirty="0">
              <a:latin typeface="Baskerville Old Face" pitchFamily="18" charset="0"/>
            </a:endParaRPr>
          </a:p>
        </p:txBody>
      </p:sp>
      <p:sp>
        <p:nvSpPr>
          <p:cNvPr id="3" name="Content Placeholder 2"/>
          <p:cNvSpPr>
            <a:spLocks noGrp="1"/>
          </p:cNvSpPr>
          <p:nvPr>
            <p:ph idx="1"/>
          </p:nvPr>
        </p:nvSpPr>
        <p:spPr>
          <a:xfrm>
            <a:off x="457200" y="1371600"/>
            <a:ext cx="8229600" cy="4754563"/>
          </a:xfrm>
        </p:spPr>
        <p:style>
          <a:lnRef idx="0">
            <a:schemeClr val="accent3"/>
          </a:lnRef>
          <a:fillRef idx="3">
            <a:schemeClr val="accent3"/>
          </a:fillRef>
          <a:effectRef idx="3">
            <a:schemeClr val="accent3"/>
          </a:effectRef>
          <a:fontRef idx="minor">
            <a:schemeClr val="lt1"/>
          </a:fontRef>
        </p:style>
        <p:txBody>
          <a:bodyPr/>
          <a:lstStyle/>
          <a:p>
            <a:r>
              <a:rPr lang="en-US" dirty="0" smtClean="0">
                <a:solidFill>
                  <a:schemeClr val="tx1"/>
                </a:solidFill>
                <a:latin typeface="Baskerville Old Face" pitchFamily="18" charset="0"/>
              </a:rPr>
              <a:t>To learn the epidemiology and various clinical presentation of  URT</a:t>
            </a:r>
          </a:p>
          <a:p>
            <a:r>
              <a:rPr lang="en-US" dirty="0" smtClean="0">
                <a:solidFill>
                  <a:schemeClr val="tx1"/>
                </a:solidFill>
                <a:latin typeface="Baskerville Old Face" pitchFamily="18" charset="0"/>
              </a:rPr>
              <a:t>To identify the common etiological agents causing these syndromes</a:t>
            </a:r>
          </a:p>
          <a:p>
            <a:r>
              <a:rPr lang="en-US" dirty="0" smtClean="0">
                <a:solidFill>
                  <a:schemeClr val="tx1"/>
                </a:solidFill>
                <a:latin typeface="Baskerville Old Face" pitchFamily="18" charset="0"/>
              </a:rPr>
              <a:t>To study the laboratory diagnosis of these syndromes</a:t>
            </a:r>
          </a:p>
          <a:p>
            <a:r>
              <a:rPr lang="en-US" dirty="0" smtClean="0">
                <a:solidFill>
                  <a:schemeClr val="tx1"/>
                </a:solidFill>
                <a:latin typeface="Baskerville Old Face" pitchFamily="18" charset="0"/>
              </a:rPr>
              <a:t>To determine the antibiotic of choice for treatment</a:t>
            </a:r>
            <a:endParaRPr lang="en-US" dirty="0">
              <a:solidFill>
                <a:schemeClr val="tx1"/>
              </a:solidFill>
              <a:latin typeface="Baskerville Old Fac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latin typeface="Baskerville Old Face" pitchFamily="18" charset="0"/>
              </a:rPr>
              <a:t>Definition</a:t>
            </a:r>
            <a:endParaRPr lang="en-US" dirty="0">
              <a:latin typeface="Baskerville Old Face" pitchFamily="18" charset="0"/>
            </a:endParaRPr>
          </a:p>
        </p:txBody>
      </p:sp>
      <p:sp>
        <p:nvSpPr>
          <p:cNvPr id="3" name="Content Placeholder 2"/>
          <p:cNvSpPr>
            <a:spLocks noGrp="1"/>
          </p:cNvSpPr>
          <p:nvPr>
            <p:ph idx="1"/>
          </p:nvPr>
        </p:nvSpPr>
        <p:spPr>
          <a:xfrm>
            <a:off x="457200" y="1371600"/>
            <a:ext cx="8458200" cy="5105400"/>
          </a:xfrm>
        </p:spPr>
        <p:style>
          <a:lnRef idx="0">
            <a:schemeClr val="accent3"/>
          </a:lnRef>
          <a:fillRef idx="3">
            <a:schemeClr val="accent3"/>
          </a:fillRef>
          <a:effectRef idx="3">
            <a:schemeClr val="accent3"/>
          </a:effectRef>
          <a:fontRef idx="minor">
            <a:schemeClr val="lt1"/>
          </a:fontRef>
        </p:style>
        <p:txBody>
          <a:bodyPr/>
          <a:lstStyle/>
          <a:p>
            <a:r>
              <a:rPr lang="en-US" sz="3600" dirty="0" smtClean="0">
                <a:latin typeface="Baskerville Old Face" pitchFamily="18" charset="0"/>
              </a:rPr>
              <a:t>Pharyngitis</a:t>
            </a:r>
          </a:p>
          <a:p>
            <a:r>
              <a:rPr lang="en-US" sz="3600" dirty="0" err="1" smtClean="0">
                <a:latin typeface="Baskerville Old Face" pitchFamily="18" charset="0"/>
              </a:rPr>
              <a:t>Otitis</a:t>
            </a:r>
            <a:r>
              <a:rPr lang="en-US" sz="3600" dirty="0" smtClean="0">
                <a:latin typeface="Baskerville Old Face" pitchFamily="18" charset="0"/>
              </a:rPr>
              <a:t> Media </a:t>
            </a:r>
          </a:p>
          <a:p>
            <a:r>
              <a:rPr lang="en-US" sz="3600" dirty="0" smtClean="0">
                <a:latin typeface="Baskerville Old Face" pitchFamily="18" charset="0"/>
              </a:rPr>
              <a:t>Sinusitis</a:t>
            </a:r>
          </a:p>
          <a:p>
            <a:r>
              <a:rPr lang="en-US" sz="3600" dirty="0" err="1" smtClean="0">
                <a:latin typeface="Baskerville Old Face" pitchFamily="18" charset="0"/>
              </a:rPr>
              <a:t>Epiglottitis</a:t>
            </a:r>
            <a:endParaRPr lang="en-US" sz="3600" dirty="0" smtClean="0">
              <a:latin typeface="Baskerville Old Face" pitchFamily="18" charset="0"/>
            </a:endParaRPr>
          </a:p>
          <a:p>
            <a:endParaRPr lang="en-US" dirty="0"/>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latin typeface="Baskerville Old Face" pitchFamily="18" charset="0"/>
              </a:rPr>
              <a:t>Pharyngitis</a:t>
            </a:r>
            <a:endParaRPr lang="en-US" dirty="0">
              <a:latin typeface="Baskerville Old Face" pitchFamily="18" charset="0"/>
            </a:endParaRPr>
          </a:p>
        </p:txBody>
      </p:sp>
      <p:sp>
        <p:nvSpPr>
          <p:cNvPr id="3" name="Content Placeholder 2"/>
          <p:cNvSpPr>
            <a:spLocks noGrp="1"/>
          </p:cNvSpPr>
          <p:nvPr>
            <p:ph sz="half" idx="1"/>
          </p:nvPr>
        </p:nvSpPr>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endParaRPr lang="en-US" sz="3600" dirty="0" smtClean="0">
              <a:solidFill>
                <a:schemeClr val="tx1"/>
              </a:solidFill>
              <a:latin typeface="Baskerville Old Face" pitchFamily="18" charset="0"/>
            </a:endParaRPr>
          </a:p>
          <a:p>
            <a:r>
              <a:rPr lang="en-US" sz="3600" dirty="0" smtClean="0">
                <a:solidFill>
                  <a:schemeClr val="tx1"/>
                </a:solidFill>
                <a:latin typeface="Baskerville Old Face" pitchFamily="18" charset="0"/>
              </a:rPr>
              <a:t>Late </a:t>
            </a:r>
            <a:r>
              <a:rPr lang="en-US" sz="3600" dirty="0">
                <a:solidFill>
                  <a:schemeClr val="tx1"/>
                </a:solidFill>
                <a:latin typeface="Baskerville Old Face" pitchFamily="18" charset="0"/>
              </a:rPr>
              <a:t>fall, winter, early </a:t>
            </a:r>
            <a:r>
              <a:rPr lang="en-US" sz="3600" dirty="0" smtClean="0">
                <a:solidFill>
                  <a:schemeClr val="tx1"/>
                </a:solidFill>
                <a:latin typeface="Baskerville Old Face" pitchFamily="18" charset="0"/>
              </a:rPr>
              <a:t>spring </a:t>
            </a:r>
            <a:endParaRPr lang="en-US" sz="3600" dirty="0">
              <a:solidFill>
                <a:schemeClr val="tx1"/>
              </a:solidFill>
              <a:latin typeface="Baskerville Old Face" pitchFamily="18" charset="0"/>
            </a:endParaRPr>
          </a:p>
          <a:p>
            <a:r>
              <a:rPr lang="en-US" sz="3600" dirty="0" smtClean="0">
                <a:solidFill>
                  <a:schemeClr val="tx1"/>
                </a:solidFill>
                <a:latin typeface="Baskerville Old Face" pitchFamily="18" charset="0"/>
              </a:rPr>
              <a:t>5 </a:t>
            </a:r>
            <a:r>
              <a:rPr lang="en-US" sz="3600" dirty="0">
                <a:solidFill>
                  <a:schemeClr val="tx1"/>
                </a:solidFill>
                <a:latin typeface="Baskerville Old Face" pitchFamily="18" charset="0"/>
              </a:rPr>
              <a:t>to 15 </a:t>
            </a:r>
            <a:r>
              <a:rPr lang="en-US" sz="3600" dirty="0" smtClean="0">
                <a:solidFill>
                  <a:schemeClr val="tx1"/>
                </a:solidFill>
                <a:latin typeface="Baskerville Old Face" pitchFamily="18" charset="0"/>
              </a:rPr>
              <a:t>years </a:t>
            </a:r>
            <a:endParaRPr lang="en-US" sz="3600" dirty="0">
              <a:solidFill>
                <a:schemeClr val="tx1"/>
              </a:solidFill>
              <a:latin typeface="Baskerville Old Face" pitchFamily="18" charset="0"/>
            </a:endParaRPr>
          </a:p>
          <a:p>
            <a:r>
              <a:rPr lang="en-US" sz="3600" dirty="0" err="1" smtClean="0">
                <a:solidFill>
                  <a:schemeClr val="tx1"/>
                </a:solidFill>
                <a:latin typeface="Baskerville Old Face" pitchFamily="18" charset="0"/>
              </a:rPr>
              <a:t>erythema</a:t>
            </a:r>
            <a:r>
              <a:rPr lang="en-US" sz="3600" dirty="0">
                <a:solidFill>
                  <a:schemeClr val="tx1"/>
                </a:solidFill>
                <a:latin typeface="Baskerville Old Face" pitchFamily="18" charset="0"/>
              </a:rPr>
              <a:t>, edema, and/or </a:t>
            </a:r>
            <a:r>
              <a:rPr lang="en-US" sz="3600" dirty="0" smtClean="0">
                <a:solidFill>
                  <a:schemeClr val="tx1"/>
                </a:solidFill>
                <a:latin typeface="Baskerville Old Face" pitchFamily="18" charset="0"/>
              </a:rPr>
              <a:t>exudates</a:t>
            </a:r>
            <a:endParaRPr lang="en-US" sz="3600" dirty="0">
              <a:solidFill>
                <a:schemeClr val="tx1"/>
              </a:solidFill>
              <a:latin typeface="Baskerville Old Face" pitchFamily="18" charset="0"/>
            </a:endParaRPr>
          </a:p>
          <a:p>
            <a:r>
              <a:rPr lang="en-US" sz="3600" dirty="0">
                <a:solidFill>
                  <a:schemeClr val="tx1"/>
                </a:solidFill>
                <a:latin typeface="Baskerville Old Face" pitchFamily="18" charset="0"/>
              </a:rPr>
              <a:t>Tender, enlarged </a:t>
            </a:r>
            <a:r>
              <a:rPr lang="en-US" sz="3600" dirty="0" smtClean="0">
                <a:solidFill>
                  <a:schemeClr val="tx1"/>
                </a:solidFill>
                <a:latin typeface="Baskerville Old Face" pitchFamily="18" charset="0"/>
              </a:rPr>
              <a:t>&gt;1 cm lymph </a:t>
            </a:r>
            <a:r>
              <a:rPr lang="en-US" sz="3600" dirty="0">
                <a:solidFill>
                  <a:schemeClr val="tx1"/>
                </a:solidFill>
                <a:latin typeface="Baskerville Old Face" pitchFamily="18" charset="0"/>
              </a:rPr>
              <a:t>nodes </a:t>
            </a:r>
          </a:p>
          <a:p>
            <a:r>
              <a:rPr lang="en-US" sz="3600" dirty="0" smtClean="0">
                <a:solidFill>
                  <a:schemeClr val="tx1"/>
                </a:solidFill>
                <a:latin typeface="Baskerville Old Face" pitchFamily="18" charset="0"/>
              </a:rPr>
              <a:t>Fever 38.4and 39.4º C </a:t>
            </a:r>
            <a:endParaRPr lang="en-US" sz="3600" dirty="0">
              <a:solidFill>
                <a:schemeClr val="tx1"/>
              </a:solidFill>
              <a:latin typeface="Baskerville Old Face" pitchFamily="18" charset="0"/>
            </a:endParaRPr>
          </a:p>
          <a:p>
            <a:r>
              <a:rPr lang="en-US" sz="3600" dirty="0" smtClean="0">
                <a:solidFill>
                  <a:schemeClr val="tx1"/>
                </a:solidFill>
                <a:latin typeface="Baskerville Old Face" pitchFamily="18" charset="0"/>
              </a:rPr>
              <a:t>No </a:t>
            </a:r>
            <a:r>
              <a:rPr lang="en-US" sz="3600" dirty="0">
                <a:solidFill>
                  <a:schemeClr val="tx1"/>
                </a:solidFill>
                <a:latin typeface="Baskerville Old Face" pitchFamily="18" charset="0"/>
              </a:rPr>
              <a:t>signs and symptoms </a:t>
            </a:r>
            <a:r>
              <a:rPr lang="en-US" sz="3600" dirty="0" smtClean="0">
                <a:solidFill>
                  <a:schemeClr val="tx1"/>
                </a:solidFill>
                <a:latin typeface="Baskerville Old Face" pitchFamily="18" charset="0"/>
              </a:rPr>
              <a:t>of viral infections </a:t>
            </a:r>
            <a:endParaRPr lang="en-US" dirty="0">
              <a:solidFill>
                <a:schemeClr val="tx1"/>
              </a:solidFill>
              <a:latin typeface="Baskerville Old Face" pitchFamily="18" charset="0"/>
            </a:endParaRP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4" descr="Picture1"/>
          <p:cNvPicPr>
            <a:picLocks noChangeAspect="1" noChangeArrowheads="1"/>
          </p:cNvPicPr>
          <p:nvPr/>
        </p:nvPicPr>
        <p:blipFill>
          <a:blip r:embed="rId2" cstate="print"/>
          <a:stretch>
            <a:fillRect/>
          </a:stretch>
        </p:blipFill>
        <p:spPr>
          <a:xfrm>
            <a:off x="4495800" y="1600200"/>
            <a:ext cx="4191000" cy="44958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305800" cy="1219200"/>
          </a:xfrm>
        </p:spPr>
        <p:style>
          <a:lnRef idx="1">
            <a:schemeClr val="accent3"/>
          </a:lnRef>
          <a:fillRef idx="2">
            <a:schemeClr val="accent3"/>
          </a:fillRef>
          <a:effectRef idx="1">
            <a:schemeClr val="accent3"/>
          </a:effectRef>
          <a:fontRef idx="minor">
            <a:schemeClr val="dk1"/>
          </a:fontRef>
        </p:style>
        <p:txBody>
          <a:bodyPr/>
          <a:lstStyle/>
          <a:p>
            <a:r>
              <a:rPr lang="en-US" dirty="0" smtClean="0">
                <a:latin typeface="Baskerville Old Face" pitchFamily="18" charset="0"/>
              </a:rPr>
              <a:t>Pharyngitis</a:t>
            </a:r>
            <a:endParaRPr lang="en-US" dirty="0">
              <a:latin typeface="Baskerville Old Face" pitchFamily="18" charset="0"/>
            </a:endParaRPr>
          </a:p>
        </p:txBody>
      </p:sp>
      <p:sp>
        <p:nvSpPr>
          <p:cNvPr id="5" name="Content Placeholder 4"/>
          <p:cNvSpPr>
            <a:spLocks noGrp="1"/>
          </p:cNvSpPr>
          <p:nvPr>
            <p:ph sz="half" idx="1"/>
          </p:nvPr>
        </p:nvSpPr>
        <p:spPr>
          <a:xfrm>
            <a:off x="609600" y="1447800"/>
            <a:ext cx="3962400" cy="4724400"/>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r>
              <a:rPr lang="en-US" dirty="0" smtClean="0">
                <a:latin typeface="Baskerville Old Face" pitchFamily="18" charset="0"/>
              </a:rPr>
              <a:t>Etiology</a:t>
            </a:r>
          </a:p>
          <a:p>
            <a:r>
              <a:rPr lang="en-US" dirty="0" smtClean="0">
                <a:latin typeface="Baskerville Old Face" pitchFamily="18" charset="0"/>
              </a:rPr>
              <a:t>Viral is the most common</a:t>
            </a:r>
          </a:p>
          <a:p>
            <a:pPr lvl="1"/>
            <a:r>
              <a:rPr lang="en-US" dirty="0" err="1" smtClean="0">
                <a:latin typeface="Baskerville Old Face" pitchFamily="18" charset="0"/>
              </a:rPr>
              <a:t>Enterovirus</a:t>
            </a:r>
            <a:r>
              <a:rPr lang="en-US" dirty="0" smtClean="0">
                <a:latin typeface="Baskerville Old Face" pitchFamily="18" charset="0"/>
              </a:rPr>
              <a:t>, HSV, EBV, HIV, Respiratory viruses</a:t>
            </a:r>
          </a:p>
          <a:p>
            <a:r>
              <a:rPr lang="en-US" dirty="0" smtClean="0">
                <a:latin typeface="Baskerville Old Face" pitchFamily="18" charset="0"/>
              </a:rPr>
              <a:t>Bacterial Group A streptococcus </a:t>
            </a:r>
          </a:p>
          <a:p>
            <a:r>
              <a:rPr lang="en-US" dirty="0" err="1" smtClean="0">
                <a:latin typeface="Baskerville Old Face" pitchFamily="18" charset="0"/>
              </a:rPr>
              <a:t>Neisseria</a:t>
            </a:r>
            <a:r>
              <a:rPr lang="en-US" dirty="0" smtClean="0">
                <a:latin typeface="Baskerville Old Face" pitchFamily="18" charset="0"/>
              </a:rPr>
              <a:t> </a:t>
            </a:r>
            <a:r>
              <a:rPr lang="en-US" dirty="0" err="1" smtClean="0">
                <a:latin typeface="Baskerville Old Face" pitchFamily="18" charset="0"/>
              </a:rPr>
              <a:t>gonorrhoeae</a:t>
            </a:r>
            <a:endParaRPr lang="en-US" dirty="0" smtClean="0">
              <a:latin typeface="Baskerville Old Face" pitchFamily="18" charset="0"/>
            </a:endParaRPr>
          </a:p>
          <a:p>
            <a:r>
              <a:rPr lang="en-US" dirty="0" smtClean="0">
                <a:latin typeface="Baskerville Old Face" pitchFamily="18" charset="0"/>
              </a:rPr>
              <a:t>Anaerobic bacteria </a:t>
            </a:r>
            <a:r>
              <a:rPr lang="en-US" dirty="0" err="1" smtClean="0">
                <a:latin typeface="Baskerville Old Face" pitchFamily="18" charset="0"/>
              </a:rPr>
              <a:t>i.e</a:t>
            </a:r>
            <a:r>
              <a:rPr lang="en-US" dirty="0" smtClean="0">
                <a:latin typeface="Baskerville Old Face" pitchFamily="18" charset="0"/>
              </a:rPr>
              <a:t> </a:t>
            </a:r>
            <a:r>
              <a:rPr lang="en-US" dirty="0" err="1" smtClean="0">
                <a:latin typeface="Baskerville Old Face" pitchFamily="18" charset="0"/>
              </a:rPr>
              <a:t>Lemierre's</a:t>
            </a:r>
            <a:r>
              <a:rPr lang="en-US" dirty="0" smtClean="0">
                <a:latin typeface="Baskerville Old Face" pitchFamily="18" charset="0"/>
              </a:rPr>
              <a:t> syndrome</a:t>
            </a:r>
          </a:p>
          <a:p>
            <a:r>
              <a:rPr lang="en-US" dirty="0" err="1" smtClean="0">
                <a:latin typeface="Baskerville Old Face" pitchFamily="18" charset="0"/>
              </a:rPr>
              <a:t>Corynebacterium</a:t>
            </a:r>
            <a:r>
              <a:rPr lang="en-US" dirty="0" smtClean="0">
                <a:latin typeface="Baskerville Old Face" pitchFamily="18" charset="0"/>
              </a:rPr>
              <a:t> </a:t>
            </a:r>
            <a:r>
              <a:rPr lang="en-US" dirty="0" err="1" smtClean="0">
                <a:latin typeface="Baskerville Old Face" pitchFamily="18" charset="0"/>
              </a:rPr>
              <a:t>diphtheriae</a:t>
            </a:r>
            <a:endParaRPr lang="en-US" dirty="0" smtClean="0">
              <a:latin typeface="Baskerville Old Face" pitchFamily="18" charset="0"/>
            </a:endParaRPr>
          </a:p>
        </p:txBody>
      </p:sp>
      <p:sp>
        <p:nvSpPr>
          <p:cNvPr id="6" name="Content Placeholder 5"/>
          <p:cNvSpPr>
            <a:spLocks noGrp="1"/>
          </p:cNvSpPr>
          <p:nvPr>
            <p:ph sz="half" idx="2"/>
          </p:nvPr>
        </p:nvSpPr>
        <p:spPr/>
        <p:txBody>
          <a:bodyPr>
            <a:normAutofit fontScale="92500" lnSpcReduction="10000"/>
          </a:bodyPr>
          <a:lstStyle/>
          <a:p>
            <a:endParaRPr lang="en-US" dirty="0"/>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553200" y="14478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858000" y="32004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648200" y="1447800"/>
            <a:ext cx="1905000" cy="17430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648200" y="3429000"/>
            <a:ext cx="1676400" cy="1676400"/>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800600"/>
            <a:ext cx="2209800" cy="137160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572000" y="5029200"/>
            <a:ext cx="2133600" cy="114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err="1" smtClean="0">
                <a:latin typeface="Baskerville Old Face" pitchFamily="18" charset="0"/>
              </a:rPr>
              <a:t>Corynebacterium</a:t>
            </a:r>
            <a:r>
              <a:rPr lang="en-US" dirty="0" smtClean="0">
                <a:latin typeface="Baskerville Old Face" pitchFamily="18" charset="0"/>
              </a:rPr>
              <a:t> </a:t>
            </a:r>
            <a:r>
              <a:rPr lang="en-US" dirty="0" err="1" smtClean="0">
                <a:latin typeface="Baskerville Old Face" pitchFamily="18" charset="0"/>
              </a:rPr>
              <a:t>diphtheriae</a:t>
            </a:r>
            <a:endParaRPr lang="en-US" dirty="0">
              <a:latin typeface="Baskerville Old Face" pitchFamily="18" charset="0"/>
            </a:endParaRPr>
          </a:p>
        </p:txBody>
      </p:sp>
      <p:sp>
        <p:nvSpPr>
          <p:cNvPr id="5" name="Content Placeholder 4"/>
          <p:cNvSpPr>
            <a:spLocks noGrp="1"/>
          </p:cNvSpPr>
          <p:nvPr>
            <p:ph sz="half" idx="1"/>
          </p:nvPr>
        </p:nvSpPr>
        <p:spPr>
          <a:xfrm>
            <a:off x="381000" y="1295400"/>
            <a:ext cx="4038600" cy="5410200"/>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latin typeface="Times New Roman" pitchFamily="18" charset="0"/>
                <a:cs typeface="Times New Roman" pitchFamily="18" charset="0"/>
              </a:rPr>
              <a:t>One of the most common causes of death in unvaccinated children 1-5yrs.</a:t>
            </a:r>
          </a:p>
          <a:p>
            <a:r>
              <a:rPr lang="en-US" dirty="0" smtClean="0">
                <a:latin typeface="Baskerville Old Face" pitchFamily="18" charset="0"/>
              </a:rPr>
              <a:t>Toxin mediated disease</a:t>
            </a:r>
          </a:p>
          <a:p>
            <a:r>
              <a:rPr lang="en-US" dirty="0" smtClean="0">
                <a:latin typeface="Baskerville Old Face" pitchFamily="18" charset="0"/>
              </a:rPr>
              <a:t>Rapid progression tightly adhering gray membrane in the throat</a:t>
            </a:r>
          </a:p>
          <a:p>
            <a:r>
              <a:rPr lang="en-US" dirty="0" err="1" smtClean="0">
                <a:latin typeface="Baskerville Old Face" pitchFamily="18" charset="0"/>
              </a:rPr>
              <a:t>Tinsdale</a:t>
            </a:r>
            <a:r>
              <a:rPr lang="en-US" dirty="0" smtClean="0">
                <a:latin typeface="Baskerville Old Face" pitchFamily="18" charset="0"/>
              </a:rPr>
              <a:t> media</a:t>
            </a:r>
          </a:p>
          <a:p>
            <a:r>
              <a:rPr lang="en-US" dirty="0" smtClean="0">
                <a:latin typeface="Baskerville Old Face" pitchFamily="18" charset="0"/>
              </a:rPr>
              <a:t>Penicillin or erythromycin</a:t>
            </a:r>
          </a:p>
          <a:p>
            <a:endParaRPr lang="en-US" dirty="0"/>
          </a:p>
        </p:txBody>
      </p:sp>
      <p:sp>
        <p:nvSpPr>
          <p:cNvPr id="6" name="Content Placeholder 5"/>
          <p:cNvSpPr>
            <a:spLocks noGrp="1"/>
          </p:cNvSpPr>
          <p:nvPr>
            <p:ph sz="half" idx="2"/>
          </p:nvPr>
        </p:nvSpPr>
        <p:spPr/>
        <p:txBody>
          <a:bodyPr>
            <a:normAutofit/>
          </a:bodyPr>
          <a:lstStyle/>
          <a:p>
            <a:endParaRPr lang="en-US"/>
          </a:p>
        </p:txBody>
      </p:sp>
      <p:pic>
        <p:nvPicPr>
          <p:cNvPr id="7" name="Picture 4" descr="202FF5"/>
          <p:cNvPicPr>
            <a:picLocks noChangeAspect="1" noChangeArrowheads="1"/>
          </p:cNvPicPr>
          <p:nvPr/>
        </p:nvPicPr>
        <p:blipFill>
          <a:blip r:embed="rId2" cstate="print"/>
          <a:srcRect/>
          <a:stretch>
            <a:fillRect/>
          </a:stretch>
        </p:blipFill>
        <p:spPr bwMode="auto">
          <a:xfrm>
            <a:off x="4419600" y="1371600"/>
            <a:ext cx="4419600" cy="28829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086600" y="3962400"/>
            <a:ext cx="1804737" cy="2667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419600" y="3962400"/>
            <a:ext cx="2667000" cy="271732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err="1" smtClean="0">
                <a:latin typeface="Baskerville Old Face" pitchFamily="18" charset="0"/>
              </a:rPr>
              <a:t>Epiglottitis</a:t>
            </a:r>
            <a:endParaRPr lang="en-US" dirty="0">
              <a:latin typeface="Baskerville Old Face" pitchFamily="18" charset="0"/>
            </a:endParaRPr>
          </a:p>
        </p:txBody>
      </p:sp>
      <p:sp>
        <p:nvSpPr>
          <p:cNvPr id="5" name="Content Placeholder 4"/>
          <p:cNvSpPr>
            <a:spLocks noGrp="1"/>
          </p:cNvSpPr>
          <p:nvPr>
            <p:ph sz="half" idx="1"/>
          </p:nvPr>
        </p:nvSpPr>
        <p:spPr>
          <a:xfrm>
            <a:off x="457200" y="1447800"/>
            <a:ext cx="4038600" cy="5029200"/>
          </a:xfrm>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n-US" dirty="0" smtClean="0">
                <a:latin typeface="Baskerville Old Face" pitchFamily="18" charset="0"/>
              </a:rPr>
              <a:t>Usually young unimmunized children presented with dysphasia, drooling, and distress </a:t>
            </a:r>
          </a:p>
          <a:p>
            <a:r>
              <a:rPr lang="en-US" i="1" dirty="0" err="1" smtClean="0">
                <a:latin typeface="Baskerville Old Face" pitchFamily="18" charset="0"/>
              </a:rPr>
              <a:t>H.influenzae</a:t>
            </a:r>
            <a:r>
              <a:rPr lang="en-US" dirty="0" smtClean="0">
                <a:latin typeface="Baskerville Old Face" pitchFamily="18" charset="0"/>
              </a:rPr>
              <a:t> Type b</a:t>
            </a:r>
          </a:p>
          <a:p>
            <a:r>
              <a:rPr lang="en-US" dirty="0" err="1" smtClean="0">
                <a:latin typeface="Baskerville Old Face" pitchFamily="18" charset="0"/>
              </a:rPr>
              <a:t>S.pneumonae</a:t>
            </a:r>
            <a:endParaRPr lang="en-US" dirty="0" smtClean="0">
              <a:latin typeface="Baskerville Old Face" pitchFamily="18" charset="0"/>
            </a:endParaRPr>
          </a:p>
          <a:p>
            <a:r>
              <a:rPr lang="en-US" dirty="0" err="1" smtClean="0">
                <a:latin typeface="Baskerville Old Face" pitchFamily="18" charset="0"/>
              </a:rPr>
              <a:t>S.aureus</a:t>
            </a:r>
            <a:r>
              <a:rPr lang="en-US" dirty="0" smtClean="0">
                <a:latin typeface="Baskerville Old Face" pitchFamily="18" charset="0"/>
              </a:rPr>
              <a:t> or Beta hemolytic </a:t>
            </a:r>
            <a:r>
              <a:rPr lang="en-US" dirty="0" err="1" smtClean="0">
                <a:latin typeface="Baskerville Old Face" pitchFamily="18" charset="0"/>
              </a:rPr>
              <a:t>streptoccus</a:t>
            </a:r>
            <a:endParaRPr lang="en-US" dirty="0" smtClean="0">
              <a:latin typeface="Baskerville Old Face" pitchFamily="18" charset="0"/>
            </a:endParaRPr>
          </a:p>
          <a:p>
            <a:r>
              <a:rPr lang="en-US" dirty="0" smtClean="0">
                <a:latin typeface="Baskerville Old Face" pitchFamily="18" charset="0"/>
              </a:rPr>
              <a:t>Viral or </a:t>
            </a:r>
            <a:r>
              <a:rPr lang="en-US" dirty="0" err="1" smtClean="0">
                <a:latin typeface="Baskerville Old Face" pitchFamily="18" charset="0"/>
              </a:rPr>
              <a:t>candida</a:t>
            </a:r>
            <a:endParaRPr lang="en-US" dirty="0" smtClean="0">
              <a:latin typeface="Baskerville Old Face" pitchFamily="18" charset="0"/>
            </a:endParaRPr>
          </a:p>
          <a:p>
            <a:r>
              <a:rPr lang="en-US" dirty="0" err="1" smtClean="0">
                <a:latin typeface="Baskerville Old Face" pitchFamily="18" charset="0"/>
              </a:rPr>
              <a:t>Ceftriaxone</a:t>
            </a:r>
            <a:endParaRPr lang="en-US" dirty="0" smtClean="0">
              <a:latin typeface="Baskerville Old Face" pitchFamily="18" charset="0"/>
            </a:endParaRPr>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normAutofit lnSpcReduction="10000"/>
          </a:bodyPr>
          <a:lstStyle/>
          <a:p>
            <a:endParaRPr lang="en-US"/>
          </a:p>
        </p:txBody>
      </p:sp>
      <p:pic>
        <p:nvPicPr>
          <p:cNvPr id="7" name="Picture 3" descr="Picture9"/>
          <p:cNvPicPr>
            <a:picLocks noChangeAspect="1" noChangeArrowheads="1"/>
          </p:cNvPicPr>
          <p:nvPr/>
        </p:nvPicPr>
        <p:blipFill>
          <a:blip r:embed="rId2" cstate="print"/>
          <a:stretch>
            <a:fillRect/>
          </a:stretch>
        </p:blipFill>
        <p:spPr>
          <a:xfrm>
            <a:off x="4495800" y="1447800"/>
            <a:ext cx="4191000" cy="26670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4495800" y="3886200"/>
            <a:ext cx="4191000" cy="2580904"/>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CA" i="1" dirty="0" err="1" smtClean="0">
                <a:latin typeface="Times New Roman" pitchFamily="18" charset="0"/>
                <a:cs typeface="Times New Roman" pitchFamily="18" charset="0"/>
              </a:rPr>
              <a:t>Pertussis</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(whooping cough)</a:t>
            </a:r>
            <a:endParaRPr lang="en-US" dirty="0"/>
          </a:p>
        </p:txBody>
      </p:sp>
      <p:sp>
        <p:nvSpPr>
          <p:cNvPr id="3" name="Content Placeholder 2"/>
          <p:cNvSpPr>
            <a:spLocks noGrp="1"/>
          </p:cNvSpPr>
          <p:nvPr>
            <p:ph sz="half" idx="1"/>
          </p:nvPr>
        </p:nvSpPr>
        <p:spPr>
          <a:xfrm>
            <a:off x="457200" y="1447800"/>
            <a:ext cx="4038600" cy="5181600"/>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r>
              <a:rPr lang="en-US" i="1" dirty="0" err="1" smtClean="0">
                <a:latin typeface="Times New Roman" pitchFamily="18" charset="0"/>
                <a:cs typeface="Times New Roman" pitchFamily="18" charset="0"/>
              </a:rPr>
              <a:t>Bordetell</a:t>
            </a:r>
            <a:r>
              <a:rPr lang="en-US" dirty="0" err="1"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pertussis</a:t>
            </a:r>
            <a:r>
              <a:rPr lang="en-US" i="1" dirty="0" smtClean="0">
                <a:latin typeface="Times New Roman" pitchFamily="18" charset="0"/>
                <a:cs typeface="Times New Roman" pitchFamily="18" charset="0"/>
              </a:rPr>
              <a:t> (GNB)</a:t>
            </a:r>
          </a:p>
          <a:p>
            <a:r>
              <a:rPr lang="en-CA" dirty="0" err="1" smtClean="0">
                <a:latin typeface="Times New Roman" pitchFamily="18" charset="0"/>
                <a:cs typeface="Times New Roman" pitchFamily="18" charset="0"/>
              </a:rPr>
              <a:t>Pertussis</a:t>
            </a:r>
            <a:r>
              <a:rPr lang="en-CA" dirty="0" smtClean="0">
                <a:latin typeface="Times New Roman" pitchFamily="18" charset="0"/>
                <a:cs typeface="Times New Roman" pitchFamily="18" charset="0"/>
              </a:rPr>
              <a:t> toxin (PT )*</a:t>
            </a:r>
          </a:p>
          <a:p>
            <a:r>
              <a:rPr lang="en-CA" dirty="0" smtClean="0">
                <a:latin typeface="Times New Roman" pitchFamily="18" charset="0"/>
                <a:cs typeface="Times New Roman" pitchFamily="18" charset="0"/>
              </a:rPr>
              <a:t>Filamentous </a:t>
            </a:r>
            <a:r>
              <a:rPr lang="en-CA" dirty="0" err="1" smtClean="0">
                <a:latin typeface="Times New Roman" pitchFamily="18" charset="0"/>
                <a:cs typeface="Times New Roman" pitchFamily="18" charset="0"/>
              </a:rPr>
              <a:t>hemagglutinin</a:t>
            </a:r>
            <a:r>
              <a:rPr lang="en-CA" dirty="0" smtClean="0">
                <a:latin typeface="Times New Roman" pitchFamily="18" charset="0"/>
                <a:cs typeface="Times New Roman" pitchFamily="18" charset="0"/>
              </a:rPr>
              <a:t> (FHA)</a:t>
            </a:r>
          </a:p>
          <a:p>
            <a:r>
              <a:rPr lang="en-CA" dirty="0" err="1" smtClean="0">
                <a:latin typeface="Times New Roman" pitchFamily="18" charset="0"/>
                <a:cs typeface="Times New Roman" pitchFamily="18" charset="0"/>
              </a:rPr>
              <a:t>Pertactin</a:t>
            </a:r>
            <a:r>
              <a:rPr lang="en-CA" dirty="0" smtClean="0">
                <a:latin typeface="Times New Roman" pitchFamily="18" charset="0"/>
                <a:cs typeface="Times New Roman" pitchFamily="18" charset="0"/>
              </a:rPr>
              <a:t> (PRN)</a:t>
            </a:r>
            <a:endParaRPr lang="en-US" dirty="0" smtClean="0">
              <a:latin typeface="Times New Roman" pitchFamily="18" charset="0"/>
              <a:cs typeface="Times New Roman" pitchFamily="18" charset="0"/>
            </a:endParaRPr>
          </a:p>
          <a:p>
            <a:pPr marL="342900" lvl="2" indent="-342900"/>
            <a:r>
              <a:rPr lang="en-CA" sz="2800" dirty="0" smtClean="0">
                <a:latin typeface="Times New Roman" pitchFamily="18" charset="0"/>
                <a:cs typeface="Times New Roman" pitchFamily="18" charset="0"/>
              </a:rPr>
              <a:t>Incubation period 1 to 3 wks</a:t>
            </a:r>
            <a:r>
              <a:rPr lang="en-US" sz="2800"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Catarrhal Stage 1-2 weeks</a:t>
            </a:r>
          </a:p>
          <a:p>
            <a:r>
              <a:rPr lang="en-US" dirty="0" smtClean="0">
                <a:latin typeface="Times New Roman" pitchFamily="18" charset="0"/>
                <a:cs typeface="Times New Roman" pitchFamily="18" charset="0"/>
              </a:rPr>
              <a:t>Paroxysmal Stage 1-6 weeks</a:t>
            </a:r>
          </a:p>
          <a:p>
            <a:r>
              <a:rPr lang="en-US" dirty="0" smtClean="0">
                <a:latin typeface="Times New Roman" pitchFamily="18" charset="0"/>
                <a:cs typeface="Times New Roman" pitchFamily="18" charset="0"/>
              </a:rPr>
              <a:t>Convalescent Stage 3-6 weeks</a:t>
            </a:r>
            <a:r>
              <a:rPr lang="en-CA" dirty="0" smtClean="0">
                <a:latin typeface="Times New Roman" pitchFamily="18" charset="0"/>
                <a:cs typeface="Times New Roman" pitchFamily="18" charset="0"/>
              </a:rPr>
              <a:t> </a:t>
            </a:r>
          </a:p>
          <a:p>
            <a:r>
              <a:rPr lang="en-CA" dirty="0" err="1" smtClean="0">
                <a:latin typeface="Times New Roman" pitchFamily="18" charset="0"/>
                <a:cs typeface="Times New Roman" pitchFamily="18" charset="0"/>
              </a:rPr>
              <a:t>Leukocytosis</a:t>
            </a:r>
            <a:r>
              <a:rPr lang="en-CA" dirty="0" smtClean="0">
                <a:latin typeface="Times New Roman" pitchFamily="18" charset="0"/>
                <a:cs typeface="Times New Roman" pitchFamily="18" charset="0"/>
              </a:rPr>
              <a:t> with lymphocyte predominance</a:t>
            </a:r>
            <a:endParaRPr lang="en-US"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nasopharyngeal (NP) swabs</a:t>
            </a:r>
          </a:p>
          <a:p>
            <a:r>
              <a:rPr lang="en-US" dirty="0" smtClean="0">
                <a:latin typeface="Times New Roman" pitchFamily="18" charset="0"/>
                <a:cs typeface="Times New Roman" pitchFamily="18" charset="0"/>
              </a:rPr>
              <a:t>Charcoal-horse blood T media</a:t>
            </a:r>
          </a:p>
          <a:p>
            <a:r>
              <a:rPr lang="en-US" dirty="0" smtClean="0">
                <a:latin typeface="Times New Roman" pitchFamily="18" charset="0"/>
                <a:cs typeface="Times New Roman" pitchFamily="18" charset="0"/>
              </a:rPr>
              <a:t>Regan-Lowe, Bordet-</a:t>
            </a:r>
            <a:r>
              <a:rPr lang="en-US" dirty="0" err="1" smtClean="0">
                <a:latin typeface="Times New Roman" pitchFamily="18" charset="0"/>
                <a:cs typeface="Times New Roman" pitchFamily="18" charset="0"/>
              </a:rPr>
              <a:t>Gengou</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Treatment and prevention</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7" descr="060913-whooping-cough_big"/>
          <p:cNvPicPr>
            <a:picLocks noChangeAspect="1" noChangeArrowheads="1"/>
          </p:cNvPicPr>
          <p:nvPr/>
        </p:nvPicPr>
        <p:blipFill>
          <a:blip r:embed="rId2" cstate="print"/>
          <a:srcRect/>
          <a:stretch>
            <a:fillRect/>
          </a:stretch>
        </p:blipFill>
        <p:spPr>
          <a:xfrm>
            <a:off x="4495800" y="1447800"/>
            <a:ext cx="4190999"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4495800" y="4648200"/>
            <a:ext cx="4191000" cy="19411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1">
            <a:schemeClr val="accent3"/>
          </a:lnRef>
          <a:fillRef idx="2">
            <a:schemeClr val="accent3"/>
          </a:fillRef>
          <a:effectRef idx="1">
            <a:schemeClr val="accent3"/>
          </a:effectRef>
          <a:fontRef idx="minor">
            <a:schemeClr val="dk1"/>
          </a:fontRef>
        </p:style>
        <p:txBody>
          <a:bodyPr/>
          <a:lstStyle/>
          <a:p>
            <a:r>
              <a:rPr lang="en-US" b="1" dirty="0" smtClean="0">
                <a:solidFill>
                  <a:srgbClr val="FF0000"/>
                </a:solidFill>
                <a:latin typeface="Baskerville Old Face" pitchFamily="18" charset="0"/>
              </a:rPr>
              <a:t>Acute </a:t>
            </a:r>
            <a:r>
              <a:rPr lang="en-US" b="1" dirty="0" err="1" smtClean="0">
                <a:solidFill>
                  <a:srgbClr val="FF0000"/>
                </a:solidFill>
                <a:latin typeface="Baskerville Old Face" pitchFamily="18" charset="0"/>
              </a:rPr>
              <a:t>otitis</a:t>
            </a:r>
            <a:r>
              <a:rPr lang="en-US" b="1" dirty="0" smtClean="0">
                <a:solidFill>
                  <a:srgbClr val="FF0000"/>
                </a:solidFill>
                <a:latin typeface="Baskerville Old Face" pitchFamily="18" charset="0"/>
              </a:rPr>
              <a:t> media</a:t>
            </a:r>
            <a:endParaRPr lang="en-US" dirty="0">
              <a:solidFill>
                <a:srgbClr val="FF0000"/>
              </a:solidFill>
              <a:latin typeface="Baskerville Old Face" pitchFamily="18" charset="0"/>
            </a:endParaRPr>
          </a:p>
        </p:txBody>
      </p:sp>
      <p:sp>
        <p:nvSpPr>
          <p:cNvPr id="4" name="Content Placeholder 3"/>
          <p:cNvSpPr>
            <a:spLocks noGrp="1"/>
          </p:cNvSpPr>
          <p:nvPr>
            <p:ph sz="half" idx="1"/>
          </p:nvPr>
        </p:nvSpPr>
        <p:spPr>
          <a:xfrm>
            <a:off x="457200" y="1524000"/>
            <a:ext cx="4038600" cy="4648200"/>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en-US" sz="3200" i="1" dirty="0" smtClean="0">
                <a:solidFill>
                  <a:srgbClr val="7030A0"/>
                </a:solidFill>
                <a:latin typeface="Baskerville Old Face" pitchFamily="18" charset="0"/>
              </a:rPr>
              <a:t>S. </a:t>
            </a:r>
            <a:r>
              <a:rPr lang="en-US" sz="3200" i="1" dirty="0" err="1" smtClean="0">
                <a:solidFill>
                  <a:srgbClr val="7030A0"/>
                </a:solidFill>
                <a:latin typeface="Baskerville Old Face" pitchFamily="18" charset="0"/>
              </a:rPr>
              <a:t>pneumoniae</a:t>
            </a:r>
            <a:endParaRPr lang="en-US" sz="3200" i="1" dirty="0">
              <a:solidFill>
                <a:srgbClr val="7030A0"/>
              </a:solidFill>
              <a:latin typeface="Baskerville Old Face" pitchFamily="18" charset="0"/>
            </a:endParaRPr>
          </a:p>
          <a:p>
            <a:r>
              <a:rPr lang="en-US" sz="3200" i="1" dirty="0" smtClean="0">
                <a:solidFill>
                  <a:srgbClr val="7030A0"/>
                </a:solidFill>
                <a:latin typeface="Baskerville Old Face" pitchFamily="18" charset="0"/>
              </a:rPr>
              <a:t>H. </a:t>
            </a:r>
            <a:r>
              <a:rPr lang="en-US" sz="3200" i="1" dirty="0" err="1">
                <a:solidFill>
                  <a:srgbClr val="7030A0"/>
                </a:solidFill>
                <a:latin typeface="Baskerville Old Face" pitchFamily="18" charset="0"/>
              </a:rPr>
              <a:t>influenzae</a:t>
            </a:r>
            <a:endParaRPr lang="en-US" sz="3200" i="1" dirty="0">
              <a:solidFill>
                <a:srgbClr val="7030A0"/>
              </a:solidFill>
              <a:latin typeface="Baskerville Old Face" pitchFamily="18" charset="0"/>
            </a:endParaRPr>
          </a:p>
          <a:p>
            <a:r>
              <a:rPr lang="en-US" sz="3200" i="1" dirty="0" smtClean="0">
                <a:solidFill>
                  <a:schemeClr val="tx1"/>
                </a:solidFill>
                <a:latin typeface="Baskerville Old Face" pitchFamily="18" charset="0"/>
              </a:rPr>
              <a:t>GAS </a:t>
            </a:r>
            <a:endParaRPr lang="en-US" sz="3200" i="1" dirty="0">
              <a:solidFill>
                <a:schemeClr val="tx1"/>
              </a:solidFill>
              <a:latin typeface="Baskerville Old Face" pitchFamily="18" charset="0"/>
            </a:endParaRPr>
          </a:p>
          <a:p>
            <a:r>
              <a:rPr lang="en-US" sz="3200" i="1" dirty="0" smtClean="0">
                <a:solidFill>
                  <a:schemeClr val="tx1"/>
                </a:solidFill>
                <a:latin typeface="Baskerville Old Face" pitchFamily="18" charset="0"/>
              </a:rPr>
              <a:t>S. </a:t>
            </a:r>
            <a:r>
              <a:rPr lang="en-US" sz="3200" i="1" dirty="0" err="1">
                <a:solidFill>
                  <a:schemeClr val="tx1"/>
                </a:solidFill>
                <a:latin typeface="Baskerville Old Face" pitchFamily="18" charset="0"/>
              </a:rPr>
              <a:t>aureus</a:t>
            </a:r>
            <a:endParaRPr lang="en-US" sz="3200" i="1" dirty="0">
              <a:solidFill>
                <a:schemeClr val="tx1"/>
              </a:solidFill>
              <a:latin typeface="Baskerville Old Face" pitchFamily="18" charset="0"/>
            </a:endParaRPr>
          </a:p>
          <a:p>
            <a:r>
              <a:rPr lang="en-US" sz="3200" i="1" dirty="0" err="1">
                <a:solidFill>
                  <a:schemeClr val="tx1"/>
                </a:solidFill>
                <a:latin typeface="Baskerville Old Face" pitchFamily="18" charset="0"/>
              </a:rPr>
              <a:t>Moraxella</a:t>
            </a:r>
            <a:r>
              <a:rPr lang="en-US" sz="3200" i="1" dirty="0">
                <a:solidFill>
                  <a:schemeClr val="tx1"/>
                </a:solidFill>
                <a:latin typeface="Baskerville Old Face" pitchFamily="18" charset="0"/>
              </a:rPr>
              <a:t> </a:t>
            </a:r>
            <a:r>
              <a:rPr lang="en-US" sz="3200" i="1" dirty="0" err="1" smtClean="0">
                <a:solidFill>
                  <a:schemeClr val="tx1"/>
                </a:solidFill>
                <a:latin typeface="Baskerville Old Face" pitchFamily="18" charset="0"/>
              </a:rPr>
              <a:t>catarrhalis</a:t>
            </a:r>
            <a:endParaRPr lang="en-US" sz="3200" i="1" dirty="0" smtClean="0">
              <a:solidFill>
                <a:schemeClr val="tx1"/>
              </a:solidFill>
              <a:latin typeface="Baskerville Old Face" pitchFamily="18" charset="0"/>
            </a:endParaRPr>
          </a:p>
          <a:p>
            <a:r>
              <a:rPr lang="en-US" sz="3200" dirty="0" smtClean="0">
                <a:solidFill>
                  <a:schemeClr val="tx1"/>
                </a:solidFill>
                <a:latin typeface="Baskerville Old Face" pitchFamily="18" charset="0"/>
              </a:rPr>
              <a:t>Viral and fungal</a:t>
            </a:r>
          </a:p>
          <a:p>
            <a:r>
              <a:rPr lang="en-US" sz="3200" dirty="0" err="1">
                <a:solidFill>
                  <a:schemeClr val="tx1"/>
                </a:solidFill>
                <a:latin typeface="Baskerville Old Face" pitchFamily="18" charset="0"/>
              </a:rPr>
              <a:t>Tympanocentesis</a:t>
            </a:r>
            <a:endParaRPr lang="en-US" sz="3200" dirty="0" smtClean="0">
              <a:solidFill>
                <a:schemeClr val="tx1"/>
              </a:solidFill>
              <a:latin typeface="Baskerville Old Face" pitchFamily="18" charset="0"/>
            </a:endParaRPr>
          </a:p>
          <a:p>
            <a:r>
              <a:rPr lang="en-US" sz="3200" dirty="0">
                <a:solidFill>
                  <a:schemeClr val="tx1"/>
                </a:solidFill>
                <a:latin typeface="Baskerville Old Face" pitchFamily="18" charset="0"/>
              </a:rPr>
              <a:t>Amoxicillin  </a:t>
            </a:r>
            <a:r>
              <a:rPr lang="en-US" sz="3200" dirty="0" smtClean="0">
                <a:solidFill>
                  <a:schemeClr val="tx1"/>
                </a:solidFill>
                <a:latin typeface="Baskerville Old Face" pitchFamily="18" charset="0"/>
              </a:rPr>
              <a:t>or AMC</a:t>
            </a:r>
          </a:p>
          <a:p>
            <a:r>
              <a:rPr lang="en-US" sz="3500" dirty="0" err="1" smtClean="0">
                <a:solidFill>
                  <a:schemeClr val="tx1"/>
                </a:solidFill>
                <a:latin typeface="Baskerville Old Face" pitchFamily="18" charset="0"/>
                <a:ea typeface="+mj-ea"/>
                <a:cs typeface="+mj-cs"/>
              </a:rPr>
              <a:t>Mastoiditis</a:t>
            </a:r>
            <a:r>
              <a:rPr lang="en-US" sz="3500" dirty="0" smtClean="0">
                <a:solidFill>
                  <a:schemeClr val="tx1"/>
                </a:solidFill>
                <a:latin typeface="Baskerville Old Face" pitchFamily="18" charset="0"/>
                <a:ea typeface="+mj-ea"/>
                <a:cs typeface="+mj-cs"/>
              </a:rPr>
              <a:t> treat for 2 wks</a:t>
            </a:r>
            <a:endParaRPr lang="en-US" sz="3500" dirty="0">
              <a:solidFill>
                <a:schemeClr val="tx1"/>
              </a:solidFill>
              <a:latin typeface="Baskerville Old Face" pitchFamily="18" charset="0"/>
            </a:endParaRPr>
          </a:p>
          <a:p>
            <a:endParaRPr lang="en-US" sz="3200" dirty="0"/>
          </a:p>
          <a:p>
            <a:endParaRPr lang="en-US" dirty="0"/>
          </a:p>
        </p:txBody>
      </p:sp>
      <p:sp>
        <p:nvSpPr>
          <p:cNvPr id="5" name="Content Placeholder 4"/>
          <p:cNvSpPr>
            <a:spLocks noGrp="1"/>
          </p:cNvSpPr>
          <p:nvPr>
            <p:ph sz="half" idx="2"/>
          </p:nvPr>
        </p:nvSpPr>
        <p:spPr>
          <a:xfrm>
            <a:off x="4495800" y="1600200"/>
            <a:ext cx="4191000" cy="4572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endParaRPr lang="en-US" dirty="0"/>
          </a:p>
        </p:txBody>
      </p:sp>
      <p:pic>
        <p:nvPicPr>
          <p:cNvPr id="6" name="Content Placeholder 3" descr="Acute_otitis_media.jpg"/>
          <p:cNvPicPr>
            <a:picLocks noChangeAspect="1"/>
          </p:cNvPicPr>
          <p:nvPr/>
        </p:nvPicPr>
        <p:blipFill>
          <a:blip r:embed="rId2" cstate="print"/>
          <a:stretch>
            <a:fillRect/>
          </a:stretch>
        </p:blipFill>
        <p:spPr>
          <a:xfrm>
            <a:off x="4495800" y="1524000"/>
            <a:ext cx="4191000" cy="29868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529</Words>
  <Application>Microsoft Office PowerPoint</Application>
  <PresentationFormat>On-screen Show (4:3)</PresentationFormat>
  <Paragraphs>360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Upper Respiratory Tract Infection URTI</vt:lpstr>
      <vt:lpstr>Objective</vt:lpstr>
      <vt:lpstr>Definition</vt:lpstr>
      <vt:lpstr>Pharyngitis</vt:lpstr>
      <vt:lpstr>Pharyngitis</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Slide 14</vt:lpstr>
      <vt:lpstr>Deep neck space infections treatment</vt:lpstr>
      <vt:lpstr>Other Infections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Dr.Fauzia</cp:lastModifiedBy>
  <cp:revision>19</cp:revision>
  <dcterms:created xsi:type="dcterms:W3CDTF">2010-03-07T18:55:53Z</dcterms:created>
  <dcterms:modified xsi:type="dcterms:W3CDTF">2012-02-12T08:59:11Z</dcterms:modified>
</cp:coreProperties>
</file>