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301" r:id="rId5"/>
    <p:sldId id="276" r:id="rId6"/>
    <p:sldId id="302" r:id="rId7"/>
    <p:sldId id="277" r:id="rId8"/>
    <p:sldId id="278" r:id="rId9"/>
    <p:sldId id="293" r:id="rId10"/>
    <p:sldId id="303" r:id="rId11"/>
    <p:sldId id="304" r:id="rId12"/>
    <p:sldId id="279" r:id="rId13"/>
    <p:sldId id="280" r:id="rId14"/>
    <p:sldId id="287" r:id="rId15"/>
    <p:sldId id="281" r:id="rId16"/>
    <p:sldId id="305" r:id="rId17"/>
    <p:sldId id="288" r:id="rId18"/>
    <p:sldId id="296" r:id="rId19"/>
    <p:sldId id="283" r:id="rId20"/>
    <p:sldId id="294" r:id="rId21"/>
    <p:sldId id="298" r:id="rId22"/>
    <p:sldId id="262" r:id="rId23"/>
    <p:sldId id="307" r:id="rId24"/>
    <p:sldId id="265" r:id="rId25"/>
    <p:sldId id="260" r:id="rId26"/>
    <p:sldId id="306" r:id="rId27"/>
    <p:sldId id="285" r:id="rId28"/>
    <p:sldId id="308" r:id="rId29"/>
    <p:sldId id="309" r:id="rId30"/>
    <p:sldId id="310" r:id="rId31"/>
    <p:sldId id="311" r:id="rId32"/>
    <p:sldId id="312" r:id="rId33"/>
    <p:sldId id="286" r:id="rId34"/>
    <p:sldId id="313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E7"/>
    <a:srgbClr val="EAFA50"/>
    <a:srgbClr val="F93D17"/>
    <a:srgbClr val="F71929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195-743B-4D42-811F-F78F024ACA62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dc.med.nagasaki-u.ac.jp/n50/disaster/Lung-a-big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Pneumonia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Community acquired pneumonia 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2292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343E7"/>
                </a:solidFill>
                <a:latin typeface="Blackadder ITC" pitchFamily="82" charset="0"/>
              </a:rPr>
              <a:t>Dr </a:t>
            </a:r>
            <a:r>
              <a:rPr lang="en-US" sz="2800" dirty="0" err="1" smtClean="0">
                <a:solidFill>
                  <a:srgbClr val="4343E7"/>
                </a:solidFill>
                <a:latin typeface="Blackadder ITC" pitchFamily="82" charset="0"/>
              </a:rPr>
              <a:t>fawzia</a:t>
            </a:r>
            <a:r>
              <a:rPr lang="en-US" sz="2800" dirty="0" smtClean="0">
                <a:solidFill>
                  <a:srgbClr val="4343E7"/>
                </a:solidFill>
                <a:latin typeface="Blackadder ITC" pitchFamily="82" charset="0"/>
              </a:rPr>
              <a:t> </a:t>
            </a:r>
            <a:r>
              <a:rPr lang="en-US" sz="2800" dirty="0" err="1" smtClean="0">
                <a:solidFill>
                  <a:srgbClr val="4343E7"/>
                </a:solidFill>
                <a:latin typeface="Blackadder ITC" pitchFamily="82" charset="0"/>
              </a:rPr>
              <a:t>Alotaibi</a:t>
            </a:r>
            <a:endParaRPr lang="en-US" sz="2800" dirty="0">
              <a:solidFill>
                <a:srgbClr val="4343E7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1196752"/>
            <a:ext cx="8507288" cy="540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Anatomy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Lobar:  entire lobe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Bronchopneumonia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Interstitial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Pathogen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Gram-positive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: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Streptococcus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pneumoniae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, Staphylococcus aureus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Group A hemolytic streptococci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Gram-negative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: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Klebsiella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pneumoniae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Hemophilus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influenzae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Moraxella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catarrhal and 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Escherichia  coli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Atypical Bacteria 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: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Mycoplasma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pneumoniae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chlamydophila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pneumoniae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and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legionella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.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Anaerobic bacteria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Viral  and fungal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Acquired environment: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community ,hospital ,nursing home acquired and 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immunocompromised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host</a:t>
            </a:r>
            <a:b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332656"/>
            <a:ext cx="8496944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096344" cy="33123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Picture 6" descr="pneumonias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2808313" cy="33123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" name="Picture 3" descr="ipf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952328" cy="329947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67544" y="4653136"/>
            <a:ext cx="208823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Lobar pneumonia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4725144"/>
            <a:ext cx="208823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Bronchopneumonia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725144"/>
            <a:ext cx="25202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Interstitial pneumonia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dirty="0" smtClean="0">
                <a:solidFill>
                  <a:schemeClr val="tx1"/>
                </a:solidFill>
                <a:latin typeface="Bell MT" pitchFamily="18" charset="0"/>
              </a:rPr>
              <a:t>Pathogens 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  </a:t>
            </a:r>
            <a:r>
              <a:rPr lang="en-US" altLang="zh-CN" sz="2700" dirty="0" smtClean="0">
                <a:latin typeface="Baskerville Old Face" pitchFamily="18" charset="0"/>
              </a:rPr>
              <a:t>  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Baskerville Old Face" pitchFamily="18" charset="0"/>
              </a:rPr>
              <a:t>Bacterial pneumonia</a:t>
            </a:r>
          </a:p>
          <a:p>
            <a:pPr lvl="1"/>
            <a:r>
              <a:rPr lang="en-US" altLang="zh-CN" b="1" dirty="0" smtClean="0">
                <a:solidFill>
                  <a:schemeClr val="tx2"/>
                </a:solidFill>
                <a:latin typeface="Baskerville Old Face" pitchFamily="18" charset="0"/>
              </a:rPr>
              <a:t>Typical  </a:t>
            </a:r>
          </a:p>
          <a:p>
            <a:pPr marL="514350" indent="-514350" algn="just">
              <a:buFont typeface="Monotype Sorts" pitchFamily="2" charset="2"/>
              <a:buAutoNum type="arabicParenBoth"/>
            </a:pPr>
            <a:r>
              <a:rPr lang="en-US" altLang="zh-CN" b="1" dirty="0" smtClean="0">
                <a:solidFill>
                  <a:schemeClr val="accent3"/>
                </a:solidFill>
                <a:latin typeface="Baskerville Old Face" pitchFamily="18" charset="0"/>
              </a:rPr>
              <a:t>Gram-positive bacteria as </a:t>
            </a:r>
          </a:p>
          <a:p>
            <a:pPr marL="914400" lvl="1" indent="-514350" algn="just">
              <a:buFontTx/>
              <a:buChar char="-"/>
            </a:pPr>
            <a:r>
              <a:rPr lang="en-US" altLang="zh-CN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S</a:t>
            </a:r>
            <a:r>
              <a:rPr lang="en-US" altLang="zh-CN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treptococcus </a:t>
            </a:r>
            <a:r>
              <a:rPr lang="en-US" altLang="zh-CN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pneumoniae</a:t>
            </a:r>
            <a:endParaRPr lang="en-US" altLang="zh-CN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  <a:p>
            <a:pPr marL="914400" lvl="1" indent="-514350" algn="just">
              <a:buFontTx/>
              <a:buChar char="-"/>
            </a:pPr>
            <a:r>
              <a:rPr lang="en-US" altLang="zh-CN" b="1" dirty="0" smtClean="0">
                <a:solidFill>
                  <a:schemeClr val="bg1"/>
                </a:solidFill>
                <a:latin typeface="Baskerville Old Face" pitchFamily="18" charset="0"/>
              </a:rPr>
              <a:t>Staphylococcus aureus</a:t>
            </a:r>
          </a:p>
          <a:p>
            <a:pPr marL="914400" lvl="1" indent="-514350" algn="just">
              <a:buFontTx/>
              <a:buChar char="-"/>
            </a:pPr>
            <a:r>
              <a:rPr lang="en-US" altLang="zh-CN" b="1" dirty="0" smtClean="0">
                <a:solidFill>
                  <a:schemeClr val="bg1"/>
                </a:solidFill>
                <a:latin typeface="Baskerville Old Face" pitchFamily="18" charset="0"/>
              </a:rPr>
              <a:t>Group A hemolytic streptococci</a:t>
            </a:r>
            <a:endParaRPr lang="en-US" altLang="zh-CN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Baskerville Old Face" pitchFamily="18" charset="0"/>
              </a:rPr>
              <a:t>(2) </a:t>
            </a:r>
            <a:r>
              <a:rPr lang="en-US" altLang="zh-CN" b="1" dirty="0" smtClean="0">
                <a:solidFill>
                  <a:schemeClr val="accent3"/>
                </a:solidFill>
                <a:latin typeface="Baskerville Old Face" pitchFamily="18" charset="0"/>
              </a:rPr>
              <a:t>Gram-negative bacteria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600" b="1" dirty="0" smtClean="0">
                <a:solidFill>
                  <a:schemeClr val="bg1"/>
                </a:solidFill>
                <a:latin typeface="Baskerville Old Face" pitchFamily="18" charset="0"/>
              </a:rPr>
              <a:t>       -     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Baskerville Old Face" pitchFamily="18" charset="0"/>
              </a:rPr>
              <a:t>Klebsiella</a:t>
            </a:r>
            <a:r>
              <a:rPr lang="en-US" altLang="zh-CN" sz="2600" b="1" dirty="0" smtClean="0">
                <a:solidFill>
                  <a:schemeClr val="bg1"/>
                </a:solidFill>
                <a:latin typeface="Baskerville Old Face" pitchFamily="18" charset="0"/>
              </a:rPr>
              <a:t>  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Baskerville Old Face" pitchFamily="18" charset="0"/>
              </a:rPr>
              <a:t>pneumoniae</a:t>
            </a:r>
            <a:endParaRPr lang="en-US" altLang="zh-CN" sz="2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Baskerville Old Face" pitchFamily="18" charset="0"/>
              </a:rPr>
              <a:t>      -     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Baskerville Old Face" pitchFamily="18" charset="0"/>
              </a:rPr>
              <a:t>Hemophilus</a:t>
            </a:r>
            <a:r>
              <a:rPr lang="en-US" altLang="zh-CN" sz="2600" b="1" dirty="0" smtClean="0">
                <a:solidFill>
                  <a:schemeClr val="bg1"/>
                </a:solidFill>
                <a:latin typeface="Baskerville Old Face" pitchFamily="18" charset="0"/>
              </a:rPr>
              <a:t>  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Baskerville Old Face" pitchFamily="18" charset="0"/>
              </a:rPr>
              <a:t>influenzae</a:t>
            </a:r>
            <a:endParaRPr lang="en-US" altLang="zh-CN" sz="2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Baskerville Old Face" pitchFamily="18" charset="0"/>
              </a:rPr>
              <a:t>      -     </a:t>
            </a:r>
            <a:r>
              <a:rPr lang="en-US" sz="2800" dirty="0" smtClean="0">
                <a:latin typeface="Baskerville Old Face" pitchFamily="18" charset="0"/>
              </a:rPr>
              <a:t>Moraxella catarrhal</a:t>
            </a:r>
            <a:endParaRPr lang="en-US" altLang="zh-CN" sz="2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Baskerville Old Face" pitchFamily="18" charset="0"/>
              </a:rPr>
              <a:t>      -     Escherichia  coli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Baskerville Old Face" pitchFamily="18" charset="0"/>
              </a:rPr>
              <a:t>(3)  </a:t>
            </a:r>
            <a:r>
              <a:rPr lang="en-US" altLang="zh-CN" b="1" dirty="0" smtClean="0">
                <a:solidFill>
                  <a:schemeClr val="accent3"/>
                </a:solidFill>
                <a:latin typeface="Baskerville Old Face" pitchFamily="18" charset="0"/>
              </a:rPr>
              <a:t>Anaerobic bacteria</a:t>
            </a:r>
            <a:r>
              <a:rPr lang="en-US" altLang="zh-CN" dirty="0" smtClean="0">
                <a:solidFill>
                  <a:schemeClr val="accent3"/>
                </a:solidFill>
                <a:latin typeface="Baskerville Old Face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4618856" cy="58326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Baskerville Old Face" pitchFamily="18" charset="0"/>
              </a:rPr>
              <a:t>Atypical pneumonia</a:t>
            </a:r>
          </a:p>
          <a:p>
            <a:pPr lvl="1"/>
            <a:r>
              <a:rPr lang="en-US" altLang="zh-CN" b="1" dirty="0" smtClean="0">
                <a:latin typeface="Baskerville Old Face" pitchFamily="18" charset="0"/>
              </a:rPr>
              <a:t>Legionnaies pneumonia </a:t>
            </a:r>
          </a:p>
          <a:p>
            <a:pPr lvl="1"/>
            <a:r>
              <a:rPr lang="en-US" altLang="zh-CN" b="1" dirty="0" err="1" smtClean="0">
                <a:latin typeface="Baskerville Old Face" pitchFamily="18" charset="0"/>
              </a:rPr>
              <a:t>Mycoplasmal</a:t>
            </a:r>
            <a:r>
              <a:rPr lang="en-US" altLang="zh-CN" b="1" dirty="0" smtClean="0">
                <a:latin typeface="Baskerville Old Face" pitchFamily="18" charset="0"/>
              </a:rPr>
              <a:t> pneumonia </a:t>
            </a:r>
          </a:p>
          <a:p>
            <a:pPr lvl="1"/>
            <a:r>
              <a:rPr lang="en-US" altLang="zh-CN" b="1" dirty="0">
                <a:latin typeface="Baskerville Old Face" pitchFamily="18" charset="0"/>
              </a:rPr>
              <a:t>C</a:t>
            </a:r>
            <a:r>
              <a:rPr lang="en-US" altLang="zh-CN" b="1" dirty="0" smtClean="0">
                <a:latin typeface="Baskerville Old Face" pitchFamily="18" charset="0"/>
              </a:rPr>
              <a:t>hlamydia pneumonia</a:t>
            </a:r>
          </a:p>
          <a:p>
            <a:pPr lvl="1"/>
            <a:r>
              <a:rPr lang="en-US" altLang="zh-CN" b="1" dirty="0" err="1" smtClean="0">
                <a:latin typeface="Baskerville Old Face" pitchFamily="18" charset="0"/>
              </a:rPr>
              <a:t>Rickettsias</a:t>
            </a:r>
            <a:endParaRPr lang="en-US" altLang="zh-CN" b="1" dirty="0" smtClean="0">
              <a:latin typeface="Baskerville Old Face" pitchFamily="18" charset="0"/>
            </a:endParaRPr>
          </a:p>
          <a:p>
            <a:pPr lvl="1">
              <a:buNone/>
            </a:pPr>
            <a:endParaRPr lang="en-US" altLang="zh-CN" b="1" dirty="0" smtClean="0">
              <a:latin typeface="Baskerville Old Face" pitchFamily="18" charset="0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Baskerville Old Face" pitchFamily="18" charset="0"/>
              </a:rPr>
              <a:t>Fungal pneumonia</a:t>
            </a:r>
          </a:p>
          <a:p>
            <a:pPr lvl="1"/>
            <a:r>
              <a:rPr lang="en-US" altLang="zh-CN" b="1" dirty="0" smtClean="0">
                <a:latin typeface="Baskerville Old Face" pitchFamily="18" charset="0"/>
              </a:rPr>
              <a:t>Candida</a:t>
            </a:r>
          </a:p>
          <a:p>
            <a:pPr lvl="1"/>
            <a:r>
              <a:rPr lang="en-US" altLang="zh-CN" b="1" dirty="0" err="1">
                <a:latin typeface="Baskerville Old Face" pitchFamily="18" charset="0"/>
              </a:rPr>
              <a:t>A</a:t>
            </a:r>
            <a:r>
              <a:rPr lang="en-US" altLang="zh-CN" b="1" dirty="0" err="1" smtClean="0">
                <a:latin typeface="Baskerville Old Face" pitchFamily="18" charset="0"/>
              </a:rPr>
              <a:t>spergilosis</a:t>
            </a:r>
            <a:endParaRPr lang="en-US" altLang="zh-CN" b="1" dirty="0" smtClean="0">
              <a:latin typeface="Baskerville Old Face" pitchFamily="18" charset="0"/>
            </a:endParaRPr>
          </a:p>
          <a:p>
            <a:pPr lvl="1" algn="just"/>
            <a:r>
              <a:rPr lang="en-US" altLang="zh-CN" b="1" dirty="0" smtClean="0">
                <a:latin typeface="Baskerville Old Face" pitchFamily="18" charset="0"/>
              </a:rPr>
              <a:t>Pneumocystis </a:t>
            </a:r>
            <a:r>
              <a:rPr lang="en-US" altLang="zh-CN" b="1" dirty="0" err="1" smtClean="0">
                <a:latin typeface="Baskerville Old Face" pitchFamily="18" charset="0"/>
              </a:rPr>
              <a:t>carnii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332656"/>
            <a:ext cx="3672408" cy="3642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endParaRPr lang="en-US" altLang="zh-CN" b="1" dirty="0" smtClean="0"/>
          </a:p>
          <a:p>
            <a:pPr>
              <a:buFont typeface="Monotype Sorts" pitchFamily="2" charset="2"/>
              <a:buNone/>
            </a:pPr>
            <a:r>
              <a:rPr lang="en-US" altLang="zh-CN" sz="2800" b="1" dirty="0" smtClean="0">
                <a:solidFill>
                  <a:schemeClr val="tx1"/>
                </a:solidFill>
                <a:latin typeface="Baskerville Old Face" pitchFamily="18" charset="0"/>
              </a:rPr>
              <a:t>Viral pneumonia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Baskerville Old Face" pitchFamily="18" charset="0"/>
              </a:rPr>
              <a:t>the most common cause of pneumonia in children &lt; than 5 years</a:t>
            </a:r>
            <a:endParaRPr lang="en-US" altLang="zh-CN" sz="20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zh-CN" sz="2400" b="1" dirty="0" smtClean="0">
                <a:latin typeface="Baskerville Old Face" pitchFamily="18" charset="0"/>
              </a:rPr>
              <a:t>- Adenoviruses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 dirty="0" smtClean="0">
                <a:latin typeface="Baskerville Old Face" pitchFamily="18" charset="0"/>
              </a:rPr>
              <a:t>- Respiratory </a:t>
            </a:r>
            <a:r>
              <a:rPr lang="en-US" altLang="zh-CN" sz="2400" b="1" dirty="0" err="1" smtClean="0">
                <a:latin typeface="Baskerville Old Face" pitchFamily="18" charset="0"/>
              </a:rPr>
              <a:t>syncytial</a:t>
            </a:r>
            <a:r>
              <a:rPr lang="en-US" altLang="zh-CN" sz="2400" b="1" dirty="0" smtClean="0">
                <a:latin typeface="Baskerville Old Face" pitchFamily="18" charset="0"/>
              </a:rPr>
              <a:t> virus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 dirty="0" smtClean="0">
                <a:latin typeface="Baskerville Old Face" pitchFamily="18" charset="0"/>
              </a:rPr>
              <a:t>- Influenza virus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 dirty="0" smtClean="0">
                <a:latin typeface="Baskerville Old Face" pitchFamily="18" charset="0"/>
              </a:rPr>
              <a:t>- Cytomegalovirus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 dirty="0" smtClean="0">
                <a:latin typeface="Baskerville Old Face" pitchFamily="18" charset="0"/>
              </a:rPr>
              <a:t>- Herpes simplex virus </a:t>
            </a:r>
            <a:endParaRPr lang="en-US" altLang="zh-CN" sz="2400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5811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4005064"/>
            <a:ext cx="3672408" cy="21602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Pneumonia caused by </a:t>
            </a:r>
            <a:b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</a:b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other pathogen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zh-CN" sz="9600" b="1" dirty="0" smtClean="0">
                <a:latin typeface="Baskerville Old Face" pitchFamily="18" charset="0"/>
              </a:rPr>
              <a:t>Parasites</a:t>
            </a:r>
          </a:p>
          <a:p>
            <a:pPr algn="just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zh-CN" sz="9600" b="1" dirty="0" smtClean="0">
                <a:latin typeface="Baskerville Old Face" pitchFamily="18" charset="0"/>
              </a:rPr>
              <a:t>- protozoa</a:t>
            </a:r>
            <a:endParaRPr kumimoji="0" lang="en-US" altLang="zh-CN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latin typeface="Baskerville Old Face" pitchFamily="18" charset="0"/>
              </a:rPr>
              <a:t/>
            </a:r>
            <a:br>
              <a:rPr lang="en-US" altLang="zh-CN" dirty="0" smtClean="0">
                <a:latin typeface="Baskerville Old Face" pitchFamily="18" charset="0"/>
              </a:rPr>
            </a:br>
            <a:r>
              <a:rPr lang="en-US" altLang="zh-CN" dirty="0" smtClean="0">
                <a:latin typeface="Baskerville Old Face" pitchFamily="18" charset="0"/>
              </a:rPr>
              <a:t>CAP</a:t>
            </a:r>
            <a:br>
              <a:rPr lang="en-US" altLang="zh-CN" dirty="0" smtClean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5283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CAP</a:t>
            </a:r>
            <a:r>
              <a:rPr lang="en-US" altLang="zh-CN" dirty="0" smtClean="0">
                <a:latin typeface="Baskerville Old Face" pitchFamily="18" charset="0"/>
              </a:rPr>
              <a:t> : 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pneumonia acquired outside of hospitals or extended-care facilities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for &gt; 14 days before onset of symptoms.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 lvl="1"/>
            <a:r>
              <a:rPr lang="en-US" altLang="zh-CN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Streptococcus </a:t>
            </a:r>
            <a:r>
              <a:rPr lang="en-US" altLang="zh-CN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pneumoniae</a:t>
            </a:r>
            <a:r>
              <a:rPr lang="en-US" altLang="zh-CN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altLang="zh-CN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(most common)</a:t>
            </a:r>
            <a:endParaRPr lang="en-US" altLang="zh-CN" dirty="0">
              <a:solidFill>
                <a:schemeClr val="accent5">
                  <a:lumMod val="20000"/>
                  <a:lumOff val="80000"/>
                </a:schemeClr>
              </a:solidFill>
              <a:latin typeface="Baskerville Old Face" pitchFamily="18" charset="0"/>
            </a:endParaRPr>
          </a:p>
          <a:p>
            <a:r>
              <a:rPr lang="en-US" altLang="zh-CN" sz="2800" dirty="0" smtClean="0">
                <a:solidFill>
                  <a:srgbClr val="92D050"/>
                </a:solidFill>
                <a:latin typeface="Baskerville Old Face" pitchFamily="18" charset="0"/>
              </a:rPr>
              <a:t>Drug resistance streptococcus </a:t>
            </a:r>
            <a:r>
              <a:rPr lang="en-US" altLang="zh-CN" sz="2800" dirty="0" err="1" smtClean="0">
                <a:solidFill>
                  <a:srgbClr val="92D050"/>
                </a:solidFill>
                <a:latin typeface="Baskerville Old Face" pitchFamily="18" charset="0"/>
              </a:rPr>
              <a:t>pneumoniae</a:t>
            </a:r>
            <a:r>
              <a:rPr lang="en-US" altLang="zh-CN" sz="2800" dirty="0" smtClean="0">
                <a:solidFill>
                  <a:srgbClr val="92D050"/>
                </a:solidFill>
                <a:latin typeface="Baskerville Old Face" pitchFamily="18" charset="0"/>
              </a:rPr>
              <a:t>(DRSP) is a major concern</a:t>
            </a:r>
            <a:r>
              <a:rPr lang="en-US" altLang="zh-CN" dirty="0" smtClean="0">
                <a:solidFill>
                  <a:srgbClr val="92D050"/>
                </a:solidFill>
                <a:latin typeface="Baskerville Old Face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91000" cy="51125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C000"/>
                </a:solidFill>
                <a:latin typeface="Footlight MT Light" pitchFamily="18" charset="0"/>
              </a:rPr>
              <a:t>Children</a:t>
            </a:r>
          </a:p>
          <a:p>
            <a:r>
              <a:rPr lang="en-US" sz="2400" b="1" dirty="0" smtClean="0">
                <a:solidFill>
                  <a:srgbClr val="92D050"/>
                </a:solidFill>
                <a:latin typeface="Footlight MT Light" pitchFamily="18" charset="0"/>
              </a:rPr>
              <a:t>Viral</a:t>
            </a:r>
          </a:p>
          <a:p>
            <a:pPr lvl="1"/>
            <a:r>
              <a:rPr lang="en-US" sz="2400" dirty="0" smtClean="0">
                <a:latin typeface="Footlight MT Light" pitchFamily="18" charset="0"/>
              </a:rPr>
              <a:t>Respiratory </a:t>
            </a:r>
            <a:r>
              <a:rPr lang="en-US" sz="2400" dirty="0" err="1" smtClean="0">
                <a:latin typeface="Footlight MT Light" pitchFamily="18" charset="0"/>
              </a:rPr>
              <a:t>syncetial</a:t>
            </a:r>
            <a:r>
              <a:rPr lang="en-US" sz="2400" dirty="0" smtClean="0">
                <a:latin typeface="Footlight MT Light" pitchFamily="18" charset="0"/>
              </a:rPr>
              <a:t> virus</a:t>
            </a:r>
          </a:p>
          <a:p>
            <a:pPr lvl="1"/>
            <a:r>
              <a:rPr lang="en-US" sz="2400" dirty="0" err="1" smtClean="0">
                <a:latin typeface="Footlight MT Light" pitchFamily="18" charset="0"/>
              </a:rPr>
              <a:t>Parainfluenza</a:t>
            </a:r>
            <a:r>
              <a:rPr lang="en-US" sz="2400" dirty="0" smtClean="0">
                <a:latin typeface="Footlight MT Light" pitchFamily="18" charset="0"/>
              </a:rPr>
              <a:t> virus</a:t>
            </a:r>
          </a:p>
          <a:p>
            <a:pPr lvl="1"/>
            <a:r>
              <a:rPr lang="en-US" sz="2400" dirty="0" smtClean="0">
                <a:latin typeface="Footlight MT Light" pitchFamily="18" charset="0"/>
              </a:rPr>
              <a:t>Human </a:t>
            </a:r>
            <a:r>
              <a:rPr lang="en-US" sz="2400" dirty="0" err="1" smtClean="0">
                <a:latin typeface="Footlight MT Light" pitchFamily="18" charset="0"/>
              </a:rPr>
              <a:t>metapneumovirus</a:t>
            </a:r>
            <a:endParaRPr lang="en-US" sz="2400" dirty="0" smtClean="0">
              <a:latin typeface="Footlight MT Light" pitchFamily="18" charset="0"/>
            </a:endParaRPr>
          </a:p>
          <a:p>
            <a:r>
              <a:rPr lang="en-US" sz="2400" b="1" dirty="0" smtClean="0">
                <a:solidFill>
                  <a:srgbClr val="92D050"/>
                </a:solidFill>
                <a:latin typeface="Footlight MT Light" pitchFamily="18" charset="0"/>
              </a:rPr>
              <a:t>Bacterial</a:t>
            </a:r>
          </a:p>
          <a:p>
            <a:pPr lvl="1"/>
            <a:r>
              <a:rPr lang="en-US" sz="2000" dirty="0" err="1" smtClean="0">
                <a:latin typeface="Footlight MT Light" pitchFamily="18" charset="0"/>
              </a:rPr>
              <a:t>S.pneumoniae</a:t>
            </a:r>
            <a:endParaRPr lang="en-US" sz="2000" dirty="0" smtClean="0">
              <a:latin typeface="Footlight MT Light" pitchFamily="18" charset="0"/>
            </a:endParaRPr>
          </a:p>
          <a:p>
            <a:pPr lvl="1"/>
            <a:r>
              <a:rPr lang="en-US" sz="2000" dirty="0" err="1" smtClean="0">
                <a:latin typeface="Footlight MT Light" pitchFamily="18" charset="0"/>
              </a:rPr>
              <a:t>H.influenza</a:t>
            </a:r>
            <a:r>
              <a:rPr lang="en-US" sz="2000" dirty="0" smtClean="0">
                <a:latin typeface="Footlight MT Light" pitchFamily="18" charset="0"/>
              </a:rPr>
              <a:t> type B</a:t>
            </a:r>
          </a:p>
          <a:p>
            <a:pPr lvl="1"/>
            <a:r>
              <a:rPr lang="en-US" sz="2000" dirty="0" smtClean="0">
                <a:latin typeface="Footlight MT Light" pitchFamily="18" charset="0"/>
              </a:rPr>
              <a:t>Group B streptococci in neonate</a:t>
            </a:r>
            <a:endParaRPr lang="en-US" sz="2000" dirty="0">
              <a:latin typeface="Footlight MT Light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499992" y="1412776"/>
            <a:ext cx="4464496" cy="51125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Adult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S.pneumoniae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Mycoplasma</a:t>
            </a:r>
            <a:r>
              <a:rPr kumimoji="0" lang="en-US" altLang="zh-CN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pneumoniae</a:t>
            </a:r>
            <a:r>
              <a:rPr kumimoji="0" lang="en-US" altLang="zh-CN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kumimoji="0" lang="en-US" altLang="zh-CN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chlamydophila</a:t>
            </a:r>
            <a:r>
              <a:rPr kumimoji="0" lang="en-US" altLang="zh-CN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pneumoniae</a:t>
            </a:r>
            <a:r>
              <a:rPr kumimoji="0" lang="en-US" altLang="zh-CN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respiratory viruses depending on the season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Special conditions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Chronic lung diseases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S.pneumoniae</a:t>
            </a:r>
            <a:endParaRPr kumimoji="0" lang="en-US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H.influenza</a:t>
            </a:r>
            <a:endParaRPr kumimoji="0" lang="en-US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Recently hospitalized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Gram negative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legionella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Recent </a:t>
            </a:r>
            <a:r>
              <a:rPr kumimoji="0" lang="en-US" sz="3200" b="0" u="sng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inflenza</a:t>
            </a:r>
            <a:endParaRPr kumimoji="0" lang="en-US" sz="3200" b="0" u="sng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S.pneumoniae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S.aureus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What is the most common cause of community-acquired pneumonia?</a:t>
            </a:r>
            <a:endParaRPr lang="en-US" sz="32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/>
        </p:nvGraphicFramePr>
        <p:xfrm>
          <a:off x="323529" y="1219200"/>
          <a:ext cx="8640960" cy="5450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0"/>
                <a:gridCol w="2880320"/>
                <a:gridCol w="2880320"/>
              </a:tblGrid>
              <a:tr h="4058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Variable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Typical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Atypical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158018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Etiology</a:t>
                      </a:r>
                      <a:endParaRPr lang="en-US" sz="2000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000" dirty="0" err="1" smtClean="0"/>
                        <a:t>S.pneumoniae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H.influenza</a:t>
                      </a:r>
                      <a:endParaRPr lang="en-US" sz="2000" dirty="0" smtClean="0"/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Mycoplasma</a:t>
                      </a:r>
                      <a:r>
                        <a:rPr lang="en-US" altLang="zh-CN" sz="2000" dirty="0" smtClean="0"/>
                        <a:t> pneumoniae, </a:t>
                      </a:r>
                      <a:r>
                        <a:rPr lang="en-US" altLang="zh-CN" sz="2000" dirty="0" err="1" smtClean="0"/>
                        <a:t>chlamydophila</a:t>
                      </a:r>
                      <a:r>
                        <a:rPr lang="en-US" altLang="zh-CN" sz="2000" dirty="0" smtClean="0"/>
                        <a:t> pneumoniae , </a:t>
                      </a:r>
                      <a:r>
                        <a:rPr lang="en-US" altLang="zh-CN" sz="2000" dirty="0" err="1" smtClean="0"/>
                        <a:t>legionella</a:t>
                      </a:r>
                      <a:r>
                        <a:rPr lang="en-US" altLang="zh-CN" sz="2000" dirty="0" smtClean="0"/>
                        <a:t>, TB, viral or fungal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13423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Clinical presentation</a:t>
                      </a:r>
                      <a:endParaRPr lang="en-US" sz="2000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Sudden</a:t>
                      </a:r>
                      <a:r>
                        <a:rPr lang="en-US" sz="2000" baseline="0" dirty="0" smtClean="0"/>
                        <a:t> onset of f</a:t>
                      </a:r>
                      <a:r>
                        <a:rPr lang="en-US" sz="2000" dirty="0" smtClean="0"/>
                        <a:t>ever,</a:t>
                      </a:r>
                      <a:r>
                        <a:rPr lang="en-US" sz="2000" baseline="0" dirty="0" smtClean="0"/>
                        <a:t> chill, productive c</a:t>
                      </a:r>
                      <a:r>
                        <a:rPr lang="en-US" sz="2000" dirty="0" smtClean="0"/>
                        <a:t>ough, shortness of breath and chest pain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Gradual onset headache, sore throat and body ache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1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Diagnosis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Gram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 Stain </a:t>
                      </a:r>
                      <a:endParaRPr lang="en-US" sz="2000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Useful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Useless (no cell wall)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180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Radiography</a:t>
                      </a:r>
                      <a:endParaRPr lang="en-US" sz="2000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Lobar infiltrate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Dramatic changes:</a:t>
                      </a:r>
                      <a:r>
                        <a:rPr lang="en-US" sz="2000" baseline="0" dirty="0" smtClean="0"/>
                        <a:t> p</a:t>
                      </a:r>
                      <a:r>
                        <a:rPr lang="en-US" sz="2000" dirty="0" smtClean="0"/>
                        <a:t>atchy or</a:t>
                      </a:r>
                      <a:r>
                        <a:rPr lang="en-US" sz="2000" baseline="0" dirty="0" smtClean="0"/>
                        <a:t> interstitial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6857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Treatment with penicillin</a:t>
                      </a:r>
                      <a:endParaRPr lang="en-US" sz="2000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Sensitive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Resistant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304800" y="228600"/>
            <a:ext cx="8686800" cy="9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j-ea"/>
                <a:cs typeface="+mj-cs"/>
              </a:rPr>
              <a:t>What is the difference between typical and atypical community-acquired pneumonia?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latin typeface="Baskerville Old Face" pitchFamily="18" charset="0"/>
              </a:rPr>
              <a:t>Clinical manifestation</a:t>
            </a:r>
            <a:br>
              <a:rPr lang="en-US" altLang="zh-CN" dirty="0" smtClean="0">
                <a:latin typeface="Baskerville Old Face" pitchFamily="18" charset="0"/>
              </a:rPr>
            </a:br>
            <a:r>
              <a:rPr lang="en-US" altLang="zh-CN" sz="4000" dirty="0" smtClean="0">
                <a:latin typeface="Baskerville Old Face" pitchFamily="18" charset="0"/>
              </a:rPr>
              <a:t>lobar pneumonia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 smtClean="0">
                <a:latin typeface="Baskerville Old Face" pitchFamily="18" charset="0"/>
              </a:rPr>
              <a:t>The onset is acute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bg1"/>
                </a:solidFill>
                <a:latin typeface="Baskerville Old Face" pitchFamily="18" charset="0"/>
              </a:rPr>
              <a:t>Prior viral upper respiratory infection</a:t>
            </a:r>
            <a:endParaRPr lang="en-US" altLang="zh-CN" u="sng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Baskerville Old Face" pitchFamily="18" charset="0"/>
              </a:rPr>
              <a:t>Respiratory symptoms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Baskerville Old Face" pitchFamily="18" charset="0"/>
              </a:rPr>
              <a:t>Fever</a:t>
            </a:r>
            <a:endParaRPr lang="en-US" dirty="0">
              <a:solidFill>
                <a:srgbClr val="92D050"/>
              </a:solidFill>
              <a:latin typeface="Baskerville Old Face" pitchFamily="18" charset="0"/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Baskerville Old Face" pitchFamily="18" charset="0"/>
              </a:rPr>
              <a:t>shaking chills</a:t>
            </a:r>
            <a:endParaRPr lang="en-US" dirty="0">
              <a:solidFill>
                <a:srgbClr val="92D050"/>
              </a:solidFill>
              <a:latin typeface="Baskerville Old Face" pitchFamily="18" charset="0"/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Baskerville Old Face" pitchFamily="18" charset="0"/>
              </a:rPr>
              <a:t>cough with sputum production (rusty-sputum)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Baskerville Old Face" pitchFamily="18" charset="0"/>
              </a:rPr>
              <a:t>Chest pain- or pleurisy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Baskerville Old Face" pitchFamily="18" charset="0"/>
              </a:rPr>
              <a:t>Shortness of breath </a:t>
            </a:r>
            <a:endParaRPr lang="en-US" altLang="zh-CN" dirty="0" smtClean="0">
              <a:latin typeface="Baskerville Old Face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.Fauzia\My Documents\My Pictures\pneumoni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904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75856" y="6165304"/>
            <a:ext cx="2448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Lobar pneumonia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4248472" cy="3456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zh-CN" sz="8600" dirty="0" smtClean="0">
                <a:solidFill>
                  <a:schemeClr val="tx2"/>
                </a:solidFill>
                <a:latin typeface="Baskerville Old Face" pitchFamily="18" charset="0"/>
              </a:rPr>
              <a:t>Diagnosis </a:t>
            </a:r>
          </a:p>
          <a:p>
            <a:r>
              <a:rPr lang="en-US" sz="7400" dirty="0" smtClean="0">
                <a:latin typeface="Baskerville Old Face" pitchFamily="18" charset="0"/>
              </a:rPr>
              <a:t>Clinical</a:t>
            </a:r>
          </a:p>
          <a:p>
            <a:pPr lvl="1"/>
            <a:r>
              <a:rPr lang="en-US" sz="4900" dirty="0" smtClean="0">
                <a:latin typeface="Baskerville Old Face" pitchFamily="18" charset="0"/>
              </a:rPr>
              <a:t> </a:t>
            </a:r>
            <a:r>
              <a:rPr lang="en-US" altLang="zh-CN" sz="5500" dirty="0" smtClean="0">
                <a:latin typeface="Baskerville Old Face" pitchFamily="18" charset="0"/>
              </a:rPr>
              <a:t>History &amp; physical</a:t>
            </a:r>
            <a:endParaRPr lang="en-US" altLang="zh-CN" sz="4900" dirty="0" smtClean="0">
              <a:latin typeface="Baskerville Old Face" pitchFamily="18" charset="0"/>
            </a:endParaRPr>
          </a:p>
          <a:p>
            <a:r>
              <a:rPr lang="en-US" altLang="zh-CN" sz="8600" dirty="0" smtClean="0">
                <a:latin typeface="Baskerville Old Face" pitchFamily="18" charset="0"/>
              </a:rPr>
              <a:t>X-ray examination</a:t>
            </a:r>
          </a:p>
          <a:p>
            <a:r>
              <a:rPr lang="en-US" sz="8600" dirty="0" smtClean="0">
                <a:latin typeface="Baskerville Old Face" pitchFamily="18" charset="0"/>
              </a:rPr>
              <a:t>Laboratory</a:t>
            </a:r>
          </a:p>
          <a:p>
            <a:pPr lvl="1"/>
            <a:r>
              <a:rPr lang="en-US" sz="5500" dirty="0" smtClean="0">
                <a:latin typeface="Baskerville Old Face" pitchFamily="18" charset="0"/>
              </a:rPr>
              <a:t>CBC- leukocytosis</a:t>
            </a:r>
          </a:p>
          <a:p>
            <a:pPr lvl="1"/>
            <a:r>
              <a:rPr lang="en-US" sz="5500" dirty="0" smtClean="0">
                <a:latin typeface="Baskerville Old Face" pitchFamily="18" charset="0"/>
              </a:rPr>
              <a:t>Sputum Gram stain-</a:t>
            </a:r>
            <a:r>
              <a:rPr lang="en-US" sz="5500" dirty="0" smtClean="0"/>
              <a:t> 15%</a:t>
            </a:r>
            <a:endParaRPr lang="en-US" sz="5500" dirty="0" smtClean="0">
              <a:latin typeface="Baskerville Old Face" pitchFamily="18" charset="0"/>
            </a:endParaRPr>
          </a:p>
          <a:p>
            <a:pPr lvl="1"/>
            <a:r>
              <a:rPr lang="en-US" sz="5500" dirty="0" smtClean="0">
                <a:latin typeface="Baskerville Old Face" pitchFamily="18" charset="0"/>
              </a:rPr>
              <a:t> </a:t>
            </a:r>
            <a:r>
              <a:rPr lang="en-US" altLang="zh-CN" sz="5500" dirty="0" smtClean="0">
                <a:latin typeface="Baskerville Old Face" pitchFamily="18" charset="0"/>
              </a:rPr>
              <a:t>Blood culture-</a:t>
            </a:r>
            <a:r>
              <a:rPr lang="en-US" sz="5500" dirty="0" smtClean="0"/>
              <a:t> </a:t>
            </a:r>
            <a:r>
              <a:rPr lang="en-US" sz="5500" dirty="0" smtClean="0">
                <a:latin typeface="Baskerville Old Face" pitchFamily="18" charset="0"/>
              </a:rPr>
              <a:t>5-14%</a:t>
            </a:r>
            <a:r>
              <a:rPr lang="en-US" altLang="zh-CN" sz="5500" dirty="0" smtClean="0">
                <a:latin typeface="Baskerville Old Face" pitchFamily="18" charset="0"/>
              </a:rPr>
              <a:t> </a:t>
            </a:r>
          </a:p>
          <a:p>
            <a:pPr lvl="1"/>
            <a:r>
              <a:rPr lang="en-US" altLang="zh-CN" sz="5500" dirty="0" smtClean="0">
                <a:latin typeface="Baskerville Old Face" pitchFamily="18" charset="0"/>
              </a:rPr>
              <a:t>Pleural effusion culture</a:t>
            </a:r>
          </a:p>
          <a:p>
            <a:pPr lvl="1"/>
            <a:endParaRPr lang="en-US" altLang="zh-CN" dirty="0" smtClean="0">
              <a:latin typeface="Baskerville Old Face" pitchFamily="18" charset="0"/>
            </a:endParaRPr>
          </a:p>
          <a:p>
            <a:pPr lvl="1"/>
            <a:endParaRPr lang="en-US" altLang="zh-CN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5122" name="Picture 2" descr="C:\Documents and Settings\Dr.Fauzia\My Documents\My Pictures\p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76464" cy="35283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Documents and Settings\Dr.Fauzia\My Documents\My Pictures\Spal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248472" cy="2786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3" descr="C:\Documents and Settings\Dr.Fauzia\My Documents\My Pictures\s-pneumoni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05672" cy="2996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3717032"/>
            <a:ext cx="30243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askerville Old Face" pitchFamily="18" charset="0"/>
              </a:rPr>
              <a:t>Pneumococcal pneumonia </a:t>
            </a:r>
            <a:endParaRPr lang="en-US" sz="2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inflammation of the parenchyma of the lung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Baskerville Old Face" pitchFamily="18" charset="0"/>
              </a:rPr>
              <a:t>the alveoli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)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bg1"/>
                </a:solidFill>
                <a:latin typeface="Footlight MT Light" pitchFamily="18" charset="0"/>
              </a:rPr>
              <a:t>Common in winter months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Footlight MT Light" pitchFamily="18" charset="0"/>
              </a:rPr>
              <a:t>It is the sixth leading cause of death in USA</a:t>
            </a:r>
            <a:endParaRPr lang="en-US" sz="24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over 3 million people develop pneumonia each year and</a:t>
            </a:r>
            <a:r>
              <a:rPr lang="en-US" sz="2400" dirty="0" smtClean="0">
                <a:solidFill>
                  <a:srgbClr val="0070C0"/>
                </a:solidFill>
                <a:latin typeface="Footlight MT Light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ootlight MT Light" pitchFamily="18" charset="0"/>
              </a:rPr>
              <a:t>600,000 hospitalized in </a:t>
            </a:r>
            <a:r>
              <a:rPr lang="en-US" sz="2400" dirty="0" smtClean="0">
                <a:latin typeface="Baskerville Old Face" pitchFamily="18" charset="0"/>
              </a:rPr>
              <a:t>United States</a:t>
            </a:r>
          </a:p>
          <a:p>
            <a:r>
              <a:rPr lang="en-US" altLang="zh-CN" sz="2400" dirty="0" smtClean="0">
                <a:latin typeface="Baskerville Old Face" pitchFamily="18" charset="0"/>
              </a:rPr>
              <a:t>Morbidity and mortality of pneumonia are high especially in </a:t>
            </a:r>
            <a:r>
              <a:rPr lang="en-US" altLang="zh-CN" sz="2400" u="sng" dirty="0" smtClean="0">
                <a:solidFill>
                  <a:schemeClr val="tx1"/>
                </a:solidFill>
                <a:latin typeface="Baskerville Old Face" pitchFamily="18" charset="0"/>
              </a:rPr>
              <a:t>old people</a:t>
            </a:r>
          </a:p>
          <a:p>
            <a:r>
              <a:rPr lang="en-US" sz="2200" dirty="0" smtClean="0">
                <a:latin typeface="Baskerville Old Face" pitchFamily="18" charset="0"/>
              </a:rPr>
              <a:t>Almost 1 million annual episodes of CAP in adults </a:t>
            </a:r>
            <a:r>
              <a:rPr lang="en-US" sz="2200" u="sng" dirty="0" smtClean="0">
                <a:latin typeface="Baskerville Old Face" pitchFamily="18" charset="0"/>
              </a:rPr>
              <a:t>&gt;</a:t>
            </a:r>
            <a:r>
              <a:rPr lang="en-US" sz="2200" dirty="0" smtClean="0">
                <a:latin typeface="Baskerville Old Face" pitchFamily="18" charset="0"/>
              </a:rPr>
              <a:t> 65 yrs in the US</a:t>
            </a:r>
            <a:endParaRPr lang="en-US" sz="24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Histologic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spectrum vary </a:t>
            </a:r>
          </a:p>
          <a:p>
            <a:pPr lvl="1"/>
            <a:r>
              <a:rPr lang="en-US" sz="2400" dirty="0" err="1" smtClean="0">
                <a:solidFill>
                  <a:srgbClr val="FFC000"/>
                </a:solidFill>
                <a:latin typeface="Baskerville Old Face" pitchFamily="18" charset="0"/>
              </a:rPr>
              <a:t>fibrinopurulent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alveolar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exudate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(acute bacterial) 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latin typeface="Baskerville Old Face" pitchFamily="18" charset="0"/>
              </a:rPr>
              <a:t>interstitial infiltrates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(viral and other atypical pneumonias) </a:t>
            </a:r>
          </a:p>
          <a:p>
            <a:pPr lvl="1"/>
            <a:r>
              <a:rPr lang="en-US" sz="2400" dirty="0" err="1" smtClean="0">
                <a:solidFill>
                  <a:srgbClr val="FFC000"/>
                </a:solidFill>
                <a:latin typeface="Baskerville Old Face" pitchFamily="18" charset="0"/>
              </a:rPr>
              <a:t>granulomas</a:t>
            </a:r>
            <a:r>
              <a:rPr lang="en-US" sz="2400" dirty="0" smtClean="0">
                <a:solidFill>
                  <a:srgbClr val="FFC000"/>
                </a:solidFill>
                <a:latin typeface="Baskerville Old Face" pitchFamily="18" charset="0"/>
              </a:rPr>
              <a:t> and </a:t>
            </a:r>
            <a:r>
              <a:rPr lang="en-US" sz="2400" dirty="0" err="1" smtClean="0">
                <a:solidFill>
                  <a:srgbClr val="FFC000"/>
                </a:solidFill>
                <a:latin typeface="Baskerville Old Face" pitchFamily="18" charset="0"/>
              </a:rPr>
              <a:t>cavitation</a:t>
            </a:r>
            <a:r>
              <a:rPr lang="en-US" sz="2400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(chronic pneumonias)</a:t>
            </a:r>
          </a:p>
          <a:p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Baskerville Old Face" pitchFamily="18" charset="0"/>
              </a:rPr>
              <a:t>Drug Resistant Strep </a:t>
            </a:r>
            <a:r>
              <a:rPr lang="en-US" sz="4000" dirty="0" err="1" smtClean="0">
                <a:latin typeface="Baskerville Old Face" pitchFamily="18" charset="0"/>
              </a:rPr>
              <a:t>Pneumoniae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51125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Baskerville Old Face" pitchFamily="18" charset="0"/>
              </a:rPr>
              <a:t>40% of U.S. </a:t>
            </a:r>
            <a:r>
              <a:rPr lang="en-US" sz="2400" i="1" dirty="0" smtClean="0">
                <a:latin typeface="Baskerville Old Face" pitchFamily="18" charset="0"/>
              </a:rPr>
              <a:t>Strep </a:t>
            </a:r>
            <a:r>
              <a:rPr lang="en-US" sz="2400" i="1" dirty="0" err="1" smtClean="0">
                <a:latin typeface="Baskerville Old Face" pitchFamily="18" charset="0"/>
              </a:rPr>
              <a:t>pneumo</a:t>
            </a:r>
            <a:r>
              <a:rPr lang="en-US" sz="2400" i="1" dirty="0" smtClean="0">
                <a:latin typeface="Baskerville Old Face" pitchFamily="18" charset="0"/>
              </a:rPr>
              <a:t> </a:t>
            </a:r>
            <a:r>
              <a:rPr lang="en-US" sz="2400" dirty="0" smtClean="0">
                <a:latin typeface="Baskerville Old Face" pitchFamily="18" charset="0"/>
              </a:rPr>
              <a:t>CAP has some antibiotic resistance: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Baskerville Old Face" pitchFamily="18" charset="0"/>
              </a:rPr>
              <a:t>PCN, </a:t>
            </a:r>
            <a:r>
              <a:rPr lang="en-US" sz="2400" dirty="0" err="1" smtClean="0">
                <a:latin typeface="Baskerville Old Face" pitchFamily="18" charset="0"/>
              </a:rPr>
              <a:t>cephalosporins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 err="1" smtClean="0">
                <a:latin typeface="Baskerville Old Face" pitchFamily="18" charset="0"/>
              </a:rPr>
              <a:t>macrolides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 err="1" smtClean="0">
                <a:latin typeface="Baskerville Old Face" pitchFamily="18" charset="0"/>
              </a:rPr>
              <a:t>tetracyclines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 err="1" smtClean="0">
                <a:latin typeface="Baskerville Old Face" pitchFamily="18" charset="0"/>
              </a:rPr>
              <a:t>clinda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 err="1" smtClean="0">
                <a:latin typeface="Baskerville Old Face" pitchFamily="18" charset="0"/>
              </a:rPr>
              <a:t>bactrim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 err="1" smtClean="0">
                <a:latin typeface="Baskerville Old Face" pitchFamily="18" charset="0"/>
              </a:rPr>
              <a:t>quinolones</a:t>
            </a:r>
            <a:endParaRPr lang="en-US" sz="2400" dirty="0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askerville Old Face" pitchFamily="18" charset="0"/>
              </a:rPr>
              <a:t>All MDR strains are sensitive to </a:t>
            </a:r>
            <a:r>
              <a:rPr lang="en-US" sz="2400" dirty="0" err="1" smtClean="0">
                <a:latin typeface="Baskerville Old Face" pitchFamily="18" charset="0"/>
              </a:rPr>
              <a:t>vancomycin</a:t>
            </a:r>
            <a:r>
              <a:rPr lang="en-US" sz="2400" dirty="0" smtClean="0">
                <a:latin typeface="Baskerville Old Face" pitchFamily="18" charset="0"/>
              </a:rPr>
              <a:t> or </a:t>
            </a:r>
            <a:r>
              <a:rPr lang="en-US" sz="2400" dirty="0" err="1" smtClean="0">
                <a:latin typeface="Baskerville Old Face" pitchFamily="18" charset="0"/>
              </a:rPr>
              <a:t>linezolid</a:t>
            </a:r>
            <a:r>
              <a:rPr lang="en-US" sz="2400" dirty="0" smtClean="0">
                <a:latin typeface="Baskerville Old Face" pitchFamily="18" charset="0"/>
              </a:rPr>
              <a:t>; most are sensitive to respiratory </a:t>
            </a:r>
            <a:r>
              <a:rPr lang="en-US" sz="2400" dirty="0" err="1" smtClean="0">
                <a:latin typeface="Baskerville Old Face" pitchFamily="18" charset="0"/>
              </a:rPr>
              <a:t>quinolones</a:t>
            </a:r>
            <a:r>
              <a:rPr lang="en-US" sz="2400" dirty="0" smtClean="0">
                <a:latin typeface="Baskerville Old Face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askerville Old Face" pitchFamily="18" charset="0"/>
              </a:rPr>
              <a:t>β-</a:t>
            </a:r>
            <a:r>
              <a:rPr lang="en-US" sz="2400" dirty="0" err="1" smtClean="0">
                <a:latin typeface="Baskerville Old Face" pitchFamily="18" charset="0"/>
              </a:rPr>
              <a:t>lactam</a:t>
            </a:r>
            <a:r>
              <a:rPr lang="en-US" sz="2400" dirty="0" smtClean="0">
                <a:latin typeface="Baskerville Old Face" pitchFamily="18" charset="0"/>
              </a:rPr>
              <a:t> resistance – Not for meningitis (CSF drug levels)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askerville Old Face" pitchFamily="18" charset="0"/>
              </a:rPr>
              <a:t>PCN is effective against pneumococcal Pneumonia at concentrations that would fail for meningitis or </a:t>
            </a:r>
            <a:r>
              <a:rPr lang="en-US" sz="2400" dirty="0" err="1" smtClean="0">
                <a:latin typeface="Baskerville Old Face" pitchFamily="18" charset="0"/>
              </a:rPr>
              <a:t>otitis</a:t>
            </a:r>
            <a:r>
              <a:rPr lang="en-US" sz="2400" dirty="0" smtClean="0">
                <a:latin typeface="Baskerville Old Face" pitchFamily="18" charset="0"/>
              </a:rPr>
              <a:t> media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askerville Old Face" pitchFamily="18" charset="0"/>
              </a:rPr>
              <a:t>For Pneumonia, pneumococcal resistance to β-</a:t>
            </a:r>
            <a:r>
              <a:rPr lang="en-US" sz="2400" dirty="0" err="1" smtClean="0">
                <a:latin typeface="Baskerville Old Face" pitchFamily="18" charset="0"/>
              </a:rPr>
              <a:t>lactams</a:t>
            </a:r>
            <a:r>
              <a:rPr lang="en-US" sz="2400" dirty="0" smtClean="0">
                <a:latin typeface="Baskerville Old Face" pitchFamily="18" charset="0"/>
              </a:rPr>
              <a:t> is relative and can usually be overcome by increasing β-</a:t>
            </a:r>
            <a:r>
              <a:rPr lang="en-US" sz="2400" dirty="0" err="1" smtClean="0">
                <a:latin typeface="Baskerville Old Face" pitchFamily="18" charset="0"/>
              </a:rPr>
              <a:t>lactam</a:t>
            </a:r>
            <a:r>
              <a:rPr lang="en-US" sz="2400" dirty="0" smtClean="0">
                <a:latin typeface="Baskerville Old Face" pitchFamily="18" charset="0"/>
              </a:rPr>
              <a:t> doses (not for meningitis!)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9"/>
          <p:cNvGraphicFramePr>
            <a:graphicFrameLocks noGrp="1"/>
          </p:cNvGraphicFramePr>
          <p:nvPr/>
        </p:nvGraphicFramePr>
        <p:xfrm>
          <a:off x="323528" y="692696"/>
          <a:ext cx="8382000" cy="3157538"/>
        </p:xfrm>
        <a:graphic>
          <a:graphicData uri="http://schemas.openxmlformats.org/drawingml/2006/table">
            <a:tbl>
              <a:tblPr/>
              <a:tblGrid>
                <a:gridCol w="1581150"/>
                <a:gridCol w="1978025"/>
                <a:gridCol w="2390775"/>
                <a:gridCol w="2432050"/>
              </a:tblGrid>
              <a:tr h="5000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PCN Minimum Inhibitory Concentration (MIC) mcg/mL to 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Streptococcus Pneumonmoniae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Susceptible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Intermediate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Resistant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 ≤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 = 4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 </a:t>
                      </a:r>
                      <a:r>
                        <a:rPr kumimoji="0" lang="en-US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&gt;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2007 CAP Guidelines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 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 </a:t>
                      </a:r>
                      <a:r>
                        <a:rPr kumimoji="0" lang="en-US" sz="22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&gt;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Meningitis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 &lt;0.06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 </a:t>
                      </a:r>
                      <a:r>
                        <a:rPr kumimoji="0" 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&gt;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50"/>
                    </a:solidFill>
                  </a:tcPr>
                </a:tc>
              </a:tr>
            </a:tbl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4029075"/>
            <a:ext cx="81534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343E7"/>
                </a:solidFill>
                <a:latin typeface="Baskerville Old Face" pitchFamily="18" charset="0"/>
              </a:rPr>
              <a:t>  Pneumococcal CAP:  Be cautious if using PCN if MIC &gt;4.  Avoid using PCN if MIC </a:t>
            </a:r>
            <a:r>
              <a:rPr lang="en-US" sz="2400" u="sng" dirty="0">
                <a:solidFill>
                  <a:srgbClr val="4343E7"/>
                </a:solidFill>
                <a:latin typeface="Baskerville Old Face" pitchFamily="18" charset="0"/>
              </a:rPr>
              <a:t>&gt;</a:t>
            </a:r>
            <a:r>
              <a:rPr lang="en-US" sz="2400" dirty="0">
                <a:solidFill>
                  <a:srgbClr val="4343E7"/>
                </a:solidFill>
                <a:latin typeface="Baskerville Old Face" pitchFamily="18" charset="0"/>
              </a:rPr>
              <a:t>8. 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343E7"/>
                </a:solidFill>
                <a:latin typeface="Baskerville Old Face" pitchFamily="18" charset="0"/>
              </a:rPr>
              <a:t>  Remember that if MIC &lt;1, </a:t>
            </a:r>
            <a:r>
              <a:rPr lang="en-US" sz="2400" dirty="0" err="1">
                <a:solidFill>
                  <a:srgbClr val="4343E7"/>
                </a:solidFill>
                <a:latin typeface="Baskerville Old Face" pitchFamily="18" charset="0"/>
              </a:rPr>
              <a:t>pneumococcus</a:t>
            </a:r>
            <a:r>
              <a:rPr lang="en-US" sz="2400" dirty="0">
                <a:solidFill>
                  <a:srgbClr val="4343E7"/>
                </a:solidFill>
                <a:latin typeface="Baskerville Old Face" pitchFamily="18" charset="0"/>
              </a:rPr>
              <a:t> is PCN-sensitive in sputum or blood (but need MIC &lt;0.06 for PCN-sensitivity in CSF).</a:t>
            </a:r>
          </a:p>
        </p:txBody>
      </p:sp>
      <p:sp>
        <p:nvSpPr>
          <p:cNvPr id="4" name="Text Box 147"/>
          <p:cNvSpPr txBox="1">
            <a:spLocks noChangeArrowheads="1"/>
          </p:cNvSpPr>
          <p:nvPr/>
        </p:nvSpPr>
        <p:spPr bwMode="auto">
          <a:xfrm>
            <a:off x="0" y="6237312"/>
            <a:ext cx="9144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MIC Interpretive Standards for S. </a:t>
            </a:r>
            <a:r>
              <a:rPr lang="en-US" sz="1600" dirty="0" err="1"/>
              <a:t>pneumoniae</a:t>
            </a:r>
            <a:r>
              <a:rPr lang="en-US" sz="1600" dirty="0"/>
              <a:t>. Clinical Laboratory Standards Institute (CLSI) 2008; 28:123.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Baskerville Old Face" pitchFamily="18" charset="0"/>
              </a:rPr>
              <a:t>Mycoplasma</a:t>
            </a:r>
            <a:r>
              <a:rPr lang="en-US" dirty="0" smtClean="0">
                <a:latin typeface="Baskerville Old Face" pitchFamily="18" charset="0"/>
              </a:rPr>
              <a:t> pneumonia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n-US" sz="4200" dirty="0" smtClean="0">
                <a:latin typeface="Baskerville Old Face" pitchFamily="18" charset="0"/>
              </a:rPr>
              <a:t>Eaton agent (1944)</a:t>
            </a:r>
            <a:br>
              <a:rPr lang="en-US" sz="4200" dirty="0" smtClean="0">
                <a:latin typeface="Baskerville Old Face" pitchFamily="18" charset="0"/>
              </a:rPr>
            </a:br>
            <a:endParaRPr lang="en-US" sz="4200" dirty="0" smtClean="0">
              <a:latin typeface="Baskerville Old Face" pitchFamily="18" charset="0"/>
            </a:endParaRPr>
          </a:p>
          <a:p>
            <a:r>
              <a:rPr lang="en-US" sz="4200" dirty="0" smtClean="0">
                <a:latin typeface="Baskerville Old Face" pitchFamily="18" charset="0"/>
              </a:rPr>
              <a:t>No cell wall</a:t>
            </a:r>
            <a:br>
              <a:rPr lang="en-US" sz="4200" dirty="0" smtClean="0">
                <a:latin typeface="Baskerville Old Face" pitchFamily="18" charset="0"/>
              </a:rPr>
            </a:br>
            <a:endParaRPr lang="en-US" sz="4200" dirty="0" smtClean="0">
              <a:latin typeface="Baskerville Old Face" pitchFamily="18" charset="0"/>
            </a:endParaRPr>
          </a:p>
          <a:p>
            <a:r>
              <a:rPr lang="en-US" sz="4200" dirty="0" smtClean="0">
                <a:latin typeface="Baskerville Old Face" pitchFamily="18" charset="0"/>
              </a:rPr>
              <a:t>Mortality rate 1.4%</a:t>
            </a:r>
            <a:br>
              <a:rPr lang="en-US" sz="4200" dirty="0" smtClean="0">
                <a:latin typeface="Baskerville Old Face" pitchFamily="18" charset="0"/>
              </a:rPr>
            </a:br>
            <a:endParaRPr lang="en-US" sz="4200" dirty="0" smtClean="0">
              <a:latin typeface="Baskerville Old Face" pitchFamily="18" charset="0"/>
            </a:endParaRPr>
          </a:p>
          <a:p>
            <a:r>
              <a:rPr lang="en-US" sz="4200" dirty="0" smtClean="0">
                <a:latin typeface="Baskerville Old Face" pitchFamily="18" charset="0"/>
              </a:rPr>
              <a:t>Rare in children and in &gt; 65</a:t>
            </a:r>
            <a:br>
              <a:rPr lang="en-US" sz="4200" dirty="0" smtClean="0">
                <a:latin typeface="Baskerville Old Face" pitchFamily="18" charset="0"/>
              </a:rPr>
            </a:br>
            <a:endParaRPr lang="en-US" sz="4200" dirty="0" smtClean="0">
              <a:latin typeface="Baskerville Old Face" pitchFamily="18" charset="0"/>
            </a:endParaRPr>
          </a:p>
          <a:p>
            <a:r>
              <a:rPr lang="en-US" sz="4200" dirty="0" smtClean="0">
                <a:latin typeface="Baskerville Old Face" pitchFamily="18" charset="0"/>
              </a:rPr>
              <a:t>Associated with M.I. in some literature</a:t>
            </a:r>
            <a:br>
              <a:rPr lang="en-US" sz="4200" dirty="0" smtClean="0">
                <a:latin typeface="Baskerville Old Face" pitchFamily="18" charset="0"/>
              </a:rPr>
            </a:br>
            <a:endParaRPr lang="en-US" sz="4200" dirty="0" smtClean="0">
              <a:latin typeface="Baskerville Old Face" pitchFamily="18" charset="0"/>
            </a:endParaRPr>
          </a:p>
          <a:p>
            <a:r>
              <a:rPr lang="en-US" sz="4200" dirty="0" err="1" smtClean="0">
                <a:latin typeface="Baskerville Old Face" pitchFamily="18" charset="0"/>
              </a:rPr>
              <a:t>Myocarditis</a:t>
            </a:r>
            <a:endParaRPr lang="en-US" sz="4200" dirty="0" smtClean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i="1" dirty="0" err="1" smtClean="0">
                <a:latin typeface="Baskerville Old Face" pitchFamily="18" charset="0"/>
              </a:rPr>
              <a:t>Mycoplasma</a:t>
            </a:r>
            <a:r>
              <a:rPr lang="en-US" i="1" dirty="0" smtClean="0">
                <a:latin typeface="Baskerville Old Face" pitchFamily="18" charset="0"/>
              </a:rPr>
              <a:t> pneumonia.</a:t>
            </a:r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common</a:t>
            </a:r>
          </a:p>
          <a:p>
            <a:r>
              <a:rPr lang="en-US" dirty="0" smtClean="0">
                <a:latin typeface="Baskerville Old Face" pitchFamily="18" charset="0"/>
              </a:rPr>
              <a:t>people younger than 40.</a:t>
            </a:r>
          </a:p>
          <a:p>
            <a:r>
              <a:rPr lang="en-US" dirty="0" smtClean="0">
                <a:latin typeface="Baskerville Old Face" pitchFamily="18" charset="0"/>
              </a:rPr>
              <a:t>crowded places like schools, homeless shelters, prisons. </a:t>
            </a:r>
          </a:p>
          <a:p>
            <a:r>
              <a:rPr lang="en-US" dirty="0" smtClean="0">
                <a:latin typeface="Baskerville Old Face" pitchFamily="18" charset="0"/>
              </a:rPr>
              <a:t>usually mild and responds well to antibiotics.</a:t>
            </a:r>
          </a:p>
          <a:p>
            <a:r>
              <a:rPr lang="en-US" dirty="0" smtClean="0">
                <a:latin typeface="Baskerville Old Face" pitchFamily="18" charset="0"/>
              </a:rPr>
              <a:t>can be very serious </a:t>
            </a:r>
          </a:p>
          <a:p>
            <a:r>
              <a:rPr lang="en-US" dirty="0" smtClean="0">
                <a:latin typeface="Baskerville Old Face" pitchFamily="18" charset="0"/>
              </a:rPr>
              <a:t>may be associated with a skin rash and </a:t>
            </a:r>
            <a:r>
              <a:rPr lang="en-US" dirty="0" err="1" smtClean="0">
                <a:latin typeface="Baskerville Old Face" pitchFamily="18" charset="0"/>
              </a:rPr>
              <a:t>hemolysis</a:t>
            </a:r>
            <a:r>
              <a:rPr lang="en-US" dirty="0" smtClean="0">
                <a:latin typeface="Baskerville Old Face" pitchFamily="18" charset="0"/>
              </a:rPr>
              <a:t> 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764704"/>
            <a:ext cx="4040188" cy="34563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Insidious onset</a:t>
            </a:r>
            <a:endParaRPr kumimoji="0" lang="en-US" sz="6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Mild URTI to severe pneumonia</a:t>
            </a:r>
            <a:endParaRPr kumimoji="0" lang="en-US" sz="7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Headache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Malaise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Fever</a:t>
            </a:r>
            <a:endParaRPr kumimoji="0" lang="en-US" sz="55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dry cough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Arthralgia</a:t>
            </a:r>
            <a:r>
              <a:rPr kumimoji="0" 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/ </a:t>
            </a:r>
            <a:r>
              <a:rPr kumimoji="0" lang="en-US" sz="7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myalgia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51520" y="4221088"/>
            <a:ext cx="4032448" cy="2448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Minimal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Few crackles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Rhonchi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Exhaustion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Low grade 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23528" y="188640"/>
            <a:ext cx="223224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Symptoms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520" y="3645024"/>
            <a:ext cx="151216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Signs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Documents and Settings\Dr.Fauzia\My Documents\My Pictures\mycopla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24847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 smtClean="0">
                <a:latin typeface="Baskerville Old Face" pitchFamily="18" charset="0"/>
              </a:rPr>
              <a:t>Legionella</a:t>
            </a:r>
            <a:r>
              <a:rPr lang="en-US" i="1" dirty="0" smtClean="0">
                <a:latin typeface="Baskerville Old Face" pitchFamily="18" charset="0"/>
              </a:rPr>
              <a:t> </a:t>
            </a:r>
            <a:r>
              <a:rPr lang="en-US" i="1" dirty="0" err="1" smtClean="0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1760" y="1628800"/>
            <a:ext cx="4032447" cy="43204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Legionnaire's disease.</a:t>
            </a:r>
          </a:p>
          <a:p>
            <a:r>
              <a:rPr lang="en-US" sz="2800" dirty="0" smtClean="0">
                <a:latin typeface="Baskerville Old Face" pitchFamily="18" charset="0"/>
              </a:rPr>
              <a:t>has caused serious outbreaks.</a:t>
            </a:r>
          </a:p>
          <a:p>
            <a:r>
              <a:rPr lang="en-US" sz="2800" dirty="0" smtClean="0">
                <a:latin typeface="Baskerville Old Face" pitchFamily="18" charset="0"/>
              </a:rPr>
              <a:t> Outbreaks have been linked to exposure to cooling towers</a:t>
            </a:r>
          </a:p>
          <a:p>
            <a:r>
              <a:rPr lang="en-US" sz="2800" dirty="0" smtClean="0">
                <a:latin typeface="Baskerville Old Face" pitchFamily="18" charset="0"/>
              </a:rPr>
              <a:t>ICU admissions. </a:t>
            </a:r>
            <a:endParaRPr lang="en-US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Diagnosis &amp; Treatment of atypical pneumonia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4320480" cy="52565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4500" dirty="0" smtClean="0">
                <a:latin typeface="Baskerville Old Face" pitchFamily="18" charset="0"/>
              </a:rPr>
              <a:t>Mild elevation WBC</a:t>
            </a:r>
            <a:br>
              <a:rPr lang="en-US" sz="4500" dirty="0" smtClean="0">
                <a:latin typeface="Baskerville Old Face" pitchFamily="18" charset="0"/>
              </a:rPr>
            </a:br>
            <a:endParaRPr lang="en-US" sz="4500" dirty="0" smtClean="0">
              <a:latin typeface="Baskerville Old Face" pitchFamily="18" charset="0"/>
            </a:endParaRPr>
          </a:p>
          <a:p>
            <a:r>
              <a:rPr lang="en-US" sz="4500" dirty="0" smtClean="0">
                <a:latin typeface="Baskerville Old Face" pitchFamily="18" charset="0"/>
              </a:rPr>
              <a:t>U&amp;Es</a:t>
            </a:r>
            <a:br>
              <a:rPr lang="en-US" sz="4500" dirty="0" smtClean="0">
                <a:latin typeface="Baskerville Old Face" pitchFamily="18" charset="0"/>
              </a:rPr>
            </a:br>
            <a:endParaRPr lang="en-US" sz="4500" dirty="0" smtClean="0">
              <a:latin typeface="Baskerville Old Face" pitchFamily="18" charset="0"/>
            </a:endParaRPr>
          </a:p>
          <a:p>
            <a:r>
              <a:rPr lang="en-US" sz="4500" u="sng" dirty="0" smtClean="0">
                <a:latin typeface="Baskerville Old Face" pitchFamily="18" charset="0"/>
              </a:rPr>
              <a:t>Low  serum Na (</a:t>
            </a:r>
            <a:r>
              <a:rPr lang="en-US" sz="4500" u="sng" dirty="0" err="1" smtClean="0">
                <a:latin typeface="Baskerville Old Face" pitchFamily="18" charset="0"/>
              </a:rPr>
              <a:t>Legionalla</a:t>
            </a:r>
            <a:r>
              <a:rPr lang="en-US" sz="4500" u="sng" dirty="0" smtClean="0">
                <a:latin typeface="Baskerville Old Face" pitchFamily="18" charset="0"/>
              </a:rPr>
              <a:t>)</a:t>
            </a:r>
            <a:r>
              <a:rPr lang="en-US" sz="4500" dirty="0" smtClean="0">
                <a:latin typeface="Baskerville Old Face" pitchFamily="18" charset="0"/>
              </a:rPr>
              <a:t/>
            </a:r>
            <a:br>
              <a:rPr lang="en-US" sz="4500" dirty="0" smtClean="0">
                <a:latin typeface="Baskerville Old Face" pitchFamily="18" charset="0"/>
              </a:rPr>
            </a:br>
            <a:endParaRPr lang="en-US" sz="4500" dirty="0" smtClean="0">
              <a:latin typeface="Baskerville Old Face" pitchFamily="18" charset="0"/>
            </a:endParaRPr>
          </a:p>
          <a:p>
            <a:r>
              <a:rPr lang="en-US" sz="4500" dirty="0" smtClean="0">
                <a:latin typeface="Baskerville Old Face" pitchFamily="18" charset="0"/>
              </a:rPr>
              <a:t>Deranged LFTS</a:t>
            </a:r>
            <a:br>
              <a:rPr lang="en-US" sz="4500" dirty="0" smtClean="0">
                <a:latin typeface="Baskerville Old Face" pitchFamily="18" charset="0"/>
              </a:rPr>
            </a:br>
            <a:endParaRPr lang="en-US" sz="4500" dirty="0" smtClean="0">
              <a:latin typeface="Baskerville Old Face" pitchFamily="18" charset="0"/>
            </a:endParaRPr>
          </a:p>
          <a:p>
            <a:r>
              <a:rPr lang="en-US" sz="4500" dirty="0">
                <a:latin typeface="Baskerville Old Face" pitchFamily="18" charset="0"/>
              </a:rPr>
              <a:t>↑ </a:t>
            </a:r>
            <a:r>
              <a:rPr lang="en-US" sz="4500" dirty="0" smtClean="0">
                <a:latin typeface="Baskerville Old Face" pitchFamily="18" charset="0"/>
              </a:rPr>
              <a:t>ALT</a:t>
            </a:r>
            <a:br>
              <a:rPr lang="en-US" sz="4500" dirty="0" smtClean="0">
                <a:latin typeface="Baskerville Old Face" pitchFamily="18" charset="0"/>
              </a:rPr>
            </a:br>
            <a:endParaRPr lang="en-US" sz="4500" dirty="0" smtClean="0">
              <a:latin typeface="Baskerville Old Face" pitchFamily="18" charset="0"/>
            </a:endParaRPr>
          </a:p>
          <a:p>
            <a:r>
              <a:rPr lang="en-US" sz="4500" dirty="0">
                <a:latin typeface="Baskerville Old Face" pitchFamily="18" charset="0"/>
              </a:rPr>
              <a:t>↑</a:t>
            </a:r>
            <a:r>
              <a:rPr lang="en-US" sz="4500" dirty="0" smtClean="0">
                <a:latin typeface="Baskerville Old Face" pitchFamily="18" charset="0"/>
              </a:rPr>
              <a:t> </a:t>
            </a:r>
            <a:r>
              <a:rPr lang="en-US" sz="4500" dirty="0" err="1" smtClean="0">
                <a:latin typeface="Baskerville Old Face" pitchFamily="18" charset="0"/>
              </a:rPr>
              <a:t>Alk</a:t>
            </a:r>
            <a:r>
              <a:rPr lang="en-US" sz="4500" dirty="0" smtClean="0">
                <a:latin typeface="Baskerville Old Face" pitchFamily="18" charset="0"/>
              </a:rPr>
              <a:t> </a:t>
            </a:r>
            <a:r>
              <a:rPr lang="en-US" sz="4500" dirty="0" err="1" smtClean="0">
                <a:latin typeface="Baskerville Old Face" pitchFamily="18" charset="0"/>
              </a:rPr>
              <a:t>Phos</a:t>
            </a:r>
            <a:r>
              <a:rPr lang="en-US" sz="4500" dirty="0" smtClean="0">
                <a:latin typeface="Baskerville Old Face" pitchFamily="18" charset="0"/>
              </a:rPr>
              <a:t> </a:t>
            </a:r>
            <a:br>
              <a:rPr lang="en-US" sz="4500" dirty="0" smtClean="0">
                <a:latin typeface="Baskerville Old Face" pitchFamily="18" charset="0"/>
              </a:rPr>
            </a:br>
            <a:endParaRPr lang="en-US" sz="4500" dirty="0" smtClean="0">
              <a:latin typeface="Baskerville Old Face" pitchFamily="18" charset="0"/>
            </a:endParaRPr>
          </a:p>
          <a:p>
            <a:r>
              <a:rPr lang="en-US" sz="4500" dirty="0" smtClean="0">
                <a:solidFill>
                  <a:srgbClr val="FFFF00"/>
                </a:solidFill>
                <a:latin typeface="Baskerville Old Face" pitchFamily="18" charset="0"/>
              </a:rPr>
              <a:t>Cold agglutinins (</a:t>
            </a:r>
            <a:r>
              <a:rPr lang="en-US" sz="4500" i="1" dirty="0" err="1" smtClean="0">
                <a:solidFill>
                  <a:srgbClr val="FFFF00"/>
                </a:solidFill>
                <a:latin typeface="Baskerville Old Face" pitchFamily="18" charset="0"/>
              </a:rPr>
              <a:t>Mycoplasma</a:t>
            </a:r>
            <a:r>
              <a:rPr lang="en-US" sz="4500" dirty="0" smtClean="0">
                <a:solidFill>
                  <a:srgbClr val="FFFF00"/>
                </a:solidFill>
                <a:latin typeface="Baskerville Old Face" pitchFamily="18" charset="0"/>
              </a:rPr>
              <a:t>)</a:t>
            </a:r>
            <a:br>
              <a:rPr lang="en-US" sz="4500" dirty="0" smtClean="0">
                <a:solidFill>
                  <a:srgbClr val="FFFF00"/>
                </a:solidFill>
                <a:latin typeface="Baskerville Old Face" pitchFamily="18" charset="0"/>
              </a:rPr>
            </a:br>
            <a:endParaRPr lang="en-US" sz="4500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r>
              <a:rPr lang="en-US" sz="4500" dirty="0" smtClean="0">
                <a:solidFill>
                  <a:srgbClr val="FFFF00"/>
                </a:solidFill>
                <a:latin typeface="Baskerville Old Face" pitchFamily="18" charset="0"/>
              </a:rPr>
              <a:t>Serology</a:t>
            </a:r>
            <a:endParaRPr lang="en-US" sz="3800" dirty="0" smtClean="0">
              <a:latin typeface="Baskerville Old Face" pitchFamily="18" charset="0"/>
            </a:endParaRPr>
          </a:p>
          <a:p>
            <a:r>
              <a:rPr lang="en-US" sz="3800" dirty="0" smtClean="0">
                <a:latin typeface="Baskerville Old Face" pitchFamily="18" charset="0"/>
              </a:rPr>
              <a:t>DNA detection</a:t>
            </a:r>
            <a:r>
              <a:rPr lang="en-US" sz="7600" dirty="0" smtClean="0">
                <a:latin typeface="Baskerville Old Face" pitchFamily="18" charset="0"/>
              </a:rPr>
              <a:t> </a:t>
            </a:r>
            <a:endParaRPr lang="en-US" sz="8400" dirty="0" smtClean="0"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4048" y="1268760"/>
            <a:ext cx="3610744" cy="45259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Macrolide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Rifampicicn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Quinolones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 for 10-14 days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Bell MT" pitchFamily="18" charset="0"/>
              </a:rPr>
              <a:t>Importance of history taking in patient with community-Acquired pneumonia</a:t>
            </a:r>
            <a:endParaRPr lang="en-US" sz="2400" b="1" dirty="0">
              <a:solidFill>
                <a:schemeClr val="accent2"/>
              </a:solidFill>
              <a:latin typeface="Bell MT" pitchFamily="18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304800" y="1196752"/>
          <a:ext cx="8686800" cy="5432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3400"/>
                <a:gridCol w="4343400"/>
              </a:tblGrid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en-US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717520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r>
                        <a:rPr lang="en-US" baseline="0" dirty="0" smtClean="0"/>
                        <a:t> organ t</a:t>
                      </a:r>
                      <a:r>
                        <a:rPr lang="en-US" dirty="0" smtClean="0"/>
                        <a:t>ransplant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pathogen Bacterial</a:t>
                      </a:r>
                      <a:r>
                        <a:rPr lang="en-US" baseline="0" dirty="0" smtClean="0"/>
                        <a:t> , viral, </a:t>
                      </a:r>
                      <a:r>
                        <a:rPr lang="en-US" baseline="0" dirty="0" err="1" smtClean="0"/>
                        <a:t>fungal,or</a:t>
                      </a:r>
                      <a:r>
                        <a:rPr lang="en-US" baseline="0" dirty="0" smtClean="0"/>
                        <a:t> parasitic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HIV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Pneumocystis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jeroveci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Travel to some area in USA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Endemic Mycosis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1025027"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to air-conditioning, cooling</a:t>
                      </a:r>
                      <a:r>
                        <a:rPr lang="en-US" baseline="0" dirty="0" smtClean="0"/>
                        <a:t> towers, hot tub, hotel stay, grocery sore mist machine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Legionella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pneumophilla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717520"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to Turkeys, chickens, ducks or parrots 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Chlamydia </a:t>
                      </a:r>
                      <a:r>
                        <a:rPr lang="en-US" dirty="0" err="1" smtClean="0"/>
                        <a:t>psittaci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78346"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to contaminated bat caves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Histoplasma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capsulatum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</a:t>
                      </a:r>
                      <a:r>
                        <a:rPr lang="en-US" dirty="0" err="1" smtClean="0"/>
                        <a:t>tosheep</a:t>
                      </a:r>
                      <a:r>
                        <a:rPr lang="en-US" dirty="0" smtClean="0"/>
                        <a:t>, goat  or cattle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Coxiella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burnetii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to rabbits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Francisella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tularensis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Mycobacterium tuberculosis,</a:t>
                      </a:r>
                      <a:r>
                        <a:rPr lang="en-US" baseline="0" dirty="0" smtClean="0"/>
                        <a:t> HIV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6" cy="1354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>
                <a:latin typeface="Baskerville Old Face" pitchFamily="18" charset="0"/>
              </a:rPr>
              <a:t>E</a:t>
            </a:r>
            <a:r>
              <a:rPr lang="en-US" altLang="zh-CN" dirty="0" smtClean="0">
                <a:latin typeface="Baskerville Old Face" pitchFamily="18" charset="0"/>
              </a:rPr>
              <a:t>valuate the severity &amp; degree of pneumonia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715200" cy="3629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altLang="zh-CN" dirty="0">
                <a:solidFill>
                  <a:srgbClr val="92D050"/>
                </a:solidFill>
                <a:latin typeface="Baskerville Old Face" pitchFamily="18" charset="0"/>
              </a:rPr>
              <a:t>I</a:t>
            </a:r>
            <a:r>
              <a:rPr lang="en-US" altLang="zh-CN" dirty="0" smtClean="0">
                <a:solidFill>
                  <a:srgbClr val="92D050"/>
                </a:solidFill>
                <a:latin typeface="Baskerville Old Face" pitchFamily="18" charset="0"/>
              </a:rPr>
              <a:t>s the patient will require hospital admission? </a:t>
            </a:r>
          </a:p>
          <a:p>
            <a:pPr lvl="1"/>
            <a:r>
              <a:rPr lang="en-US" altLang="zh-CN" dirty="0" smtClean="0">
                <a:latin typeface="Baskerville Old Face" pitchFamily="18" charset="0"/>
              </a:rPr>
              <a:t>patient characteristics</a:t>
            </a:r>
          </a:p>
          <a:p>
            <a:pPr lvl="1"/>
            <a:r>
              <a:rPr lang="en-US" altLang="zh-CN" dirty="0" smtClean="0"/>
              <a:t> </a:t>
            </a:r>
            <a:r>
              <a:rPr lang="en-US" altLang="zh-CN" dirty="0" err="1" smtClean="0">
                <a:latin typeface="Baskerville Old Face" pitchFamily="18" charset="0"/>
              </a:rPr>
              <a:t>comorbid</a:t>
            </a:r>
            <a:r>
              <a:rPr lang="en-US" altLang="zh-CN" dirty="0" smtClean="0">
                <a:latin typeface="Baskerville Old Face" pitchFamily="18" charset="0"/>
              </a:rPr>
              <a:t> illness</a:t>
            </a:r>
          </a:p>
          <a:p>
            <a:pPr lvl="1"/>
            <a:r>
              <a:rPr lang="en-US" altLang="zh-CN" dirty="0" smtClean="0">
                <a:latin typeface="Baskerville Old Face" pitchFamily="18" charset="0"/>
              </a:rPr>
              <a:t> physical examinations</a:t>
            </a:r>
          </a:p>
          <a:p>
            <a:pPr lvl="1"/>
            <a:r>
              <a:rPr lang="en-US" altLang="zh-CN" dirty="0" smtClean="0">
                <a:latin typeface="Baskerville Old Face" pitchFamily="18" charset="0"/>
              </a:rPr>
              <a:t>basic laboratory findings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1412776"/>
            <a:ext cx="8686800" cy="53038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Physical examination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Respiratory signs on consolidation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Other systems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Chest x-ray examination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Laboratory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CBC-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leukocytosis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Electrolytes (↓Na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legionella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Urea,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creatinine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LFT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j-ea"/>
                <a:cs typeface="+mj-cs"/>
              </a:rPr>
              <a:t>Diagnosis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9512" y="836712"/>
            <a:ext cx="8686800" cy="5877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Sputum Gram stain- 15%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Sputum culture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Bronchoscopic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specimens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Blood culture 6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-10%</a:t>
            </a:r>
            <a:r>
              <a:rPr kumimoji="0" lang="en-US" altLang="zh-CN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NP swab for respiratory viruses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Legionella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urine antigen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Serology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for </a:t>
            </a:r>
            <a:r>
              <a:rPr kumimoji="0" lang="en-US" altLang="zh-CN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M.pneumoniae</a:t>
            </a:r>
            <a:r>
              <a:rPr kumimoji="0" lang="en-US" altLang="zh-CN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kumimoji="0" lang="en-US" altLang="zh-CN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en-US" altLang="zh-CN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C.pneumoniae</a:t>
            </a:r>
            <a:endParaRPr kumimoji="0" lang="en-US" altLang="zh-CN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Cold agglutination </a:t>
            </a:r>
            <a:r>
              <a:rPr kumimoji="0" lang="en-US" altLang="zh-CN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M.pneumoniae</a:t>
            </a:r>
            <a:endParaRPr kumimoji="0" lang="en-US" altLang="zh-CN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More Invasive procedure in sick patient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76200"/>
            <a:ext cx="8640960" cy="760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Diagnosis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pic>
        <p:nvPicPr>
          <p:cNvPr id="4" name="Picture 2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6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392488" cy="53012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•  </a:t>
            </a:r>
            <a:r>
              <a:rPr lang="en-US" altLang="zh-CN" sz="2400" dirty="0" smtClean="0">
                <a:solidFill>
                  <a:schemeClr val="bg1"/>
                </a:solidFill>
                <a:latin typeface="Baskerville Old Face" pitchFamily="18" charset="0"/>
              </a:rPr>
              <a:t>Acute infection of the parenchyma of the lung alveoli  (</a:t>
            </a:r>
            <a:r>
              <a:rPr lang="en-US" sz="2400" dirty="0" smtClean="0">
                <a:latin typeface="Baskerville Old Face" pitchFamily="18" charset="0"/>
              </a:rPr>
              <a:t>consolidation and exudation) caused </a:t>
            </a:r>
            <a:r>
              <a:rPr lang="en-US" altLang="zh-CN" sz="2400" dirty="0" smtClean="0">
                <a:solidFill>
                  <a:schemeClr val="bg1"/>
                </a:solidFill>
                <a:latin typeface="Baskerville Old Face" pitchFamily="18" charset="0"/>
              </a:rPr>
              <a:t>by: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Baskerville Old Face" pitchFamily="18" charset="0"/>
              </a:rPr>
              <a:t>    </a:t>
            </a:r>
            <a:r>
              <a:rPr lang="en-US" altLang="zh-CN" sz="2800" dirty="0" smtClean="0">
                <a:solidFill>
                  <a:srgbClr val="FFC000"/>
                </a:solidFill>
                <a:latin typeface="Baskerville Old Face" pitchFamily="18" charset="0"/>
              </a:rPr>
              <a:t>bacteria, fungi, virus, parasite.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Acute, </a:t>
            </a:r>
            <a:r>
              <a:rPr lang="en-US" sz="2400" dirty="0" err="1" smtClean="0">
                <a:solidFill>
                  <a:srgbClr val="002060"/>
                </a:solidFill>
                <a:latin typeface="Baskerville Old Face" pitchFamily="18" charset="0"/>
              </a:rPr>
              <a:t>fulminant</a:t>
            </a:r>
            <a:endParaRPr lang="en-US" sz="2400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Chronic</a:t>
            </a:r>
            <a:endParaRPr lang="en-US" altLang="zh-CN" sz="2800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Baskerville Old Face" pitchFamily="18" charset="0"/>
              </a:rPr>
              <a:t> • </a:t>
            </a:r>
            <a:r>
              <a:rPr lang="en-US" altLang="zh-CN" sz="2400" dirty="0" smtClean="0">
                <a:solidFill>
                  <a:schemeClr val="bg1"/>
                </a:solidFill>
                <a:latin typeface="Baskerville Old Face" pitchFamily="18" charset="0"/>
              </a:rPr>
              <a:t>Pneumonia may also be caused by other factors chemical, allergen </a:t>
            </a:r>
            <a:endParaRPr lang="en-US" altLang="zh-CN" sz="28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28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4" name="Picture 6" descr="pneumonia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032448" cy="3744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Outpatient or inpatient (hypotension, confusion and oxygenation) and 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Previous treatment in the past 3 months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Resistance patterns in the community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304800" y="1554161"/>
          <a:ext cx="8686800" cy="4539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109566">
                <a:tc>
                  <a:txBody>
                    <a:bodyPr/>
                    <a:lstStyle/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Macrolide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Azithromycin</a:t>
                      </a:r>
                      <a:r>
                        <a:rPr lang="en-US" sz="2000" dirty="0" smtClean="0"/>
                        <a:t> 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clathromycin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Fluoroquinolone</a:t>
                      </a:r>
                      <a:r>
                        <a:rPr lang="en-US" sz="2000" dirty="0" smtClean="0"/>
                        <a:t>(FQ)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Ceftriaxone</a:t>
                      </a:r>
                      <a:r>
                        <a:rPr lang="en-US" sz="2000" dirty="0" smtClean="0"/>
                        <a:t> (</a:t>
                      </a:r>
                      <a:r>
                        <a:rPr lang="el-GR" sz="2000" dirty="0" smtClean="0"/>
                        <a:t>β</a:t>
                      </a:r>
                      <a:r>
                        <a:rPr lang="en-US" sz="2000" dirty="0" err="1" smtClean="0"/>
                        <a:t>lactam</a:t>
                      </a:r>
                      <a:r>
                        <a:rPr lang="en-US" sz="2000" dirty="0" smtClean="0"/>
                        <a:t>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371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Outpatient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√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en-US" sz="200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en-US" sz="200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1782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Outpatient with </a:t>
                      </a:r>
                      <a:r>
                        <a:rPr lang="en-US" sz="2000" dirty="0" err="1" smtClean="0"/>
                        <a:t>comorbidity</a:t>
                      </a:r>
                      <a:r>
                        <a:rPr lang="en-US" sz="2000" dirty="0" smtClean="0"/>
                        <a:t> and or </a:t>
                      </a:r>
                      <a:r>
                        <a:rPr lang="en-US" sz="2000" dirty="0" err="1" smtClean="0"/>
                        <a:t>macrolides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treatnet</a:t>
                      </a:r>
                      <a:endParaRPr lang="en-US" sz="2000" dirty="0" smtClean="0"/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√</a:t>
                      </a: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√ + </a:t>
                      </a:r>
                      <a:r>
                        <a:rPr lang="en-US" sz="2000" dirty="0" err="1" smtClean="0"/>
                        <a:t>macrolide</a:t>
                      </a:r>
                      <a:endParaRPr lang="en-US" sz="2000" dirty="0" smtClean="0"/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371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Inpatient Non ICU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√</a:t>
                      </a:r>
                      <a:endParaRPr lang="en-US" sz="2000" dirty="0" smtClean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√+ </a:t>
                      </a:r>
                      <a:r>
                        <a:rPr lang="en-US" sz="2000" dirty="0" err="1" smtClean="0"/>
                        <a:t>macrolide</a:t>
                      </a: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773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Inpatient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ICU</a:t>
                      </a: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√ +</a:t>
                      </a:r>
                      <a:r>
                        <a:rPr lang="en-US" sz="2000" dirty="0" err="1" smtClean="0"/>
                        <a:t>macrolide</a:t>
                      </a:r>
                      <a:r>
                        <a:rPr lang="en-US" sz="2000" dirty="0" smtClean="0"/>
                        <a:t> or FQ</a:t>
                      </a: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686800" cy="1099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Antibiotics selection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304800" y="1554163"/>
          <a:ext cx="8686800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Organisms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Antibiotics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Pseudomonas</a:t>
                      </a:r>
                      <a:endParaRPr lang="en-US" sz="2800" b="0" i="1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Macrolide</a:t>
                      </a:r>
                      <a:r>
                        <a:rPr lang="en-US" sz="2800" dirty="0" smtClean="0"/>
                        <a:t> + </a:t>
                      </a:r>
                      <a:r>
                        <a:rPr lang="en-US" sz="2800" dirty="0" err="1" smtClean="0"/>
                        <a:t>ceftazime</a:t>
                      </a:r>
                      <a:r>
                        <a:rPr lang="en-US" sz="2800" baseline="0" dirty="0" smtClean="0"/>
                        <a:t> or </a:t>
                      </a:r>
                      <a:r>
                        <a:rPr lang="en-US" sz="2800" dirty="0" smtClean="0"/>
                        <a:t>FQs</a:t>
                      </a:r>
                    </a:p>
                    <a:p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MRSA</a:t>
                      </a:r>
                      <a:endParaRPr lang="en-US" sz="2800" b="0" i="1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Vancomycin</a:t>
                      </a:r>
                      <a:r>
                        <a:rPr lang="en-US" sz="2800" baseline="0" dirty="0" smtClean="0"/>
                        <a:t> or </a:t>
                      </a:r>
                      <a:r>
                        <a:rPr lang="en-US" sz="2800" baseline="0" dirty="0" err="1" smtClean="0"/>
                        <a:t>linazolid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Chlamydophila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psittaci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</a:endParaRPr>
                    </a:p>
                    <a:p>
                      <a:endParaRPr lang="en-US" sz="2800" b="0" i="1" dirty="0">
                        <a:solidFill>
                          <a:srgbClr val="C00000"/>
                        </a:solidFill>
                        <a:effectLst/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Macrolide</a:t>
                      </a:r>
                      <a:r>
                        <a:rPr lang="en-US" sz="2800" dirty="0" smtClean="0"/>
                        <a:t> or tetracycline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Coxiella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burnetti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</a:endParaRPr>
                    </a:p>
                    <a:p>
                      <a:endParaRPr lang="en-US" sz="2800" b="0" i="1" dirty="0">
                        <a:solidFill>
                          <a:srgbClr val="C00000"/>
                        </a:solidFill>
                        <a:effectLst/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Macrolide</a:t>
                      </a:r>
                      <a:r>
                        <a:rPr lang="en-US" sz="2800" dirty="0" smtClean="0"/>
                        <a:t> or tetracycline</a:t>
                      </a:r>
                    </a:p>
                    <a:p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Legionella</a:t>
                      </a:r>
                      <a:endParaRPr lang="en-US" sz="2800" b="0" i="1" dirty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Erythromycin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10275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Arabic Transparent" pitchFamily="2" charset="-78"/>
              </a:rPr>
              <a:t>Other Concerns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Arabic Transparent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latin typeface="Baskerville Old Face" pitchFamily="18" charset="0"/>
              </a:rPr>
              <a:t>The diagnostic standard of sever pneumonia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Baskerville Old Face" pitchFamily="18" charset="0"/>
              </a:rPr>
              <a:t>Altered mental status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Baskerville Old Face" pitchFamily="18" charset="0"/>
              </a:rPr>
              <a:t>Pa02&lt;60mmHg. PaO2/FiO2&lt;300, needing MV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Baskerville Old Face" pitchFamily="18" charset="0"/>
              </a:rPr>
              <a:t>Respiratory rate&gt;30/min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Baskerville Old Face" pitchFamily="18" charset="0"/>
              </a:rPr>
              <a:t> Blood pressure&lt;90/60mmHg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Baskerville Old Face" pitchFamily="18" charset="0"/>
              </a:rPr>
              <a:t>Chest X-ray shows that bilateral infiltration, </a:t>
            </a:r>
            <a:r>
              <a:rPr lang="en-US" altLang="zh-CN" dirty="0" err="1" smtClean="0">
                <a:latin typeface="Baskerville Old Face" pitchFamily="18" charset="0"/>
              </a:rPr>
              <a:t>multilobar</a:t>
            </a:r>
            <a:r>
              <a:rPr lang="en-US" altLang="zh-CN" dirty="0" smtClean="0">
                <a:latin typeface="Baskerville Old Face" pitchFamily="18" charset="0"/>
              </a:rPr>
              <a:t> infiltration and  the infiltrations enlarge more than 50% within 48h.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Baskerville Old Face" pitchFamily="18" charset="0"/>
              </a:rPr>
              <a:t>Renal function: U&lt;20ml/h, and &lt;80ml/4h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Death 10% , 40% (ICU) within 5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Mainly old age with sever pneumonia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Respiratory and cardiac failure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Empyema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10%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363272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Complications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Vaccination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Influenza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S.pneumoniae</a:t>
            </a: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Prevention of Aspiration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Head Position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Teeth cleaning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476672"/>
            <a:ext cx="8686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Prevention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7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288221" cy="4102968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" name="Picture 6" descr="Lung-a-b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4343400" cy="4104456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620688"/>
            <a:ext cx="82296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itchFamily="18" charset="0"/>
                <a:ea typeface="+mj-ea"/>
                <a:cs typeface="Times New Roman" pitchFamily="18" charset="0"/>
              </a:rPr>
              <a:t>Lung Anatomy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Epidemiology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4040188" cy="46805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Risk factors </a:t>
            </a:r>
          </a:p>
          <a:p>
            <a:pPr lvl="1"/>
            <a:r>
              <a:rPr lang="en-US" sz="2800" dirty="0" smtClean="0">
                <a:latin typeface="Baskerville Old Face" pitchFamily="18" charset="0"/>
              </a:rPr>
              <a:t>Age &lt; 2 yrs, &gt; 65 yrs</a:t>
            </a:r>
          </a:p>
          <a:p>
            <a:pPr lvl="1"/>
            <a:r>
              <a:rPr lang="en-US" sz="2800" dirty="0">
                <a:latin typeface="Baskerville Old Face" pitchFamily="18" charset="0"/>
              </a:rPr>
              <a:t>prior influenza</a:t>
            </a:r>
            <a:endParaRPr lang="en-US" sz="2800" dirty="0" smtClean="0">
              <a:latin typeface="Baskerville Old Face" pitchFamily="18" charset="0"/>
            </a:endParaRPr>
          </a:p>
          <a:p>
            <a:pPr lvl="1"/>
            <a:r>
              <a:rPr lang="en-US" sz="2800" dirty="0" smtClean="0">
                <a:latin typeface="Baskerville Old Face" pitchFamily="18" charset="0"/>
              </a:rPr>
              <a:t>HIV</a:t>
            </a:r>
          </a:p>
          <a:p>
            <a:pPr lvl="1"/>
            <a:r>
              <a:rPr lang="en-US" sz="2800" dirty="0" smtClean="0">
                <a:latin typeface="Baskerville Old Face" pitchFamily="18" charset="0"/>
              </a:rPr>
              <a:t>alcoholism </a:t>
            </a:r>
          </a:p>
          <a:p>
            <a:pPr lvl="1"/>
            <a:r>
              <a:rPr lang="en-US" sz="2800" dirty="0" smtClean="0">
                <a:latin typeface="Baskerville Old Face" pitchFamily="18" charset="0"/>
              </a:rPr>
              <a:t>smoking </a:t>
            </a:r>
          </a:p>
          <a:p>
            <a:pPr lvl="1"/>
            <a:r>
              <a:rPr lang="en-US" sz="2800" dirty="0" smtClean="0">
                <a:latin typeface="Baskerville Old Face" pitchFamily="18" charset="0"/>
              </a:rPr>
              <a:t>Asthma</a:t>
            </a:r>
          </a:p>
          <a:p>
            <a:pPr lvl="1"/>
            <a:r>
              <a:rPr lang="en-US" sz="2800" dirty="0" smtClean="0">
                <a:latin typeface="Baskerville Old Face" pitchFamily="18" charset="0"/>
              </a:rPr>
              <a:t> </a:t>
            </a:r>
            <a:r>
              <a:rPr lang="en-US" sz="2800" dirty="0" err="1" smtClean="0">
                <a:latin typeface="Baskerville Old Face" pitchFamily="18" charset="0"/>
              </a:rPr>
              <a:t>Immunosuppression</a:t>
            </a:r>
            <a:endParaRPr lang="en-US" sz="2800" dirty="0" smtClean="0">
              <a:latin typeface="Baskerville Old Face" pitchFamily="18" charset="0"/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Footlight MT Light" pitchFamily="18" charset="0"/>
              </a:rPr>
              <a:t>Chronic lung and heart  (</a:t>
            </a:r>
            <a:r>
              <a:rPr lang="en-US" sz="2600" i="1" dirty="0" err="1" smtClean="0">
                <a:solidFill>
                  <a:schemeClr val="bg1"/>
                </a:solidFill>
                <a:latin typeface="Footlight MT Light" pitchFamily="18" charset="0"/>
              </a:rPr>
              <a:t>S.pneumoniae</a:t>
            </a:r>
            <a:r>
              <a:rPr lang="en-US" sz="2600" i="1" dirty="0" smtClean="0">
                <a:solidFill>
                  <a:schemeClr val="bg1"/>
                </a:solidFill>
                <a:latin typeface="Footlight MT Light" pitchFamily="18" charset="0"/>
              </a:rPr>
              <a:t>)</a:t>
            </a:r>
            <a:endParaRPr lang="en-US" sz="26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1484784"/>
            <a:ext cx="4176464" cy="46805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1">
              <a:buNone/>
            </a:pPr>
            <a:r>
              <a:rPr lang="en-U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Risk factors 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 institutionalization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 Recent hotel : </a:t>
            </a:r>
            <a:r>
              <a:rPr lang="en-US" sz="2400" i="1" dirty="0" err="1" smtClean="0">
                <a:solidFill>
                  <a:srgbClr val="FFFF00"/>
                </a:solidFill>
                <a:latin typeface="Baskerville Old Face" pitchFamily="18" charset="0"/>
              </a:rPr>
              <a:t>Legionella</a:t>
            </a:r>
            <a:endParaRPr lang="en-US" sz="2400" i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lvl="1"/>
            <a:r>
              <a:rPr lang="en-US" sz="2400" dirty="0" smtClean="0">
                <a:latin typeface="Book Antiqua" pitchFamily="18" charset="0"/>
                <a:cs typeface="Times New Roman" charset="0"/>
              </a:rPr>
              <a:t>Travel,</a:t>
            </a:r>
          </a:p>
          <a:p>
            <a:pPr lvl="1"/>
            <a:r>
              <a:rPr lang="en-US" sz="2400" dirty="0" smtClean="0">
                <a:latin typeface="Book Antiqua" pitchFamily="18" charset="0"/>
                <a:cs typeface="Times New Roman" charset="0"/>
              </a:rPr>
              <a:t>occupational exposures-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latin typeface="Baskerville Old Face" pitchFamily="18" charset="0"/>
              </a:rPr>
              <a:t>birds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FFFF00"/>
                </a:solidFill>
              </a:rPr>
              <a:t>C-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Baskerville Old Face" pitchFamily="18" charset="0"/>
              </a:rPr>
              <a:t>psittaci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)</a:t>
            </a:r>
            <a:endParaRPr lang="en-US" sz="2200" i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Aspiration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COPD 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dementia</a:t>
            </a:r>
            <a:endParaRPr lang="en-US" altLang="zh-CN" sz="2400" dirty="0" smtClean="0">
              <a:latin typeface="Baskerville Old Fac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Pathogenesis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754760" cy="309634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altLang="zh-CN" dirty="0">
                <a:latin typeface="Baskerville Old Face" pitchFamily="18" charset="0"/>
              </a:rPr>
              <a:t>T</a:t>
            </a:r>
            <a:r>
              <a:rPr lang="en-US" altLang="zh-CN" dirty="0" smtClean="0">
                <a:latin typeface="Baskerville Old Face" pitchFamily="18" charset="0"/>
              </a:rPr>
              <a:t>wo factors involved in the formation of pneumonia</a:t>
            </a:r>
          </a:p>
          <a:p>
            <a:pPr lvl="1"/>
            <a:r>
              <a:rPr lang="en-US" altLang="zh-CN" dirty="0" smtClean="0">
                <a:latin typeface="Baskerville Old Face" pitchFamily="18" charset="0"/>
              </a:rPr>
              <a:t> pathogens</a:t>
            </a:r>
          </a:p>
          <a:p>
            <a:pPr lvl="1"/>
            <a:r>
              <a:rPr lang="en-US" altLang="zh-CN" dirty="0" smtClean="0">
                <a:latin typeface="Baskerville Old Face" pitchFamily="18" charset="0"/>
              </a:rPr>
              <a:t>host defenses.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pneumoni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96544" cy="5256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pneumonias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147248" cy="54726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err="1" smtClean="0">
                <a:solidFill>
                  <a:schemeClr val="tx1"/>
                </a:solidFill>
                <a:latin typeface="Baskerville Old Face" pitchFamily="18" charset="0"/>
              </a:rPr>
              <a:t>Pathophysiology</a:t>
            </a:r>
            <a:r>
              <a:rPr lang="en-US" sz="3600" b="1" u="sng" dirty="0" smtClean="0">
                <a:solidFill>
                  <a:schemeClr val="tx1"/>
                </a:solidFill>
                <a:latin typeface="Baskerville Old Face" pitchFamily="18" charset="0"/>
              </a:rPr>
              <a:t> : </a:t>
            </a:r>
          </a:p>
          <a:p>
            <a:r>
              <a:rPr lang="en-US" dirty="0" smtClean="0">
                <a:latin typeface="Baskerville Old Face" pitchFamily="18" charset="0"/>
              </a:rPr>
              <a:t>Inhalation or aspiration of pulmonary pathogenic organisms into a lung segment or lobe. 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Secondary </a:t>
            </a:r>
            <a:r>
              <a:rPr lang="en-US" dirty="0" err="1" smtClean="0">
                <a:latin typeface="Baskerville Old Face" pitchFamily="18" charset="0"/>
              </a:rPr>
              <a:t>bacteraemia</a:t>
            </a:r>
            <a:r>
              <a:rPr lang="en-US" dirty="0" smtClean="0">
                <a:latin typeface="Baskerville Old Face" pitchFamily="18" charset="0"/>
              </a:rPr>
              <a:t> from a distant source,  Escherichia coli urinary tract infection and/or </a:t>
            </a:r>
            <a:r>
              <a:rPr lang="en-US" dirty="0" err="1" smtClean="0">
                <a:latin typeface="Baskerville Old Face" pitchFamily="18" charset="0"/>
              </a:rPr>
              <a:t>bacteraemia</a:t>
            </a:r>
            <a:r>
              <a:rPr lang="en-US" dirty="0" smtClean="0">
                <a:latin typeface="Baskerville Old Face" pitchFamily="18" charset="0"/>
              </a:rPr>
              <a:t> (Less common)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15877</TotalTime>
  <Words>1179</Words>
  <Application>Microsoft Office PowerPoint</Application>
  <PresentationFormat>On-screen Show (4:3)</PresentationFormat>
  <Paragraphs>337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Pneumonia </vt:lpstr>
      <vt:lpstr>Introduction </vt:lpstr>
      <vt:lpstr>Definition </vt:lpstr>
      <vt:lpstr>Slide 4</vt:lpstr>
      <vt:lpstr>Epidemiology </vt:lpstr>
      <vt:lpstr>Slide 6</vt:lpstr>
      <vt:lpstr>Pathogenesis </vt:lpstr>
      <vt:lpstr>Slide 8</vt:lpstr>
      <vt:lpstr>Slide 9</vt:lpstr>
      <vt:lpstr>Slide 10</vt:lpstr>
      <vt:lpstr>Slide 11</vt:lpstr>
      <vt:lpstr>  Pathogens        l</vt:lpstr>
      <vt:lpstr>Slide 13</vt:lpstr>
      <vt:lpstr> CAP </vt:lpstr>
      <vt:lpstr>What is the most common cause of community-acquired pneumonia?</vt:lpstr>
      <vt:lpstr>Slide 16</vt:lpstr>
      <vt:lpstr>Clinical manifestation lobar pneumonia </vt:lpstr>
      <vt:lpstr>Slide 18</vt:lpstr>
      <vt:lpstr>Slide 19</vt:lpstr>
      <vt:lpstr>Drug Resistant Strep Pneumoniae</vt:lpstr>
      <vt:lpstr>Slide 21</vt:lpstr>
      <vt:lpstr>Mycoplasma pneumonia</vt:lpstr>
      <vt:lpstr>Slide 23</vt:lpstr>
      <vt:lpstr>Legionella pneumophila</vt:lpstr>
      <vt:lpstr>Diagnosis &amp; Treatment of atypical pneumonia  </vt:lpstr>
      <vt:lpstr>Slide 26</vt:lpstr>
      <vt:lpstr>Evaluate the severity &amp; degree of pneumonia</vt:lpstr>
      <vt:lpstr>Slide 28</vt:lpstr>
      <vt:lpstr>Slide 29</vt:lpstr>
      <vt:lpstr>Slide 30</vt:lpstr>
      <vt:lpstr>Slide 31</vt:lpstr>
      <vt:lpstr>Slide 32</vt:lpstr>
      <vt:lpstr>The diagnostic standard of sever pneumonia</vt:lpstr>
      <vt:lpstr>Slide 34</vt:lpstr>
      <vt:lpstr>Slide 35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 </dc:title>
  <dc:creator>Dr.Fauzia</dc:creator>
  <cp:lastModifiedBy>Samia</cp:lastModifiedBy>
  <cp:revision>4</cp:revision>
  <dcterms:created xsi:type="dcterms:W3CDTF">2011-02-16T08:38:47Z</dcterms:created>
  <dcterms:modified xsi:type="dcterms:W3CDTF">2012-02-12T09:24:31Z</dcterms:modified>
</cp:coreProperties>
</file>