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3" r:id="rId3"/>
    <p:sldId id="304" r:id="rId4"/>
    <p:sldId id="290" r:id="rId5"/>
    <p:sldId id="305" r:id="rId6"/>
    <p:sldId id="257" r:id="rId7"/>
    <p:sldId id="306" r:id="rId8"/>
    <p:sldId id="271" r:id="rId9"/>
    <p:sldId id="300" r:id="rId10"/>
    <p:sldId id="258" r:id="rId11"/>
    <p:sldId id="259" r:id="rId12"/>
    <p:sldId id="260" r:id="rId13"/>
    <p:sldId id="280" r:id="rId14"/>
    <p:sldId id="278" r:id="rId15"/>
    <p:sldId id="274" r:id="rId16"/>
    <p:sldId id="275" r:id="rId17"/>
    <p:sldId id="302" r:id="rId18"/>
    <p:sldId id="291" r:id="rId19"/>
    <p:sldId id="273" r:id="rId20"/>
    <p:sldId id="272" r:id="rId21"/>
    <p:sldId id="297" r:id="rId22"/>
    <p:sldId id="301" r:id="rId23"/>
    <p:sldId id="277" r:id="rId24"/>
    <p:sldId id="293" r:id="rId25"/>
    <p:sldId id="284" r:id="rId26"/>
    <p:sldId id="261" r:id="rId27"/>
    <p:sldId id="286" r:id="rId28"/>
    <p:sldId id="267" r:id="rId29"/>
    <p:sldId id="285" r:id="rId30"/>
    <p:sldId id="268" r:id="rId31"/>
    <p:sldId id="28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2" charset="0"/>
        <a:ea typeface="PMingLiU" pitchFamily="18" charset="-120"/>
        <a:cs typeface="PMingLiU" pitchFamily="18" charset="-12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0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Relationship Id="rId2" Type="http://schemas.openxmlformats.org/officeDocument/2006/relationships/slide" Target="slides/slide11.xml"/><Relationship Id="rId3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5A1ED0-1859-DA49-863D-74CBEE16ADB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8540B0-EFAF-764E-A772-7686BD2FCBA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PMingLiU" pitchFamily="18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PMingLiU" pitchFamily="18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PMingLiU" pitchFamily="18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PMingLiU" pitchFamily="18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PMingLiU" pitchFamily="18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</p:grpSp>
      <p:sp>
        <p:nvSpPr>
          <p:cNvPr id="7197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98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CF7E5F-1748-9B4A-A9D7-84C0F8CE5BC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35708-E900-E44B-BAF5-9C92C0DCCBC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A4630-CB0B-4849-AB58-08D8C00D184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619B7-93C1-6A4A-B7D6-CA5546A23DB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293EE-02A4-F245-B1D5-48313908EEA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67726-9A13-7445-A604-F89BC1D8613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6D44C-EC61-6C42-BC92-B4241A72ED5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56963-9B56-2041-8075-D8D64B8D13B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C87C1-2E1E-5042-B4E7-A5803E9915D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7F844-6D37-7942-83DA-056E40B1AAE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6D75C-C951-AB4B-9482-CE19EF75054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614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4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4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6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617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7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  <p:sp>
          <p:nvSpPr>
            <p:cNvPr id="617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新細明體" pitchFamily="18" charset="-120"/>
                <a:cs typeface="+mn-cs"/>
              </a:endParaRPr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zh-TW" altLang="en-US"/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zh-TW" altLang="en-US"/>
          </a:p>
        </p:txBody>
      </p:sp>
      <p:sp>
        <p:nvSpPr>
          <p:cNvPr id="617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E2DF5E3-D8D7-3348-BFCE-7BB63F21E4E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PMingLiU" pitchFamily="18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PMingLiU" pitchFamily="18" charset="-120"/>
          <a:cs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PMingLiU" pitchFamily="18" charset="-120"/>
          <a:cs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PMingLiU" pitchFamily="18" charset="-120"/>
          <a:cs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PMingLiU" pitchFamily="18" charset="-120"/>
          <a:cs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kumimoji="1" sz="3200">
          <a:solidFill>
            <a:schemeClr val="tx1"/>
          </a:solidFill>
          <a:latin typeface="+mn-lt"/>
          <a:ea typeface="PMingLiU" pitchFamily="18" charset="-120"/>
          <a:cs typeface="PMingLiU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kumimoji="1" sz="2800">
          <a:solidFill>
            <a:schemeClr val="tx1"/>
          </a:solidFill>
          <a:latin typeface="+mn-lt"/>
          <a:ea typeface="PMingLiU" pitchFamily="18" charset="-120"/>
          <a:cs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kumimoji="1" sz="2400">
          <a:solidFill>
            <a:schemeClr val="tx1"/>
          </a:solidFill>
          <a:latin typeface="+mn-lt"/>
          <a:ea typeface="PMingLiU" pitchFamily="18" charset="-120"/>
          <a:cs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kumimoji="1" sz="2000">
          <a:solidFill>
            <a:schemeClr val="tx1"/>
          </a:solidFill>
          <a:latin typeface="+mn-lt"/>
          <a:ea typeface="PMingLiU" pitchFamily="18" charset="-120"/>
          <a:cs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kumimoji="1" sz="2000">
          <a:solidFill>
            <a:schemeClr val="tx1"/>
          </a:solidFill>
          <a:latin typeface="+mn-lt"/>
          <a:ea typeface="PMingLiU" pitchFamily="18" charset="-120"/>
          <a:cs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hyperlink" Target="http://www.google.com/imgres?imgurl=http://2.bp.blogspot.com/_FGHdkrEsceI/TDel9yp52vI/AAAAAAAAAAU/b6TBL23ysNY/s1600/ventilator.jpg&amp;imgrefurl=http://lisanance-pedspulm.blogspot.com/2010_07_01_archive.html&amp;usg=__W3mCj-5doucQAnyjeqt5g3rimdI=&amp;h=540&amp;w=459&amp;sz=42&amp;hl=en&amp;start=2&amp;zoom=1&amp;tbnid=vr8g_dM1jerBnM:&amp;tbnh=132&amp;tbnw=112&amp;ei=HJl0TZaRPJmAhAfnj_hA&amp;prev=/images?q=ventilator&amp;hl=en&amp;safe=active&amp;sa=N&amp;gbv=2&amp;tbs=isch:1&amp;itbs=1" TargetMode="External"/><Relationship Id="rId5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imgres?imgurl=http://www.viasyshealthcare.com/bird/products/images/TBird_VS1.jpg&amp;imgrefurl=http://www.viasyshealthcare.com/bird/products/TBird_VS.htm&amp;usg=__-LYHLP9O9cO-fnTcxSlRLrHDINI=&amp;h=254&amp;w=261&amp;sz=17&amp;hl=en&amp;start=7&amp;zoom=1&amp;tbnid=_oUZ0ejTJUArxM:&amp;tbnh=109&amp;tbnw=112&amp;ei=GGI1Tc6ZEsmbhQeo-YipCw&amp;prev=/images?q=ventilators&amp;hl=en&amp;safe=active&amp;sa=G&amp;gbv=2&amp;tbs=isch:1&amp;itbs=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www.google.com/imgres?imgurl=http://www.corposaun.com/wp-content/uploads/2009/12/pneumonia.jpg&amp;imgrefurl=http://sandsofgold.com/catalog/yhf.php?q=pneumonia-symptoms&amp;usg=__nOWquPuSUwynJ6N7i-DZ0xTw-Fw=&amp;h=450&amp;w=500&amp;sz=21&amp;hl=en&amp;start=6&amp;zoom=1&amp;tbnid=fnou4RqwQSQKDM:&amp;tbnh=117&amp;tbnw=130&amp;ei=WWo1TbOGIZKGhQf2-4GpCw&amp;prev=/images?q=PNEUMONIA&amp;hl=en&amp;safe=active&amp;gbv=2&amp;tbs=isch:1&amp;itbs=1" TargetMode="External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www.firehow.com/images/stories/users/80/pneumonia.jpg&amp;imgrefurl=http://www.firehow.com/20090318668/how-to-cure-pneumonia-naturally.html&amp;usg=__0Sh-K7phAhEnqbunv50TDFmjDqE=&amp;h=450&amp;w=422&amp;sz=21&amp;hl=en&amp;start=4&amp;zoom=1&amp;tbnid=EhygMP9aVZYZ4M:&amp;tbnh=127&amp;tbnw=119&amp;ei=WWo1TbOGIZKGhQf2-4GpCw&amp;prev=/images?q=PNEUMONIA&amp;hl=en&amp;safe=active&amp;gbv=2&amp;tbs=isch:1&amp;itbs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hyperlink" Target="http://www.google.com/imgres?imgurl=http://www.connexions-rochdale.org.uk/images/Injection-Syringe-Medicine.gif&amp;imgrefurl=http://www.connexions-rochdale.org.uk/easy/health/&amp;usg=__M4T43eyL8E2O0jWntCy8dvkb6V4=&amp;h=146&amp;w=200&amp;sz=4&amp;hl=en&amp;start=18&amp;zoom=1&amp;tbnid=vy8HRq-GS9NdPM:&amp;tbnh=76&amp;tbnw=104&amp;ei=DWo1TcLBJ5SxhAeT_smrCw&amp;prev=/images?q=INJECTION+OF+MEDICINE&amp;hl=en&amp;safe=active&amp;gbv=2&amp;tbs=isch:1&amp;itbs=1" TargetMode="External"/><Relationship Id="rId5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img.tradeprince.com/100/20090713/2869321f-29c5-452b-9881-a4bd0a3831a5.jpg&amp;imgrefurl=http://health.tradeprince.com/detail/tradelead/1352909.html&amp;usg=__G_WE10VJB4x7sD7PxI9XATCcpYs=&amp;h=472&amp;w=428&amp;sz=21&amp;hl=en&amp;start=3&amp;zoom=1&amp;tbnid=XHlfonKhvKbM3M:&amp;tbnh=129&amp;tbnw=117&amp;ei=DWo1TcLBJ5SxhAeT_smrCw&amp;prev=/images?q=INJECTION+OF+MEDICINE&amp;hl=en&amp;safe=active&amp;gbv=2&amp;tbs=isch:1&amp;itbs=1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oogle.com/imgres?imgurl=http://mahabirhospital.in/images/icu_bed_space.gif&amp;imgrefurl=http://mahabirhospital.in/facilities.php&amp;usg=__LMupEcGXNhhScr3A-OPJsoUuUKM=&amp;h=354&amp;w=472&amp;sz=131&amp;hl=en&amp;start=11&amp;zoom=1&amp;tbnid=XWlKjuvliHh1eM:&amp;tbnh=97&amp;tbnw=129&amp;ei=G5h0TcCvLIuYhQemwtgx&amp;prev=/images?q=intensive+care+unit&amp;hl=en&amp;safe=active&amp;gbv=2&amp;tbs=isch:1&amp;itbs=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hyperlink" Target="http://www.google.com/imgres?imgurl=http://www.nlm.nih.gov/medlineplus/ency/images/ency/fullsize/17276.jpg&amp;imgrefurl=http://www.nlm.nih.gov/medlineplus/ency/imagepages/17276.htm&amp;usg=__7-iMrx4X7xz4VRSxig2Gn9Iao6U=&amp;h=320&amp;w=400&amp;sz=14&amp;hl=en&amp;start=3&amp;zoom=1&amp;tbnid=9UXX-DdECD4cxM:&amp;tbnh=99&amp;tbnw=124&amp;ei=l2I1TczfE9KZhQfIvMmkCw&amp;prev=/images?q=hospital+acquired+pneumonia&amp;hl=en&amp;safe=active&amp;gbv=2&amp;tbs=isch:1&amp;itbs=1" TargetMode="External"/><Relationship Id="rId5" Type="http://schemas.openxmlformats.org/officeDocument/2006/relationships/image" Target="../media/image12.jpeg"/><Relationship Id="rId6" Type="http://schemas.openxmlformats.org/officeDocument/2006/relationships/hyperlink" Target="http://www.google.com/imgres?imgurl=http://scienceline.org/wp-content/uploads/2006/10/pneumonia.JPG&amp;imgrefurl=http://www.scienceline.org/2006/10/bio-zielinska-hospitals/&amp;usg=__OxhLbwv7MeCkz5lgD59V9LTdV4k=&amp;h=396&amp;w=440&amp;sz=52&amp;hl=en&amp;start=13&amp;zoom=1&amp;tbnid=og8ljJjgKB02fM:&amp;tbnh=114&amp;tbnw=127&amp;ei=l2I1TczfE9KZhQfIvMmkCw&amp;prev=/images?q=hospital+acquired+pneumonia&amp;hl=en&amp;safe=active&amp;gbv=2&amp;tbs=isch:1&amp;itbs=1" TargetMode="External"/><Relationship Id="rId7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imgres?imgurl=http://eso-cdn.bestpractice.bmj.com/best-practice/images/bp/720-1-hlight_default.jpg&amp;imgrefurl=http://bestpractice.bmj.com/best-practice/monograph/720/resources/image/bp/1.html&amp;usg=__y6zzuBb9fiUqU4O3qEN-tn_t6A0=&amp;h=306&amp;w=450&amp;sz=39&amp;hl=en&amp;start=14&amp;zoom=1&amp;tbnid=B2AxVa52l1MOEM:&amp;tbnh=86&amp;tbnw=127&amp;ei=l2I1TczfE9KZhQfIvMmkCw&amp;prev=/images?q=hospital+acquired+pneumonia&amp;hl=en&amp;safe=active&amp;gbv=2&amp;tbs=isch:1&amp;itb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zh-TW" b="1">
                <a:effectLst>
                  <a:outerShdw blurRad="38100" dist="38100" dir="2700000" algn="tl">
                    <a:srgbClr val="DDDDDD"/>
                  </a:outerShdw>
                </a:effectLst>
              </a:rPr>
              <a:t>Health Care Associated  </a:t>
            </a:r>
            <a:r>
              <a:rPr lang="en-US" altLang="zh-TW" sz="4800" b="1">
                <a:solidFill>
                  <a:srgbClr val="4D004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Pneumonia</a:t>
            </a:r>
            <a:br>
              <a:rPr lang="en-US" altLang="zh-TW" sz="4800" b="1">
                <a:solidFill>
                  <a:srgbClr val="4D004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altLang="zh-TW" sz="2800" b="1">
                <a:solidFill>
                  <a:srgbClr val="4D4D8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Respiratory Block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sz="2000" b="1"/>
              <a:t>BY PROF .</a:t>
            </a:r>
            <a:r>
              <a:rPr lang="en-US" sz="2000" b="1" i="1"/>
              <a:t>A.M.KAMBA</a:t>
            </a:r>
            <a:r>
              <a:rPr lang="en-US" sz="2000" b="1"/>
              <a:t>L and </a:t>
            </a:r>
          </a:p>
          <a:p>
            <a:pPr eaLnBrk="1" hangingPunct="1"/>
            <a:r>
              <a:rPr lang="en-US" sz="2000" b="1"/>
              <a:t>PROF .</a:t>
            </a:r>
            <a:r>
              <a:rPr lang="en-US" sz="2000" b="1" i="1"/>
              <a:t>HANAN HABIB</a:t>
            </a:r>
          </a:p>
          <a:p>
            <a:pPr eaLnBrk="1" hangingPunct="1"/>
            <a:r>
              <a:rPr lang="en-US" sz="2000" i="1">
                <a:solidFill>
                  <a:srgbClr val="0070C0"/>
                </a:solidFill>
              </a:rPr>
              <a:t>Department of Pathology, KSU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Pathogenesis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4495800"/>
          </a:xfrm>
        </p:spPr>
        <p:txBody>
          <a:bodyPr/>
          <a:lstStyle/>
          <a:p>
            <a:pPr eaLnBrk="1" hangingPunct="1"/>
            <a:r>
              <a:rPr lang="en-US" altLang="zh-TW" sz="2800"/>
              <a:t>For pneumonia to occur, at least one of the following </a:t>
            </a:r>
            <a:r>
              <a:rPr lang="en-US" altLang="zh-TW" sz="2800" b="1"/>
              <a:t>three conditions </a:t>
            </a:r>
            <a:r>
              <a:rPr lang="en-US" altLang="zh-TW" sz="2800"/>
              <a:t>must occur: </a:t>
            </a:r>
          </a:p>
          <a:p>
            <a:pPr eaLnBrk="1" hangingPunct="1"/>
            <a:endParaRPr lang="en-US" altLang="zh-TW" sz="1000"/>
          </a:p>
          <a:p>
            <a:pPr eaLnBrk="1" hangingPunct="1">
              <a:buFontTx/>
              <a:buNone/>
            </a:pPr>
            <a:r>
              <a:rPr lang="en-US" altLang="zh-TW" sz="2000"/>
              <a:t>	     1. Significant impairment of host defenses</a:t>
            </a:r>
          </a:p>
          <a:p>
            <a:pPr eaLnBrk="1" hangingPunct="1">
              <a:buFontTx/>
              <a:buNone/>
            </a:pPr>
            <a:r>
              <a:rPr lang="en-US" altLang="zh-TW" sz="2000"/>
              <a:t>	     2. Introduction of a sufficient-size inoculum to overwhelm   	  the host's lower respiratory tract defenses</a:t>
            </a:r>
          </a:p>
          <a:p>
            <a:pPr eaLnBrk="1" hangingPunct="1">
              <a:buFontTx/>
              <a:buNone/>
            </a:pPr>
            <a:r>
              <a:rPr lang="en-US" altLang="zh-TW" sz="2000"/>
              <a:t>	     3. The introduction of highly virulent organisms into the 	  	  lower respiratory tract</a:t>
            </a:r>
            <a:endParaRPr lang="en-US" altLang="zh-TW" sz="2800"/>
          </a:p>
          <a:p>
            <a:pPr eaLnBrk="1" hangingPunct="1"/>
            <a:r>
              <a:rPr lang="en-US" altLang="zh-TW" sz="2800"/>
              <a:t>Most common is microaspiration of </a:t>
            </a:r>
            <a:r>
              <a:rPr lang="en-US" altLang="zh-TW" sz="2800">
                <a:solidFill>
                  <a:srgbClr val="C00000"/>
                </a:solidFill>
              </a:rPr>
              <a:t>oropharyngeal secretions </a:t>
            </a:r>
            <a:r>
              <a:rPr lang="en-US" altLang="zh-TW" sz="2800"/>
              <a:t>colonized with pathogenic bacteria.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844550"/>
          </a:xfrm>
        </p:spPr>
        <p:txBody>
          <a:bodyPr/>
          <a:lstStyle/>
          <a:p>
            <a:pPr eaLnBrk="1" hangingPunct="1"/>
            <a:r>
              <a:rPr lang="en-US" altLang="zh-TW" b="1"/>
              <a:t>Pathogenesis</a:t>
            </a:r>
            <a:endParaRPr lang="zh-TW" altLang="en-US" b="1"/>
          </a:p>
        </p:txBody>
      </p:sp>
      <p:pic>
        <p:nvPicPr>
          <p:cNvPr id="13315" name="Picture 4" descr="C:\Documents and Settings\k\桌面\HAP-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6781800" cy="44196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600200" y="62484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zh-TW" sz="1400">
                <a:latin typeface="Tahoma" pitchFamily="-112" charset="0"/>
              </a:rPr>
              <a:t>            --- The Prevention of Ventilator-Associated Pneumonia  Vol.340  Feb 25, 1999  NEJM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Classification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>
                <a:solidFill>
                  <a:srgbClr val="C00000"/>
                </a:solidFill>
              </a:rPr>
              <a:t>Early-onset nosocomial pneumonia: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/>
              <a:t>     </a:t>
            </a:r>
            <a:r>
              <a:rPr lang="en-US" altLang="zh-TW" sz="2400"/>
              <a:t>Occurs during the </a:t>
            </a:r>
            <a:r>
              <a:rPr lang="en-US" altLang="zh-TW" sz="2400" b="1"/>
              <a:t>first 4 days</a:t>
            </a:r>
            <a:r>
              <a:rPr lang="en-US" altLang="zh-TW" sz="2400"/>
              <a:t> of admission.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   Usually is due to </a:t>
            </a:r>
            <a:r>
              <a:rPr lang="en-US" altLang="zh-TW" sz="2400" i="1"/>
              <a:t>S. pneumoniae</a:t>
            </a:r>
            <a:r>
              <a:rPr lang="en-US" altLang="zh-TW" sz="2400"/>
              <a:t>, MSSA (</a:t>
            </a:r>
            <a:r>
              <a:rPr lang="en-US" altLang="zh-TW" sz="1800"/>
              <a:t>Methicillin</a:t>
            </a:r>
            <a:r>
              <a:rPr lang="en-US" altLang="zh-TW" sz="2400"/>
              <a:t> </a:t>
            </a:r>
            <a:r>
              <a:rPr lang="en-US" altLang="zh-TW" sz="1600"/>
              <a:t>sensitive </a:t>
            </a:r>
            <a:r>
              <a:rPr lang="en-US" altLang="zh-TW" sz="1600" i="1"/>
              <a:t>S.aureus</a:t>
            </a:r>
            <a:r>
              <a:rPr lang="en-US" altLang="zh-TW" sz="1600"/>
              <a:t> </a:t>
            </a:r>
            <a:r>
              <a:rPr lang="en-US" altLang="zh-TW" sz="2400"/>
              <a:t>), </a:t>
            </a:r>
            <a:r>
              <a:rPr lang="en-US" altLang="zh-TW" sz="2400" i="1"/>
              <a:t>H. Influenza</a:t>
            </a:r>
            <a:r>
              <a:rPr lang="en-US" altLang="zh-TW" sz="2400"/>
              <a:t>, or anaerobes</a:t>
            </a:r>
            <a:r>
              <a:rPr lang="en-US" altLang="zh-TW" sz="2800"/>
              <a:t>.</a:t>
            </a:r>
            <a:endParaRPr lang="en-US" altLang="zh-TW" sz="280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>
                <a:solidFill>
                  <a:srgbClr val="C00000"/>
                </a:solidFill>
              </a:rPr>
              <a:t>Late-onset nosocomial pneumonia: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/>
              <a:t>     occurs </a:t>
            </a:r>
            <a:r>
              <a:rPr lang="en-US" altLang="zh-TW" sz="2800" b="1"/>
              <a:t>m</a:t>
            </a:r>
            <a:r>
              <a:rPr lang="en-US" altLang="zh-TW" sz="2400" b="1"/>
              <a:t>ore than 4 days </a:t>
            </a:r>
            <a:r>
              <a:rPr lang="en-US" altLang="zh-TW" sz="2400"/>
              <a:t>of admission.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   More commonly by Gram negative organisms, especially: </a:t>
            </a:r>
            <a:r>
              <a:rPr lang="en-US" altLang="zh-TW" sz="2400" i="1"/>
              <a:t>P. aeruginosa, Acinetobacter, Enterobacteriaceae  </a:t>
            </a:r>
            <a:r>
              <a:rPr lang="en-US" altLang="zh-TW" sz="2400"/>
              <a:t>(</a:t>
            </a:r>
            <a:r>
              <a:rPr lang="en-US" altLang="zh-TW" sz="1600" i="1"/>
              <a:t>Klebsiella</a:t>
            </a:r>
            <a:r>
              <a:rPr lang="en-US" altLang="zh-TW" sz="1600"/>
              <a:t>, </a:t>
            </a:r>
            <a:r>
              <a:rPr lang="en-US" altLang="zh-TW" sz="1600" i="1"/>
              <a:t>Enterobacter, Serratia</a:t>
            </a:r>
            <a:r>
              <a:rPr lang="en-US" altLang="zh-TW" sz="2400"/>
              <a:t>) or MRSA.</a:t>
            </a:r>
            <a:r>
              <a:rPr lang="en-US" altLang="zh-TW" sz="2800"/>
              <a:t> </a:t>
            </a:r>
            <a:endParaRPr lang="en-US" altLang="zh-TW" sz="2400">
              <a:latin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Causative Agent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b="1">
                <a:solidFill>
                  <a:srgbClr val="C00000"/>
                </a:solidFill>
              </a:rPr>
              <a:t>Enteric Gram negative bacilli</a:t>
            </a:r>
            <a:r>
              <a:rPr lang="en-US" altLang="zh-TW" sz="2800">
                <a:solidFill>
                  <a:srgbClr val="C00000"/>
                </a:solidFill>
              </a:rPr>
              <a:t> </a:t>
            </a:r>
            <a:r>
              <a:rPr lang="en-US" altLang="zh-TW" sz="2800"/>
              <a:t>are isolated most frequently particularly in patients with late-onset disease and in patients with serious underlying disease often already on broad-spectrum antibiotics.</a:t>
            </a:r>
          </a:p>
          <a:p>
            <a:pPr eaLnBrk="1" hangingPunct="1"/>
            <a:endParaRPr lang="en-US" altLang="zh-TW" sz="1000"/>
          </a:p>
          <a:p>
            <a:pPr eaLnBrk="1" hangingPunct="1"/>
            <a:r>
              <a:rPr lang="en-US" altLang="zh-TW" sz="2800"/>
              <a:t>Prior use of broad-spectrum antibiotics and an immunocompromised state make resistant Gram-negative organisms more likely.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Causative Agents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z="1600" b="1"/>
          </a:p>
          <a:p>
            <a:pPr eaLnBrk="1" hangingPunct="1"/>
            <a:r>
              <a:rPr lang="en-US" altLang="zh-TW" sz="2800" b="1" i="1"/>
              <a:t>P. aeruginosa</a:t>
            </a:r>
            <a:r>
              <a:rPr lang="en-US" altLang="zh-TW" sz="2800" i="1"/>
              <a:t> </a:t>
            </a:r>
            <a:r>
              <a:rPr lang="en-US" altLang="zh-TW" sz="2800"/>
              <a:t>and </a:t>
            </a:r>
            <a:r>
              <a:rPr lang="en-US" altLang="zh-TW" sz="2800" b="1" i="1"/>
              <a:t>Acinetobacter</a:t>
            </a:r>
            <a:r>
              <a:rPr lang="en-US" altLang="zh-TW" sz="2800"/>
              <a:t>  are common causes of late-onset pneumonia, particularly in the </a:t>
            </a:r>
            <a:r>
              <a:rPr lang="en-US" altLang="zh-TW" sz="2800">
                <a:solidFill>
                  <a:srgbClr val="C00000"/>
                </a:solidFill>
              </a:rPr>
              <a:t>ventilated patients</a:t>
            </a:r>
            <a:r>
              <a:rPr lang="en-US" altLang="zh-TW" sz="2800"/>
              <a:t>.</a:t>
            </a:r>
          </a:p>
          <a:p>
            <a:pPr eaLnBrk="1" hangingPunct="1"/>
            <a:endParaRPr lang="en-US" altLang="zh-TW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b="1"/>
              <a:t>Causative Agents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648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zh-TW" sz="2800" b="1" i="1">
                <a:solidFill>
                  <a:srgbClr val="C00000"/>
                </a:solidFill>
              </a:rPr>
              <a:t>S. aureus</a:t>
            </a:r>
            <a:r>
              <a:rPr lang="en-US" altLang="zh-TW" sz="2800" i="1">
                <a:solidFill>
                  <a:srgbClr val="C00000"/>
                </a:solidFill>
              </a:rPr>
              <a:t> </a:t>
            </a:r>
            <a:r>
              <a:rPr lang="en-US" altLang="zh-TW" sz="2800"/>
              <a:t>is isolated in about 20~40% of cases and is particularly common in 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1. Ventilated patients after head trauma, neurosurgery, and wound infection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2. In patients who had received prior antibiotics or 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Prolonged care in ICU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zh-TW" sz="2400" b="1">
                <a:solidFill>
                  <a:srgbClr val="C00000"/>
                </a:solidFill>
              </a:rPr>
              <a:t>MRSA(</a:t>
            </a:r>
            <a:r>
              <a:rPr lang="en-US" altLang="zh-TW" sz="1800" b="1">
                <a:solidFill>
                  <a:srgbClr val="C00000"/>
                </a:solidFill>
              </a:rPr>
              <a:t>methicillin resistant </a:t>
            </a:r>
            <a:r>
              <a:rPr lang="en-US" altLang="zh-TW" sz="1800" b="1" i="1">
                <a:solidFill>
                  <a:srgbClr val="C00000"/>
                </a:solidFill>
              </a:rPr>
              <a:t>S.aureus</a:t>
            </a:r>
            <a:r>
              <a:rPr lang="en-US" altLang="zh-TW" sz="2800" b="1">
                <a:solidFill>
                  <a:srgbClr val="C00000"/>
                </a:solidFill>
              </a:rPr>
              <a:t>)</a:t>
            </a:r>
            <a:r>
              <a:rPr lang="en-US" altLang="zh-TW" sz="2800"/>
              <a:t> is seen more commonly in patients who: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chemeClr val="folHlink"/>
                </a:solidFill>
              </a:rPr>
              <a:t>        </a:t>
            </a:r>
            <a:r>
              <a:rPr lang="en-US" altLang="zh-TW" sz="2400"/>
              <a:t>Received corticosteroids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      Undergone mechanical ventilation &gt;5 days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      Presented with chronic lung disease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      Had prior antibiotics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050"/>
            <a:ext cx="7772400" cy="996950"/>
          </a:xfrm>
        </p:spPr>
        <p:txBody>
          <a:bodyPr/>
          <a:lstStyle/>
          <a:p>
            <a:pPr eaLnBrk="1" hangingPunct="1"/>
            <a:r>
              <a:rPr lang="en-US" altLang="zh-TW" b="1"/>
              <a:t>Causative Agents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zh-TW" sz="2800" b="1">
                <a:solidFill>
                  <a:srgbClr val="C00000"/>
                </a:solidFill>
              </a:rPr>
              <a:t>Anaerobes</a:t>
            </a:r>
            <a:r>
              <a:rPr lang="en-US" altLang="zh-TW" sz="2800"/>
              <a:t> are common in patients predisposed to aspiration .</a:t>
            </a:r>
          </a:p>
          <a:p>
            <a:pPr eaLnBrk="1" hangingPunct="1"/>
            <a:endParaRPr lang="en-US" altLang="zh-TW" sz="2800"/>
          </a:p>
          <a:p>
            <a:pPr eaLnBrk="1" hangingPunct="1"/>
            <a:r>
              <a:rPr lang="en-US" altLang="zh-TW" sz="2800" b="1">
                <a:solidFill>
                  <a:srgbClr val="3A7286"/>
                </a:solidFill>
              </a:rPr>
              <a:t>Ventilator associated pneumonia (VAP ) </a:t>
            </a:r>
            <a:r>
              <a:rPr lang="en-US" altLang="zh-TW" sz="2800"/>
              <a:t>with anaerobes occurred more often with oropharyngeal intubation than nasopharyngeal intubation.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600200"/>
          </a:xfrm>
          <a:effectLst>
            <a:outerShdw blurRad="63500" dist="63500" dir="221219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zh-TW" b="1">
                <a:effectLst>
                  <a:outerShdw blurRad="38100" dist="38100" dir="2700000" algn="tl">
                    <a:srgbClr val="DDDDDD"/>
                  </a:outerShdw>
                </a:effectLst>
              </a:rPr>
              <a:t>Ventilator-associated Pneumonia (VAP)</a:t>
            </a:r>
            <a:endParaRPr lang="zh-TW" altLang="en-US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19459" name="Picture 6" descr="http://t2.gstatic.com/images?q=tbn:_oUZ0ejTJUArxM:http://www.viasyshealthcare.com/bird/products/images/TBird_VS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860800"/>
            <a:ext cx="31686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http://t2.gstatic.com/images?q=tbn:ANd9GcRC1Ee0iSqxl88UKAt6rvm2T3-fLzo07_HPnrTXw-bz26ntRtioyaZuUaM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3860800"/>
            <a:ext cx="25209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b="1"/>
              <a:t>Ventilator-associated Pneumonia (VAP)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Definition:</a:t>
            </a:r>
          </a:p>
          <a:p>
            <a:pPr eaLnBrk="1" hangingPunct="1">
              <a:buFontTx/>
              <a:buNone/>
            </a:pPr>
            <a:r>
              <a:rPr lang="en-US" altLang="zh-TW" sz="2800"/>
              <a:t>   </a:t>
            </a:r>
            <a:r>
              <a:rPr lang="en-US" altLang="zh-TW" sz="2400"/>
              <a:t>Nosocomial pneumonia that has developed in patient who are receiving mechanical ventilation.</a:t>
            </a:r>
          </a:p>
          <a:p>
            <a:pPr eaLnBrk="1" hangingPunct="1">
              <a:buFontTx/>
              <a:buNone/>
            </a:pPr>
            <a:endParaRPr lang="en-US" altLang="zh-TW" sz="1600"/>
          </a:p>
          <a:p>
            <a:pPr eaLnBrk="1" hangingPunct="1"/>
            <a:r>
              <a:rPr lang="en-US" altLang="zh-TW" sz="2800"/>
              <a:t>Classification:</a:t>
            </a:r>
          </a:p>
          <a:p>
            <a:pPr eaLnBrk="1" hangingPunct="1">
              <a:buFontTx/>
              <a:buNone/>
            </a:pPr>
            <a:r>
              <a:rPr lang="en-US" altLang="zh-TW" sz="2800"/>
              <a:t>     </a:t>
            </a:r>
            <a:r>
              <a:rPr lang="en-US" altLang="zh-TW" sz="2400" b="1">
                <a:solidFill>
                  <a:srgbClr val="C00000"/>
                </a:solidFill>
              </a:rPr>
              <a:t>Early-onset</a:t>
            </a:r>
            <a:r>
              <a:rPr lang="en-US" altLang="zh-TW" sz="2400">
                <a:solidFill>
                  <a:srgbClr val="C00000"/>
                </a:solidFill>
              </a:rPr>
              <a:t>:</a:t>
            </a:r>
            <a:r>
              <a:rPr lang="en-US" altLang="zh-TW" sz="2400"/>
              <a:t> within 48-72 hours after tracheal  	  		     intubation, </a:t>
            </a:r>
            <a:r>
              <a:rPr lang="en-US" altLang="zh-TW" sz="2000"/>
              <a:t>which complicates the  			     intubation process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    </a:t>
            </a:r>
            <a:r>
              <a:rPr lang="en-US" altLang="zh-TW" sz="2400" b="1">
                <a:solidFill>
                  <a:srgbClr val="C00000"/>
                </a:solidFill>
              </a:rPr>
              <a:t>Late-onset</a:t>
            </a:r>
            <a:r>
              <a:rPr lang="en-US" altLang="zh-TW" sz="2400">
                <a:solidFill>
                  <a:srgbClr val="C00000"/>
                </a:solidFill>
              </a:rPr>
              <a:t>:</a:t>
            </a:r>
            <a:r>
              <a:rPr lang="en-US" altLang="zh-TW" sz="2400"/>
              <a:t> after 72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Pathogenesis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Requires 2 important processes:</a:t>
            </a:r>
          </a:p>
          <a:p>
            <a:pPr eaLnBrk="1" hangingPunct="1">
              <a:buFontTx/>
              <a:buNone/>
            </a:pPr>
            <a:r>
              <a:rPr lang="en-US" altLang="zh-TW" sz="2800"/>
              <a:t>     </a:t>
            </a:r>
            <a:r>
              <a:rPr lang="en-US" altLang="zh-TW" sz="2400"/>
              <a:t>1. Bacterial colonization of the aerodigestive tract 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    2. Aspiration of contaminated secretion into the</a:t>
            </a:r>
          </a:p>
          <a:p>
            <a:pPr eaLnBrk="1" hangingPunct="1">
              <a:buFontTx/>
              <a:buNone/>
            </a:pPr>
            <a:r>
              <a:rPr lang="en-US" altLang="zh-TW" sz="2400"/>
              <a:t>          Lower airway</a:t>
            </a:r>
          </a:p>
          <a:p>
            <a:pPr eaLnBrk="1" hangingPunct="1">
              <a:buFontTx/>
              <a:buNone/>
            </a:pPr>
            <a:endParaRPr lang="en-US" altLang="zh-TW" sz="2400"/>
          </a:p>
          <a:p>
            <a:pPr eaLnBrk="1" hangingPunct="1"/>
            <a:r>
              <a:rPr lang="en-US" altLang="zh-TW" sz="2800"/>
              <a:t>Prevents mechanical clearance by cough and the mucociliary escalator.</a:t>
            </a: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1435100"/>
          </a:xfrm>
        </p:spPr>
        <p:txBody>
          <a:bodyPr/>
          <a:lstStyle/>
          <a:p>
            <a:r>
              <a:rPr lang="en-GB"/>
              <a:t>Health Care Associated Pneumonia</a:t>
            </a:r>
            <a:endParaRPr lang="ar-sa">
              <a:latin typeface="Tahoma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solidFill>
                  <a:srgbClr val="464660"/>
                </a:solidFill>
              </a:rPr>
              <a:t>Definition of Pneumonia:</a:t>
            </a:r>
          </a:p>
          <a:p>
            <a:pPr>
              <a:buFontTx/>
              <a:buNone/>
            </a:pPr>
            <a:r>
              <a:rPr lang="en-GB">
                <a:solidFill>
                  <a:srgbClr val="464660"/>
                </a:solidFill>
              </a:rPr>
              <a:t>Infection of the pulmonary Parenchyma</a:t>
            </a:r>
            <a:endParaRPr lang="ar-sa">
              <a:solidFill>
                <a:srgbClr val="464660"/>
              </a:solidFill>
              <a:latin typeface="Tahoma" pitchFamily="-112" charset="0"/>
            </a:endParaRPr>
          </a:p>
        </p:txBody>
      </p:sp>
      <p:pic>
        <p:nvPicPr>
          <p:cNvPr id="4100" name="Picture 7" descr="http://t2.gstatic.com/images?q=tbn:EhygMP9aVZYZ4M:http://www.firehow.com/images/stories/users/80/pneumoni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860800"/>
            <a:ext cx="24479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1" descr="http://t2.gstatic.com/images?q=tbn:fnou4RqwQSQKDM:http://www.corposaun.com/wp-content/uploads/2009/12/pneumonia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3789363"/>
            <a:ext cx="25209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Prevention</a:t>
            </a:r>
            <a:r>
              <a:rPr lang="en-US" altLang="zh-TW" b="1">
                <a:effectLst>
                  <a:outerShdw blurRad="38100" dist="38100" dir="2700000" algn="tl">
                    <a:srgbClr val="DDDDDD"/>
                  </a:outerShdw>
                </a:effectLst>
              </a:rPr>
              <a:t> for </a:t>
            </a:r>
            <a:r>
              <a:rPr lang="en-US" altLang="zh-TW" b="1"/>
              <a:t>VAP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The oral regimen </a:t>
            </a:r>
            <a:r>
              <a:rPr lang="en-US" altLang="zh-TW" sz="2800">
                <a:solidFill>
                  <a:srgbClr val="C00000"/>
                </a:solidFill>
              </a:rPr>
              <a:t>(</a:t>
            </a:r>
            <a:r>
              <a:rPr lang="en-US" altLang="zh-TW" sz="2800" i="1">
                <a:solidFill>
                  <a:srgbClr val="C00000"/>
                </a:solidFill>
              </a:rPr>
              <a:t>topical Gentamicin, Colistin</a:t>
            </a:r>
            <a:r>
              <a:rPr lang="en-US" altLang="zh-TW" sz="2800">
                <a:solidFill>
                  <a:schemeClr val="folHlink"/>
                </a:solidFill>
              </a:rPr>
              <a:t>, </a:t>
            </a:r>
            <a:r>
              <a:rPr lang="en-US" altLang="zh-TW" sz="2800" i="1">
                <a:solidFill>
                  <a:srgbClr val="C00000"/>
                </a:solidFill>
              </a:rPr>
              <a:t>Vancomycin cream  given every 6hours for 3 weeks</a:t>
            </a:r>
            <a:r>
              <a:rPr lang="en-US" altLang="zh-TW" sz="2800">
                <a:solidFill>
                  <a:srgbClr val="C00000"/>
                </a:solidFill>
              </a:rPr>
              <a:t>) </a:t>
            </a:r>
            <a:r>
              <a:rPr lang="en-US" altLang="zh-TW" sz="2800"/>
              <a:t>treating oropharyngeal colonization could prevent VAP.</a:t>
            </a:r>
            <a:endParaRPr lang="en-US" altLang="zh-TW" sz="1200">
              <a:latin typeface="Arial" pitchFamily="-112" charset="0"/>
            </a:endParaRPr>
          </a:p>
          <a:p>
            <a:pPr eaLnBrk="1" hangingPunct="1">
              <a:buFontTx/>
              <a:buNone/>
            </a:pPr>
            <a:endParaRPr lang="en-US" altLang="zh-TW" sz="1200">
              <a:latin typeface="Arial" pitchFamily="-112" charset="0"/>
            </a:endParaRPr>
          </a:p>
          <a:p>
            <a:pPr eaLnBrk="1" hangingPunct="1">
              <a:buFontTx/>
              <a:buNone/>
            </a:pPr>
            <a:endParaRPr lang="en-US" altLang="zh-TW" sz="1200">
              <a:latin typeface="Arial" pitchFamily="-112" charset="0"/>
            </a:endParaRPr>
          </a:p>
          <a:p>
            <a:pPr algn="r" eaLnBrk="1" hangingPunct="1">
              <a:buFontTx/>
              <a:buNone/>
            </a:pPr>
            <a:r>
              <a:rPr lang="en-US" altLang="zh-TW" sz="1200">
                <a:latin typeface="Arial" pitchFamily="-112" charset="0"/>
              </a:rPr>
              <a:t>                                                     </a:t>
            </a:r>
            <a:r>
              <a:rPr lang="en-US" altLang="zh-TW" sz="1400"/>
              <a:t>--- </a:t>
            </a:r>
            <a:r>
              <a:rPr lang="en-US" altLang="zh-TW" sz="1400" b="1"/>
              <a:t>Prevention of VAP by oral decontamination</a:t>
            </a:r>
            <a:r>
              <a:rPr lang="en-US" altLang="zh-TW" sz="1400"/>
              <a:t> </a:t>
            </a:r>
          </a:p>
          <a:p>
            <a:pPr eaLnBrk="1" hangingPunct="1">
              <a:buFontTx/>
              <a:buNone/>
            </a:pPr>
            <a:r>
              <a:rPr lang="en-US" altLang="zh-TW" sz="1400"/>
              <a:t>                                          American journal of respiratory critical care medicine2001 164:382-8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Preventions for VAP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b="1"/>
              <a:t>Non-pharmacologic strategies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sz="1000" b="1"/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Effective hand washing and use of protective gowns and gloves</a:t>
            </a:r>
            <a:endParaRPr lang="en-US" altLang="zh-TW" sz="240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>
                <a:solidFill>
                  <a:schemeClr val="folHlink"/>
                </a:solidFill>
              </a:rPr>
              <a:t>Semirecumbent positioning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Avoidance of large gastric volume</a:t>
            </a:r>
            <a:endParaRPr lang="en-US" altLang="zh-TW" sz="240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>
                <a:solidFill>
                  <a:schemeClr val="folHlink"/>
                </a:solidFill>
              </a:rPr>
              <a:t>Oral (non-nasal) intubation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Continuous subglottic suctioning</a:t>
            </a:r>
            <a:endParaRPr lang="en-US" altLang="zh-TW" sz="240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>
                <a:solidFill>
                  <a:schemeClr val="folHlink"/>
                </a:solidFill>
              </a:rPr>
              <a:t>Humidification with heat and moisture exchanger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Posture change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98675" y="6248400"/>
            <a:ext cx="689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1400">
                <a:latin typeface="Tahoma" pitchFamily="-112" charset="0"/>
              </a:rPr>
              <a:t> --- The Prevention of Ventilator-Associated Pneumonia  Vol.340  Feb 25, 1999  NEJM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Preventions for VAP</a:t>
            </a:r>
            <a:endParaRPr lang="zh-TW" altLang="en-US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800" b="1"/>
              <a:t>Pharmacologic strategies</a:t>
            </a:r>
          </a:p>
          <a:p>
            <a:pPr eaLnBrk="1" hangingPunct="1">
              <a:buFontTx/>
              <a:buNone/>
            </a:pPr>
            <a:endParaRPr lang="en-US" altLang="zh-TW" sz="1000"/>
          </a:p>
          <a:p>
            <a:pPr eaLnBrk="1" hangingPunct="1"/>
            <a:r>
              <a:rPr lang="en-US" altLang="zh-TW" sz="2800"/>
              <a:t>Stress-ulcer prophylaxis</a:t>
            </a:r>
            <a:endParaRPr lang="en-US" altLang="zh-TW" sz="2800">
              <a:solidFill>
                <a:schemeClr val="folHlink"/>
              </a:solidFill>
            </a:endParaRPr>
          </a:p>
          <a:p>
            <a:pPr eaLnBrk="1" hangingPunct="1"/>
            <a:r>
              <a:rPr lang="en-US" altLang="zh-TW" sz="2800">
                <a:solidFill>
                  <a:srgbClr val="0070C0"/>
                </a:solidFill>
              </a:rPr>
              <a:t>Combination antibiotic therapy</a:t>
            </a:r>
          </a:p>
          <a:p>
            <a:pPr eaLnBrk="1" hangingPunct="1"/>
            <a:r>
              <a:rPr lang="en-US" altLang="zh-TW" sz="2800"/>
              <a:t>Prophylactic antibiotic therapy</a:t>
            </a:r>
            <a:endParaRPr lang="en-US" altLang="zh-TW" sz="2800">
              <a:solidFill>
                <a:schemeClr val="folHlink"/>
              </a:solidFill>
            </a:endParaRPr>
          </a:p>
          <a:p>
            <a:pPr eaLnBrk="1" hangingPunct="1"/>
            <a:r>
              <a:rPr lang="en-US" altLang="zh-TW" sz="2800">
                <a:solidFill>
                  <a:srgbClr val="0070C0"/>
                </a:solidFill>
              </a:rPr>
              <a:t>Chlorhexidine oral rinse</a:t>
            </a:r>
          </a:p>
          <a:p>
            <a:pPr eaLnBrk="1" hangingPunct="1"/>
            <a:r>
              <a:rPr lang="en-US" altLang="zh-TW" sz="2800"/>
              <a:t>Prophylactic treatment of neutropenic patients</a:t>
            </a:r>
          </a:p>
          <a:p>
            <a:pPr eaLnBrk="1" hangingPunct="1"/>
            <a:r>
              <a:rPr lang="en-US" altLang="zh-TW" sz="2800">
                <a:solidFill>
                  <a:srgbClr val="0070C0"/>
                </a:solidFill>
              </a:rPr>
              <a:t>Vaccines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022475" y="6248400"/>
            <a:ext cx="689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1400">
                <a:latin typeface="Tahoma" pitchFamily="-112" charset="0"/>
              </a:rPr>
              <a:t> --- The Prevention of Ventilator-Associated Pneumonia  Vol.340  Feb 25, 1999  NEJM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/>
              <a:t>Treatment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>
                <a:latin typeface="Arial" pitchFamily="-112" charset="0"/>
              </a:rPr>
              <a:t>Most initial therapy is empiric because no pathogen is identified or results are not available when antimicrobial decisions are made in most patients.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Treatment</a:t>
            </a:r>
            <a:endParaRPr lang="zh-TW" altLang="en-US" b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b="1"/>
              <a:t>Initially be treated with a broad-spectrum antibiotic regimen aimed at covering all likely bacterial pathogen</a:t>
            </a:r>
          </a:p>
          <a:p>
            <a:pPr eaLnBrk="1" hangingPunct="1"/>
            <a:endParaRPr lang="en-US" altLang="zh-TW" sz="1600" b="1"/>
          </a:p>
          <a:p>
            <a:pPr eaLnBrk="1" hangingPunct="1"/>
            <a:r>
              <a:rPr lang="en-US" altLang="zh-TW" sz="2800" b="1">
                <a:solidFill>
                  <a:schemeClr val="tx2"/>
                </a:solidFill>
              </a:rPr>
              <a:t>This regimen should subsequently be narrowed, according to the result of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1850"/>
            <a:ext cx="7772400" cy="996950"/>
          </a:xfrm>
        </p:spPr>
        <p:txBody>
          <a:bodyPr/>
          <a:lstStyle/>
          <a:p>
            <a:pPr eaLnBrk="1" hangingPunct="1"/>
            <a:r>
              <a:rPr lang="en-US" altLang="zh-TW" b="1"/>
              <a:t>Treatment</a:t>
            </a:r>
            <a:endParaRPr lang="zh-TW" altLang="en-US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/>
              <a:t>The pathogen may be influenced by coexisting illnesses, prior treatment, and length of hospitalization.</a:t>
            </a:r>
          </a:p>
          <a:p>
            <a:pPr eaLnBrk="1" hangingPunct="1"/>
            <a:endParaRPr lang="en-US" altLang="zh-TW" sz="2800"/>
          </a:p>
          <a:p>
            <a:pPr eaLnBrk="1" hangingPunct="1"/>
            <a:r>
              <a:rPr lang="en-US" altLang="zh-TW" sz="2800"/>
              <a:t>The frequency of ICU-acquired </a:t>
            </a:r>
            <a:r>
              <a:rPr lang="en-US" altLang="zh-TW" sz="2800" i="1"/>
              <a:t>P. aeruginosa </a:t>
            </a:r>
            <a:r>
              <a:rPr lang="en-US" altLang="zh-TW" sz="2800"/>
              <a:t>carriage or colonization/infection was 23.4% at 7 days and 57.8% at 14 days.</a:t>
            </a:r>
            <a:endParaRPr lang="en-US" altLang="zh-TW" sz="1200"/>
          </a:p>
          <a:p>
            <a:pPr lvl="1" algn="r" eaLnBrk="1" hangingPunct="1">
              <a:buFontTx/>
              <a:buNone/>
            </a:pPr>
            <a:endParaRPr lang="en-US" altLang="zh-TW" sz="1400"/>
          </a:p>
          <a:p>
            <a:pPr lvl="1" algn="r" eaLnBrk="1" hangingPunct="1">
              <a:buFontTx/>
              <a:buNone/>
            </a:pPr>
            <a:r>
              <a:rPr lang="en-US" altLang="zh-TW" sz="1400"/>
              <a:t>---- Current opinion in infectious disease 2002, 15:387-94, copyright LWW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b="1"/>
              <a:t>Treatment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800"/>
              <a:t>The mortality can be reduced with early appropriate empiric therapy</a:t>
            </a:r>
            <a:r>
              <a:rPr lang="en-US" altLang="zh-TW" sz="2400"/>
              <a:t>.</a:t>
            </a:r>
          </a:p>
          <a:p>
            <a:pPr eaLnBrk="1" hangingPunct="1"/>
            <a:endParaRPr lang="en-US" altLang="zh-TW" sz="2400"/>
          </a:p>
          <a:p>
            <a:pPr eaLnBrk="1" hangingPunct="1"/>
            <a:endParaRPr lang="en-US" altLang="zh-TW" sz="2400"/>
          </a:p>
          <a:p>
            <a:pPr eaLnBrk="1" hangingPunct="1">
              <a:buFontTx/>
              <a:buNone/>
            </a:pPr>
            <a:r>
              <a:rPr lang="en-US" altLang="zh-TW" sz="2400"/>
              <a:t>(Form 30 % with appropriate therapy to more than 90 % with inappropriate therapy) .</a:t>
            </a:r>
          </a:p>
          <a:p>
            <a:pPr eaLnBrk="1" hangingPunct="1"/>
            <a:endParaRPr lang="en-US" altLang="zh-TW" sz="1400"/>
          </a:p>
          <a:p>
            <a:pPr eaLnBrk="1" hangingPunct="1"/>
            <a:endParaRPr lang="en-US" altLang="zh-TW" sz="1400"/>
          </a:p>
          <a:p>
            <a:pPr lvl="1" algn="r" eaLnBrk="1" hangingPunct="1">
              <a:buFontTx/>
              <a:buNone/>
            </a:pPr>
            <a:r>
              <a:rPr lang="en-US" altLang="zh-TW" sz="1400"/>
              <a:t>  ----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b="1"/>
              <a:t>Treatment</a:t>
            </a:r>
            <a:endParaRPr lang="zh-TW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/>
              <a:t>Guidelines  by American Thoracic Society has divided patients into </a:t>
            </a:r>
            <a:r>
              <a:rPr lang="en-US" altLang="zh-TW" sz="2800">
                <a:solidFill>
                  <a:srgbClr val="C00000"/>
                </a:solidFill>
              </a:rPr>
              <a:t>three groups</a:t>
            </a:r>
            <a:r>
              <a:rPr lang="en-US" altLang="zh-TW" sz="2800"/>
              <a:t>, each with a set of probable pathogens.</a:t>
            </a:r>
          </a:p>
          <a:p>
            <a:pPr eaLnBrk="1" hangingPunct="1"/>
            <a:endParaRPr lang="en-US" altLang="zh-TW" sz="1000"/>
          </a:p>
          <a:p>
            <a:pPr eaLnBrk="1" hangingPunct="1">
              <a:buFontTx/>
              <a:buNone/>
            </a:pPr>
            <a:r>
              <a:rPr lang="en-US" altLang="zh-TW" sz="2800"/>
              <a:t>     </a:t>
            </a:r>
            <a:r>
              <a:rPr lang="en-US" altLang="zh-TW" sz="2000">
                <a:solidFill>
                  <a:srgbClr val="C00000"/>
                </a:solidFill>
              </a:rPr>
              <a:t>Group 1</a:t>
            </a:r>
            <a:r>
              <a:rPr lang="en-US" altLang="zh-TW" sz="2000"/>
              <a:t>: mild to moderate HAP with no risk factor</a:t>
            </a:r>
          </a:p>
          <a:p>
            <a:pPr eaLnBrk="1" hangingPunct="1">
              <a:buFontTx/>
              <a:buNone/>
            </a:pPr>
            <a:r>
              <a:rPr lang="en-US" altLang="zh-TW" sz="2000"/>
              <a:t>       </a:t>
            </a:r>
            <a:r>
              <a:rPr lang="en-US" altLang="zh-TW" sz="2000">
                <a:solidFill>
                  <a:srgbClr val="C00000"/>
                </a:solidFill>
              </a:rPr>
              <a:t>Group 2</a:t>
            </a:r>
            <a:r>
              <a:rPr lang="en-US" altLang="zh-TW" sz="2000"/>
              <a:t>: mild to moderate HAP with risk factor</a:t>
            </a:r>
          </a:p>
          <a:p>
            <a:pPr eaLnBrk="1" hangingPunct="1">
              <a:buFontTx/>
              <a:buNone/>
            </a:pPr>
            <a:r>
              <a:rPr lang="en-US" altLang="zh-TW" sz="2000"/>
              <a:t>       </a:t>
            </a:r>
            <a:r>
              <a:rPr lang="en-US" altLang="zh-TW" sz="2000">
                <a:solidFill>
                  <a:srgbClr val="C00000"/>
                </a:solidFill>
              </a:rPr>
              <a:t>Group 3</a:t>
            </a:r>
            <a:r>
              <a:rPr lang="en-US" altLang="zh-TW" sz="2000">
                <a:solidFill>
                  <a:schemeClr val="tx2"/>
                </a:solidFill>
              </a:rPr>
              <a:t>a</a:t>
            </a:r>
            <a:r>
              <a:rPr lang="en-US" altLang="zh-TW" sz="2000"/>
              <a:t>: severe HAP, early-onset with no risk factor</a:t>
            </a:r>
          </a:p>
          <a:p>
            <a:pPr eaLnBrk="1" hangingPunct="1">
              <a:buFontTx/>
              <a:buNone/>
            </a:pPr>
            <a:r>
              <a:rPr lang="en-US" altLang="zh-TW" sz="2000"/>
              <a:t>       </a:t>
            </a:r>
            <a:r>
              <a:rPr lang="en-US" altLang="zh-TW" sz="2000">
                <a:solidFill>
                  <a:srgbClr val="C00000"/>
                </a:solidFill>
              </a:rPr>
              <a:t>Group 3</a:t>
            </a:r>
            <a:r>
              <a:rPr lang="en-US" altLang="zh-TW" sz="2000">
                <a:solidFill>
                  <a:schemeClr val="tx2"/>
                </a:solidFill>
              </a:rPr>
              <a:t>b</a:t>
            </a:r>
            <a:r>
              <a:rPr lang="en-US" altLang="zh-TW" sz="2000"/>
              <a:t>: severe HAP, late-onset or with risk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b="1"/>
              <a:t>Treatment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/>
              <a:t>For </a:t>
            </a:r>
            <a:r>
              <a:rPr lang="en-US" altLang="zh-TW" sz="2800" b="1"/>
              <a:t>mild-to-moderate</a:t>
            </a:r>
            <a:r>
              <a:rPr lang="en-US" altLang="zh-TW" sz="2800"/>
              <a:t> HAP, </a:t>
            </a:r>
            <a:r>
              <a:rPr lang="en-US" altLang="zh-TW" sz="2800">
                <a:solidFill>
                  <a:schemeClr val="tx2"/>
                </a:solidFill>
              </a:rPr>
              <a:t>monotherapy</a:t>
            </a:r>
            <a:r>
              <a:rPr lang="en-US" altLang="zh-TW" sz="2800"/>
              <a:t> has been shown to be effective. </a:t>
            </a:r>
          </a:p>
          <a:p>
            <a:pPr eaLnBrk="1" hangingPunct="1"/>
            <a:endParaRPr lang="en-US" altLang="zh-TW" sz="2800"/>
          </a:p>
          <a:p>
            <a:pPr eaLnBrk="1" hangingPunct="1"/>
            <a:r>
              <a:rPr lang="en-US" altLang="zh-TW" sz="2800"/>
              <a:t>For </a:t>
            </a:r>
            <a:r>
              <a:rPr lang="en-US" altLang="zh-TW" sz="2800" b="1"/>
              <a:t>severe</a:t>
            </a:r>
            <a:r>
              <a:rPr lang="en-US" altLang="zh-TW" sz="2800"/>
              <a:t> HAP in which infection with resistant organisms is likely, </a:t>
            </a:r>
            <a:r>
              <a:rPr lang="en-US" altLang="zh-TW" sz="2800">
                <a:solidFill>
                  <a:schemeClr val="tx2"/>
                </a:solidFill>
              </a:rPr>
              <a:t>combination </a:t>
            </a:r>
            <a:r>
              <a:rPr lang="en-US" altLang="zh-TW" sz="2800"/>
              <a:t>therapy probably should be instituted until culture result are available. </a:t>
            </a: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b="1"/>
              <a:t>Treatment</a:t>
            </a:r>
            <a:endParaRPr lang="zh-TW" altLang="en-US" b="1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Patients with </a:t>
            </a:r>
            <a:r>
              <a:rPr lang="en-US" altLang="zh-TW" sz="2800" i="1"/>
              <a:t>S. aureus  </a:t>
            </a:r>
            <a:r>
              <a:rPr lang="en-US" altLang="zh-TW" sz="2800"/>
              <a:t>infection, agents against this organism are necessary, including </a:t>
            </a:r>
            <a:r>
              <a:rPr lang="en-US" altLang="zh-TW" sz="2800" b="1">
                <a:solidFill>
                  <a:schemeClr val="tx2"/>
                </a:solidFill>
              </a:rPr>
              <a:t>Vancomycin</a:t>
            </a:r>
            <a:r>
              <a:rPr lang="en-US" altLang="zh-TW" sz="2800"/>
              <a:t> if MRSA is suspected. </a:t>
            </a:r>
          </a:p>
          <a:p>
            <a:pPr eaLnBrk="1" hangingPunct="1"/>
            <a:endParaRPr lang="en-US" altLang="zh-TW" sz="2800"/>
          </a:p>
          <a:p>
            <a:pPr eaLnBrk="1" hangingPunct="1"/>
            <a:r>
              <a:rPr lang="en-US" altLang="zh-TW" sz="2800" b="1">
                <a:solidFill>
                  <a:schemeClr val="tx2"/>
                </a:solidFill>
              </a:rPr>
              <a:t>Linezolid</a:t>
            </a:r>
            <a:r>
              <a:rPr lang="en-US" altLang="zh-TW" sz="2800">
                <a:solidFill>
                  <a:schemeClr val="folHlink"/>
                </a:solidFill>
              </a:rPr>
              <a:t> </a:t>
            </a:r>
            <a:r>
              <a:rPr lang="en-US" altLang="zh-TW" sz="2800"/>
              <a:t>is comparable with Vancomycin. </a:t>
            </a:r>
          </a:p>
          <a:p>
            <a:pPr eaLnBrk="1" hangingPunct="1">
              <a:buFontTx/>
              <a:buNone/>
            </a:pPr>
            <a:r>
              <a:rPr lang="en-US" altLang="zh-TW" sz="2800"/>
              <a:t>   The advantage of Linezolid is less possible nephrotoxicity.</a:t>
            </a:r>
          </a:p>
          <a:p>
            <a:pPr eaLnBrk="1" hangingPunct="1">
              <a:buFontTx/>
              <a:buNone/>
            </a:pPr>
            <a:r>
              <a:rPr lang="en-US" altLang="zh-TW" sz="1400"/>
              <a:t>   			</a:t>
            </a:r>
          </a:p>
          <a:p>
            <a:pPr eaLnBrk="1" hangingPunct="1">
              <a:buFontTx/>
              <a:buNone/>
            </a:pPr>
            <a:r>
              <a:rPr lang="en-US" altLang="zh-TW" sz="1400"/>
              <a:t>                                   ---- current opinion in infectious disease 2002, 15:387-94, copyright LWW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341438"/>
          </a:xfrm>
        </p:spPr>
        <p:txBody>
          <a:bodyPr/>
          <a:lstStyle/>
          <a:p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PNEUMONIA can be :</a:t>
            </a:r>
            <a:endParaRPr lang="ar-sa">
              <a:latin typeface="Tahoma" pitchFamily="-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5256213"/>
          </a:xfrm>
        </p:spPr>
        <p:txBody>
          <a:bodyPr/>
          <a:lstStyle/>
          <a:p>
            <a:pPr algn="just"/>
            <a:r>
              <a:rPr lang="en-GB" sz="2800" b="1">
                <a:solidFill>
                  <a:schemeClr val="tx2"/>
                </a:solidFill>
              </a:rPr>
              <a:t>A-Community acquired Pneumonia </a:t>
            </a:r>
            <a:r>
              <a:rPr lang="en-GB" sz="2800"/>
              <a:t>acquired in the community, by community acquired organism, eg. </a:t>
            </a:r>
            <a:r>
              <a:rPr lang="en-GB" sz="2800" i="1"/>
              <a:t>Streptococcus pneumoniae </a:t>
            </a:r>
            <a:r>
              <a:rPr lang="en-GB" sz="2800"/>
              <a:t>usually susceptible to antibiotic.</a:t>
            </a:r>
          </a:p>
          <a:p>
            <a:endParaRPr lang="en-GB" sz="2800"/>
          </a:p>
          <a:p>
            <a:pPr algn="just"/>
            <a:r>
              <a:rPr lang="en-GB" sz="2800" b="1">
                <a:solidFill>
                  <a:schemeClr val="tx2"/>
                </a:solidFill>
              </a:rPr>
              <a:t>B-Health care associated pneumonia </a:t>
            </a:r>
            <a:r>
              <a:rPr lang="en-GB" sz="2800"/>
              <a:t>acquired </a:t>
            </a:r>
            <a:r>
              <a:rPr lang="en-GB" sz="2800" b="1">
                <a:solidFill>
                  <a:srgbClr val="FF0000"/>
                </a:solidFill>
              </a:rPr>
              <a:t>48-72 hours </a:t>
            </a:r>
            <a:r>
              <a:rPr lang="en-GB" sz="2800"/>
              <a:t>after  admission to health care institutions eg. pneumonia caused by organisms in hospital which are usually resistant to antibiotics-eg. </a:t>
            </a:r>
            <a:r>
              <a:rPr lang="en-GB" sz="2800" i="1"/>
              <a:t>Pseudomonas aeruginosa</a:t>
            </a:r>
            <a:endParaRPr lang="ar-sa" sz="2800" i="1">
              <a:latin typeface="Tahoma" pitchFamily="-112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b="1"/>
              <a:t>Treatment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marL="533400" indent="-533400" eaLnBrk="1" hangingPunct="1"/>
            <a:r>
              <a:rPr lang="en-US" altLang="zh-TW" sz="2800"/>
              <a:t>Combination of antipseudomonal drugs is controversial: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sz="2400" b="1">
                <a:solidFill>
                  <a:srgbClr val="0070C0"/>
                </a:solidFill>
              </a:rPr>
              <a:t>Traditional:</a:t>
            </a:r>
            <a:r>
              <a:rPr lang="en-US" altLang="zh-TW" sz="2400">
                <a:solidFill>
                  <a:srgbClr val="0070C0"/>
                </a:solidFill>
              </a:rPr>
              <a:t> </a:t>
            </a:r>
          </a:p>
          <a:p>
            <a:pPr marL="914400" lvl="1" indent="-457200" eaLnBrk="1" hangingPunct="1">
              <a:buFontTx/>
              <a:buNone/>
            </a:pPr>
            <a:r>
              <a:rPr lang="en-US" altLang="zh-TW" sz="2400" b="1">
                <a:solidFill>
                  <a:schemeClr val="folHlink"/>
                </a:solidFill>
              </a:rPr>
              <a:t>     </a:t>
            </a:r>
            <a:r>
              <a:rPr lang="en-US" altLang="zh-TW" sz="2000" b="1">
                <a:solidFill>
                  <a:schemeClr val="folHlink"/>
                </a:solidFill>
              </a:rPr>
              <a:t>antipseudomonal Beta-lactam</a:t>
            </a:r>
            <a:r>
              <a:rPr lang="en-US" altLang="zh-TW" sz="2000">
                <a:solidFill>
                  <a:schemeClr val="folHlink"/>
                </a:solidFill>
              </a:rPr>
              <a:t> </a:t>
            </a:r>
            <a:r>
              <a:rPr lang="en-US" altLang="zh-TW" sz="2000" b="1">
                <a:solidFill>
                  <a:schemeClr val="folHlink"/>
                </a:solidFill>
              </a:rPr>
              <a:t>with an Aminoglycoside</a:t>
            </a:r>
            <a:r>
              <a:rPr lang="en-US" altLang="zh-TW" sz="2000"/>
              <a:t>. Synergy but potential nephrotoxicity.</a:t>
            </a:r>
          </a:p>
          <a:p>
            <a:pPr marL="914400" lvl="1" indent="-457200" eaLnBrk="1" hangingPunct="1">
              <a:buFontTx/>
              <a:buNone/>
            </a:pPr>
            <a:r>
              <a:rPr lang="en-US" altLang="zh-TW" sz="2400"/>
              <a:t>2. </a:t>
            </a:r>
            <a:r>
              <a:rPr lang="en-US" altLang="zh-TW" sz="2400" b="1">
                <a:solidFill>
                  <a:srgbClr val="0070C0"/>
                </a:solidFill>
              </a:rPr>
              <a:t>Another approach</a:t>
            </a:r>
            <a:r>
              <a:rPr lang="en-US" altLang="zh-TW" sz="2400">
                <a:solidFill>
                  <a:srgbClr val="0070C0"/>
                </a:solidFill>
              </a:rPr>
              <a:t>: </a:t>
            </a:r>
          </a:p>
          <a:p>
            <a:pPr marL="914400" lvl="1" indent="-457200" eaLnBrk="1" hangingPunct="1">
              <a:buFontTx/>
              <a:buNone/>
            </a:pPr>
            <a:r>
              <a:rPr lang="en-US" altLang="zh-TW" sz="2400"/>
              <a:t>     </a:t>
            </a:r>
            <a:r>
              <a:rPr lang="en-US" altLang="zh-TW" sz="2000" b="1">
                <a:solidFill>
                  <a:schemeClr val="folHlink"/>
                </a:solidFill>
              </a:rPr>
              <a:t>antipseudomonal Beta-lactam with a Fluoroquinolone</a:t>
            </a:r>
            <a:r>
              <a:rPr lang="en-US" altLang="zh-TW" sz="2400" b="1"/>
              <a:t>.</a:t>
            </a:r>
            <a:r>
              <a:rPr lang="en-US" altLang="zh-TW" sz="2400"/>
              <a:t> </a:t>
            </a:r>
            <a:r>
              <a:rPr lang="en-US" altLang="zh-TW" sz="2000"/>
              <a:t>No benefit of synergy but reduce  concern of nephrotoxicity, and quinolone gets into the lungs at higher concentrations.</a:t>
            </a:r>
            <a:endParaRPr lang="zh-TW" altLang="en-US" sz="2000"/>
          </a:p>
        </p:txBody>
      </p:sp>
      <p:pic>
        <p:nvPicPr>
          <p:cNvPr id="32772" name="Picture 5" descr="http://t2.gstatic.com/images?q=tbn:XHlfonKhvKbM3M:http://img.tradeprince.com/100/20090713/2869321f-29c5-452b-9881-a4bd0a3831a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836613"/>
            <a:ext cx="11144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7" descr="http://t2.gstatic.com/images?q=tbn:vy8HRq-GS9NdPM:http://www.connexions-rochdale.org.uk/images/Injection-Syringe-Medicine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2636838"/>
            <a:ext cx="990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050"/>
            <a:ext cx="7772400" cy="768350"/>
          </a:xfrm>
        </p:spPr>
        <p:txBody>
          <a:bodyPr/>
          <a:lstStyle/>
          <a:p>
            <a:pPr eaLnBrk="1" hangingPunct="1"/>
            <a:r>
              <a:rPr lang="en-US" altLang="zh-TW" b="1"/>
              <a:t>Response to Therapy</a:t>
            </a:r>
            <a:endParaRPr lang="zh-TW" altLang="en-US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/>
              <a:t>If no clinical response is noted or deterioration occurs, we need to consider: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	 1. </a:t>
            </a:r>
            <a:r>
              <a:rPr lang="en-US" altLang="zh-TW" sz="2400" b="1"/>
              <a:t>Infectious causes</a:t>
            </a:r>
            <a:r>
              <a:rPr lang="en-US" altLang="zh-TW" sz="240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        </a:t>
            </a:r>
            <a:r>
              <a:rPr lang="en-US" altLang="zh-TW" sz="1800"/>
              <a:t>Resistant pathogen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Superinfection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Unusual pathogens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Lung abscess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Extrapulmonary infection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	 2. </a:t>
            </a:r>
            <a:r>
              <a:rPr lang="en-US" altLang="zh-TW" sz="2400" b="1"/>
              <a:t>Noninfectious events</a:t>
            </a:r>
            <a:r>
              <a:rPr lang="en-US" altLang="zh-TW" sz="240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/>
              <a:t>           </a:t>
            </a:r>
            <a:r>
              <a:rPr lang="en-US" altLang="zh-TW" sz="1800"/>
              <a:t>Heart: congestive heart failure (CHF)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800"/>
              <a:t>               Lung: fibroproliferative acute respiratory distress syndrome (ARDS), pulmonary emboli, Atelectesis.</a:t>
            </a:r>
            <a:endParaRPr lang="zh-TW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zh-TW" sz="2800" b="1"/>
              <a:t>Nosocomial pneumonia</a:t>
            </a:r>
            <a:r>
              <a:rPr lang="en-US" altLang="zh-TW" sz="2800"/>
              <a:t>: is defined as hospital associated pneumonia (HAP) or health care associated pneumonia (HCAP).</a:t>
            </a:r>
            <a:endParaRPr lang="en-US" altLang="zh-TW" sz="1400"/>
          </a:p>
          <a:p>
            <a:pPr eaLnBrk="1" hangingPunct="1">
              <a:buFontTx/>
              <a:buChar char="•"/>
            </a:pPr>
            <a:r>
              <a:rPr lang="en-US" altLang="zh-TW" sz="2800"/>
              <a:t>   Occurring at least </a:t>
            </a:r>
            <a:r>
              <a:rPr lang="en-US" altLang="zh-TW" sz="2800" b="1">
                <a:solidFill>
                  <a:srgbClr val="C00000"/>
                </a:solidFill>
              </a:rPr>
              <a:t>48 -72 hours </a:t>
            </a:r>
            <a:r>
              <a:rPr lang="en-US" altLang="zh-TW" sz="2800"/>
              <a:t>after admission and not incubating at the time of hospitalization.</a:t>
            </a:r>
            <a:endParaRPr lang="zh-TW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1435100"/>
          </a:xfrm>
        </p:spPr>
        <p:txBody>
          <a:bodyPr/>
          <a:lstStyle/>
          <a:p>
            <a:r>
              <a:rPr lang="en-GB"/>
              <a:t>Health care associated Pneumonia  </a:t>
            </a:r>
            <a:endParaRPr lang="ar-sa">
              <a:latin typeface="Tahoma" pitchFamily="-112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/>
              <a:t>A</a:t>
            </a:r>
            <a:r>
              <a:rPr lang="en-GB"/>
              <a:t>- Hospital Acquired Pneumonia(</a:t>
            </a:r>
            <a:r>
              <a:rPr lang="en-GB" b="1"/>
              <a:t>HAP</a:t>
            </a:r>
            <a:r>
              <a:rPr lang="en-GB"/>
              <a:t>)</a:t>
            </a:r>
          </a:p>
          <a:p>
            <a:r>
              <a:rPr lang="en-GB" b="1"/>
              <a:t>B-</a:t>
            </a:r>
            <a:r>
              <a:rPr lang="en-GB"/>
              <a:t> Ventilator Associated Pneumonia (</a:t>
            </a:r>
            <a:r>
              <a:rPr lang="en-GB" b="1"/>
              <a:t>VAP</a:t>
            </a:r>
            <a:r>
              <a:rPr lang="en-GB"/>
              <a:t>) in patients with assisted respiration for a period of 48 hours.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Nosocomial pneumonia is the </a:t>
            </a:r>
            <a:r>
              <a:rPr lang="en-US" altLang="zh-TW" sz="2800">
                <a:solidFill>
                  <a:srgbClr val="FF0AFF"/>
                </a:solidFill>
              </a:rPr>
              <a:t>2</a:t>
            </a:r>
            <a:r>
              <a:rPr lang="en-US" altLang="zh-TW" sz="2800" baseline="30000">
                <a:solidFill>
                  <a:srgbClr val="FF0AFF"/>
                </a:solidFill>
              </a:rPr>
              <a:t>nd</a:t>
            </a:r>
            <a:r>
              <a:rPr lang="en-US" altLang="zh-TW" sz="2800">
                <a:solidFill>
                  <a:srgbClr val="FF0AFF"/>
                </a:solidFill>
              </a:rPr>
              <a:t> most common</a:t>
            </a:r>
            <a:r>
              <a:rPr lang="en-US" altLang="zh-TW" sz="2800"/>
              <a:t> hospital-acquired infections after urinary tract infection. </a:t>
            </a:r>
            <a:r>
              <a:rPr lang="en-US" altLang="zh-TW" sz="2000"/>
              <a:t>Accounting for 31 % of all nosocomial infections.</a:t>
            </a:r>
          </a:p>
          <a:p>
            <a:pPr eaLnBrk="1" hangingPunct="1"/>
            <a:r>
              <a:rPr lang="en-US" altLang="zh-TW" sz="2800"/>
              <a:t>Nosocomial pneumonia is the </a:t>
            </a:r>
            <a:r>
              <a:rPr lang="en-US" altLang="zh-TW" sz="2800">
                <a:solidFill>
                  <a:srgbClr val="FF0AFF"/>
                </a:solidFill>
              </a:rPr>
              <a:t>leading cause of death</a:t>
            </a:r>
            <a:r>
              <a:rPr lang="en-US" altLang="zh-TW" sz="2800"/>
              <a:t> from hospital-acquired infections.</a:t>
            </a:r>
          </a:p>
          <a:p>
            <a:pPr eaLnBrk="1" hangingPunct="1">
              <a:buFontTx/>
              <a:buNone/>
            </a:pPr>
            <a:r>
              <a:rPr lang="en-US" altLang="zh-TW" sz="2800"/>
              <a:t> </a:t>
            </a:r>
          </a:p>
          <a:p>
            <a:pPr eaLnBrk="1" hangingPunct="1"/>
            <a:r>
              <a:rPr lang="en-US" altLang="zh-TW" sz="2800"/>
              <a:t>The incidence of nosocomial pneumonia is highest in </a:t>
            </a:r>
            <a:r>
              <a:rPr lang="en-US" altLang="zh-TW" sz="2800" b="1"/>
              <a:t>ICU</a:t>
            </a:r>
            <a:r>
              <a:rPr lang="en-US" altLang="zh-TW" sz="2800"/>
              <a:t> (intensive care unit) patients.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ICU</a:t>
            </a:r>
          </a:p>
        </p:txBody>
      </p:sp>
      <p:pic>
        <p:nvPicPr>
          <p:cNvPr id="9219" name="Picture 2" descr="http://t3.gstatic.com/images?q=tbn:ANd9GcQJgQ01y3lGpssbyxlNUmQAUjl-a-bB5vPQAcjkFpIZ22n_oqUBP8afgL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60575"/>
            <a:ext cx="43195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http://blogs.jwatch.org/PaulSax/wp-content/uploads/2008/12/icu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1916113"/>
            <a:ext cx="3887788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/>
              <a:t>The incidence of nosocomial pneumonia in </a:t>
            </a:r>
            <a:r>
              <a:rPr lang="en-US" altLang="zh-TW" sz="2800">
                <a:solidFill>
                  <a:srgbClr val="FF0AFF"/>
                </a:solidFill>
              </a:rPr>
              <a:t>ventilated patients </a:t>
            </a:r>
            <a:r>
              <a:rPr lang="en-US" altLang="zh-TW" sz="2800"/>
              <a:t>was </a:t>
            </a:r>
            <a:r>
              <a:rPr lang="en-US" altLang="zh-TW" sz="2800" b="1"/>
              <a:t>10-fold higher</a:t>
            </a:r>
            <a:r>
              <a:rPr lang="en-US" altLang="zh-TW" sz="2800"/>
              <a:t> than non-ventilated patients</a:t>
            </a:r>
          </a:p>
          <a:p>
            <a:pPr eaLnBrk="1" hangingPunct="1"/>
            <a:endParaRPr lang="en-US" altLang="zh-TW" sz="2800"/>
          </a:p>
          <a:p>
            <a:pPr eaLnBrk="1" hangingPunct="1"/>
            <a:r>
              <a:rPr lang="en-US" altLang="zh-TW" sz="2800"/>
              <a:t>The reported crude </a:t>
            </a:r>
            <a:r>
              <a:rPr lang="en-US" altLang="zh-TW" sz="2800" b="1"/>
              <a:t>mortality</a:t>
            </a:r>
            <a:r>
              <a:rPr lang="en-US" altLang="zh-TW" sz="2800"/>
              <a:t> for HAP is 30% to greater than 70%.</a:t>
            </a:r>
          </a:p>
          <a:p>
            <a:pPr eaLnBrk="1" hangingPunct="1"/>
            <a:endParaRPr lang="zh-TW" altLang="en-US" sz="28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727325" y="495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191000" y="5486400"/>
            <a:ext cx="443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1200">
                <a:latin typeface="Tahoma" pitchFamily="-112" charset="0"/>
              </a:rPr>
              <a:t>--- Medical Clinics of North America</a:t>
            </a:r>
            <a:endParaRPr lang="en-US" altLang="zh-TW" sz="1200" b="1">
              <a:latin typeface="Tahoma" pitchFamily="-112" charset="0"/>
            </a:endParaRPr>
          </a:p>
          <a:p>
            <a:r>
              <a:rPr lang="en-US" altLang="zh-TW" sz="1200" b="1">
                <a:latin typeface="Tahoma" pitchFamily="-112" charset="0"/>
              </a:rPr>
              <a:t>    Therapy of Nosocomial pneumonia</a:t>
            </a:r>
            <a:r>
              <a:rPr lang="en-US" altLang="zh-TW" sz="1200">
                <a:latin typeface="Tahoma" pitchFamily="-112" charset="0"/>
              </a:rPr>
              <a:t> 2001 vol.85 1583-94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63500" dir="221219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zh-TW" b="1">
                <a:effectLst>
                  <a:outerShdw blurRad="38100" dist="38100" dir="2700000" algn="tl">
                    <a:srgbClr val="DDDDDD"/>
                  </a:outerShdw>
                </a:effectLst>
              </a:rPr>
              <a:t>Pathogenesis</a:t>
            </a:r>
            <a:endParaRPr lang="zh-TW" altLang="en-US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11267" name="Picture 4" descr="http://t2.gstatic.com/images?q=tbn:B2AxVa52l1MOEM:http://eso-cdn.bestpractice.bmj.com/best-practice/images/bp/720-1-hlight_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05263"/>
            <a:ext cx="26638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http://t2.gstatic.com/images?q=tbn:9UXX-DdECD4cxM:http://www.nlm.nih.gov/medlineplus/ency/images/ency/fullsize/17276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3938" y="3933825"/>
            <a:ext cx="302418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http://t2.gstatic.com/images?q=tbn:og8ljJjgKB02fM:http://scienceline.org/wp-content/uploads/2006/10/pneumonia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4005263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1224</TotalTime>
  <Words>1374</Words>
  <Application>Microsoft Office PowerPoint</Application>
  <PresentationFormat>On-screen Show (4:3)</PresentationFormat>
  <Paragraphs>164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Times New Roman</vt:lpstr>
      <vt:lpstr>PMingLiU</vt:lpstr>
      <vt:lpstr>Arial</vt:lpstr>
      <vt:lpstr>Tahoma</vt:lpstr>
      <vt:lpstr>Sumi Painting</vt:lpstr>
      <vt:lpstr>Health Care Associated  Pneumonia Respiratory Block</vt:lpstr>
      <vt:lpstr>Health Care Associated Pneumonia</vt:lpstr>
      <vt:lpstr>   PNEUMONIA can be :</vt:lpstr>
      <vt:lpstr>Definition</vt:lpstr>
      <vt:lpstr>Health care associated Pneumonia  </vt:lpstr>
      <vt:lpstr>Introduction</vt:lpstr>
      <vt:lpstr>ICU</vt:lpstr>
      <vt:lpstr>Introduction</vt:lpstr>
      <vt:lpstr>Pathogenesis</vt:lpstr>
      <vt:lpstr>Pathogenesis</vt:lpstr>
      <vt:lpstr>Pathogenesis</vt:lpstr>
      <vt:lpstr>Classification</vt:lpstr>
      <vt:lpstr>Causative Agent</vt:lpstr>
      <vt:lpstr>Causative Agents</vt:lpstr>
      <vt:lpstr>Causative Agents</vt:lpstr>
      <vt:lpstr>Causative Agents</vt:lpstr>
      <vt:lpstr>Ventilator-associated Pneumonia (VAP)</vt:lpstr>
      <vt:lpstr>Ventilator-associated Pneumonia (VAP)</vt:lpstr>
      <vt:lpstr>Pathogenesis</vt:lpstr>
      <vt:lpstr>Prevention for VAP</vt:lpstr>
      <vt:lpstr>Preventions for VAP</vt:lpstr>
      <vt:lpstr>Preventions for VAP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Treatment</vt:lpstr>
      <vt:lpstr>Response to Therapy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94</cp:revision>
  <dcterms:created xsi:type="dcterms:W3CDTF">2012-02-15T13:07:42Z</dcterms:created>
  <dcterms:modified xsi:type="dcterms:W3CDTF">2012-02-15T13:09:05Z</dcterms:modified>
</cp:coreProperties>
</file>