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85" r:id="rId4"/>
    <p:sldId id="284" r:id="rId5"/>
    <p:sldId id="283" r:id="rId6"/>
    <p:sldId id="282" r:id="rId7"/>
    <p:sldId id="281" r:id="rId8"/>
    <p:sldId id="280" r:id="rId9"/>
    <p:sldId id="279" r:id="rId10"/>
    <p:sldId id="278" r:id="rId11"/>
    <p:sldId id="277" r:id="rId12"/>
    <p:sldId id="276" r:id="rId13"/>
    <p:sldId id="275" r:id="rId14"/>
    <p:sldId id="286" r:id="rId15"/>
    <p:sldId id="295" r:id="rId16"/>
    <p:sldId id="294" r:id="rId17"/>
    <p:sldId id="293" r:id="rId18"/>
    <p:sldId id="292" r:id="rId19"/>
    <p:sldId id="291" r:id="rId20"/>
    <p:sldId id="290" r:id="rId21"/>
    <p:sldId id="289" r:id="rId22"/>
    <p:sldId id="261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FCC1E7-DD5B-B242-859E-D2C0102035B9}" type="datetimeFigureOut">
              <a:rPr lang="en-US"/>
              <a:pPr/>
              <a:t>2/19/12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60FF85-9020-0B40-B8AE-0A4A3040A0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83803A-B26B-2A4D-9E2D-123875E62D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ar-sa">
              <a:latin typeface="Calibri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FAECCA-29E0-3541-B552-7EFF5307F45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1A6E6-6CDD-A342-9050-002358E22DF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CCFDCA-31E5-5840-A3D7-A464F8E0416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4C27E0-BEA4-044C-8926-836BDBDED81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39BB2F-703D-3E43-B944-3132F7BD8FA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ar-sa">
              <a:latin typeface="Calibri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55A1DF-FA53-D343-9A6B-1B074555C435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C5B141-E301-9A48-B76D-0FC14DA55FC5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44F4E6-CC89-0440-A582-A6DF3D26658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DDABF9-EAD6-7F49-A984-583385378239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605ED1-1AA3-4747-AE79-06D3CD470C1A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758516-32C6-A44B-9743-47E86902A6E8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322F56-DCB0-4B4A-886E-0D68277BCFE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E3516-3BCC-F240-8991-5FA7D3B67940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6FE147-EF52-9741-B012-C56B9371FBE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FA162B-808D-C04E-9842-05A1E729C50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8B0859-BC7F-8A4C-AD9A-C027F718A5C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3AB3F8-1FDD-B34F-BEF9-D2DC330421A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C5E2BA-FEBF-2345-932F-1E645E05F97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B55B05-D848-DA47-BF31-C09E941DC82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832929-F1C2-C84A-9546-A319B720A7F9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ED100A-98DD-574A-AD88-847207F86B0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7CCAE-936B-4E4F-8521-1AAE28D49703}" type="datetimeFigureOut">
              <a:rPr lang="en-US"/>
              <a:pPr/>
              <a:t>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EF1E5-287B-2147-AD9F-E3EF86FD11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A7E8F-AB5B-5D47-9D20-BDF820D9825A}" type="datetimeFigureOut">
              <a:rPr lang="en-US"/>
              <a:pPr/>
              <a:t>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F7B04-F81B-194D-8A84-4820C88C6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47AD3A-2D4A-0944-8349-2166AB3C7599}" type="datetimeFigureOut">
              <a:rPr lang="en-US"/>
              <a:pPr/>
              <a:t>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8D173-AAC3-5447-8671-CC774C67ED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7CDAC0-0A9C-F648-8988-CB59E609FD94}" type="datetimeFigureOut">
              <a:rPr lang="en-US"/>
              <a:pPr/>
              <a:t>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A88DF-EC92-D045-9A44-499503A91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4A9FE3-5B7B-0F4F-9F8C-CBC4340448BD}" type="datetimeFigureOut">
              <a:rPr lang="en-US"/>
              <a:pPr/>
              <a:t>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C0536-884E-EF4E-A639-D014480B4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3A480-AC44-884E-8AA7-52D69FA0C06D}" type="datetimeFigureOut">
              <a:rPr lang="en-US"/>
              <a:pPr/>
              <a:t>2/19/12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5411C-F021-0E44-A552-4CD756CDD8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2BCF2-8804-4347-BD7C-98076826AF59}" type="datetimeFigureOut">
              <a:rPr lang="en-US"/>
              <a:pPr/>
              <a:t>2/19/12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6488-E6F1-E147-84E3-527505E53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A3B34-999D-FC44-9DFB-041D6230FCD3}" type="datetimeFigureOut">
              <a:rPr lang="en-US"/>
              <a:pPr/>
              <a:t>2/19/12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6E5E-95CC-2046-BD10-7FD0DF3C89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FF307E-3EEA-8C45-8358-48A741588530}" type="datetimeFigureOut">
              <a:rPr lang="en-US"/>
              <a:pPr/>
              <a:t>2/19/12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CDF57-D253-9249-BD71-0C2099C5D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B54579-41AE-1340-8AD1-4D4A07470E7D}" type="datetimeFigureOut">
              <a:rPr lang="en-US"/>
              <a:pPr/>
              <a:t>2/19/12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FE70D-1173-4143-9A35-CB0F8551E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9B1433-494D-FC46-A26F-8E17AB0DF0C2}" type="datetimeFigureOut">
              <a:rPr lang="en-US"/>
              <a:pPr/>
              <a:t>2/19/12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97029-9AB3-6941-989B-7421092743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F99B886B-3AB8-A040-AA7F-D6DEB93FF08C}" type="datetimeFigureOut">
              <a:rPr lang="en-US"/>
              <a:pPr/>
              <a:t>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6DD1D8A5-083C-B646-94ED-50F5E873EA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68580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solidFill>
                  <a:srgbClr val="BFBFB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Lecturer name: Dr. Ahmed M. Al-Barrag</a:t>
            </a:r>
          </a:p>
          <a:p>
            <a:pPr eaLnBrk="1" hangingPunct="1"/>
            <a:r>
              <a:rPr lang="en-US" b="1">
                <a:solidFill>
                  <a:srgbClr val="BFBFB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Lecture Date: 18-2-2012</a:t>
            </a:r>
          </a:p>
          <a:p>
            <a:pPr eaLnBrk="1" hangingPunct="1"/>
            <a:endParaRPr lang="en-US">
              <a:solidFill>
                <a:srgbClr val="D9D9D9"/>
              </a:solidFill>
            </a:endParaRPr>
          </a:p>
          <a:p>
            <a:pPr eaLnBrk="1" hangingPunct="1"/>
            <a:endParaRPr lang="en-US">
              <a:solidFill>
                <a:srgbClr val="D9D9D9"/>
              </a:solidFill>
            </a:endParaRPr>
          </a:p>
          <a:p>
            <a:pPr eaLnBrk="1" hangingPunct="1"/>
            <a:endParaRPr lang="en-US">
              <a:solidFill>
                <a:srgbClr val="89898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838200"/>
            <a:ext cx="9296400" cy="19050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r>
              <a:rPr lang="en-US" sz="7100" b="1">
                <a:solidFill>
                  <a:srgbClr val="EAF0F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12" charset="0"/>
                <a:ea typeface="Century Gothic" pitchFamily="-112" charset="0"/>
                <a:cs typeface="Century Gothic" pitchFamily="-112" charset="0"/>
              </a:rPr>
              <a:t>Lecture Title:</a:t>
            </a:r>
          </a:p>
          <a:p>
            <a:r>
              <a:rPr lang="en-US" sz="3600" b="1">
                <a:solidFill>
                  <a:schemeClr val="bg1"/>
                </a:solidFill>
              </a:rPr>
              <a:t>Respiratory Fungal  infections II</a:t>
            </a:r>
            <a:endParaRPr lang="en-US" sz="3600" b="1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pitchFamily="-112" charset="0"/>
              <a:ea typeface="Century Gothic" pitchFamily="-112" charset="0"/>
              <a:cs typeface="Century Gothic" pitchFamily="-11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12" charset="0"/>
                <a:ea typeface="Century Gothic" pitchFamily="-112" charset="0"/>
                <a:cs typeface="Century Gothic" pitchFamily="-112" charset="0"/>
              </a:rPr>
              <a:t>(Respiratory Block, 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04800" y="17938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</a:rPr>
              <a:t>Candida- Nosocomial Bloodstream Infection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257800"/>
          </a:xfrm>
        </p:spPr>
        <p:txBody>
          <a:bodyPr/>
          <a:lstStyle/>
          <a:p>
            <a:pPr marL="514350" indent="-514350" eaLnBrk="1" hangingPunct="1"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647700" y="1655763"/>
            <a:ext cx="881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Candida is the fourth in causing nosocomial bloodstream infections (BSI)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052638"/>
            <a:ext cx="8915400" cy="4533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270" name="Text Box 137"/>
          <p:cNvSpPr txBox="1">
            <a:spLocks noChangeArrowheads="1"/>
          </p:cNvSpPr>
          <p:nvPr/>
        </p:nvSpPr>
        <p:spPr bwMode="auto">
          <a:xfrm>
            <a:off x="5400675" y="6588125"/>
            <a:ext cx="3751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onstantia" pitchFamily="-112" charset="0"/>
              </a:rPr>
              <a:t>Wisplinghoff H, et al. </a:t>
            </a:r>
            <a:r>
              <a:rPr lang="en-US" sz="1200" i="1">
                <a:solidFill>
                  <a:schemeClr val="bg1"/>
                </a:solidFill>
                <a:latin typeface="Constantia" pitchFamily="-112" charset="0"/>
              </a:rPr>
              <a:t>Clin Infect Dis.</a:t>
            </a:r>
            <a:r>
              <a:rPr lang="en-US" sz="1200">
                <a:solidFill>
                  <a:schemeClr val="bg1"/>
                </a:solidFill>
                <a:latin typeface="Constantia" pitchFamily="-112" charset="0"/>
              </a:rPr>
              <a:t> 2004;39:309-317.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36513" y="179388"/>
            <a:ext cx="7812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</a:rPr>
              <a:t>Candidiasis - diagnosis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257800"/>
          </a:xfrm>
        </p:spPr>
        <p:txBody>
          <a:bodyPr/>
          <a:lstStyle/>
          <a:p>
            <a:pPr marL="514350" indent="-514350" eaLnBrk="1" hangingPunct="1"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463" y="1692275"/>
            <a:ext cx="77771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latin typeface="Calibri" pitchFamily="-112" charset="0"/>
                <a:ea typeface="Times New Roman" pitchFamily="-112" charset="0"/>
                <a:cs typeface="Times New Roman" pitchFamily="-112" charset="0"/>
              </a:rPr>
              <a:t>Laboratory Diagnosis: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108200"/>
            <a:ext cx="8915400" cy="1893888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-112" charset="0"/>
                <a:ea typeface="Times New Roman" pitchFamily="-112" charset="0"/>
                <a:cs typeface="Times New Roman" pitchFamily="-112" charset="0"/>
              </a:rPr>
              <a:t>Specimen depend on site of infection.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-112" charset="0"/>
                <a:ea typeface="Times New Roman" pitchFamily="-112" charset="0"/>
                <a:cs typeface="Times New Roman" pitchFamily="-112" charset="0"/>
              </a:rPr>
              <a:t>Swabs, Urine, Blood, Respiratory specimens, CSF,     Blood for serology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alibri" pitchFamily="-112" charset="0"/>
                <a:ea typeface="Times New Roman" pitchFamily="-112" charset="0"/>
                <a:cs typeface="Times New Roman" pitchFamily="-112" charset="0"/>
              </a:rPr>
              <a:t>Direct microscopy </a:t>
            </a:r>
            <a:r>
              <a:rPr lang="en-US">
                <a:solidFill>
                  <a:schemeClr val="bg1"/>
                </a:solidFill>
                <a:latin typeface="Calibri" pitchFamily="-112" charset="0"/>
                <a:ea typeface="Times New Roman" pitchFamily="-112" charset="0"/>
                <a:cs typeface="Times New Roman" pitchFamily="-112" charset="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-112" charset="0"/>
                <a:ea typeface="Times New Roman" pitchFamily="-112" charset="0"/>
                <a:cs typeface="Times New Roman" pitchFamily="-112" charset="0"/>
              </a:rPr>
              <a:t>Gram stain, KOH, Giemsa, GMS, or PAS  stained smears.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-112" charset="0"/>
                <a:ea typeface="Times New Roman" pitchFamily="-112" charset="0"/>
                <a:cs typeface="Times New Roman" pitchFamily="-112" charset="0"/>
              </a:rPr>
              <a:t>Budding yeast cells and pseudohyphae will be seen in stained smear or KOH.</a:t>
            </a:r>
          </a:p>
        </p:txBody>
      </p:sp>
      <p:pic>
        <p:nvPicPr>
          <p:cNvPr id="12294" name="Picture 7" descr="4FF7.jpg"/>
          <p:cNvPicPr>
            <a:picLocks noChangeAspect="1"/>
          </p:cNvPicPr>
          <p:nvPr/>
        </p:nvPicPr>
        <p:blipFill>
          <a:blip r:embed="rId4"/>
          <a:srcRect b="7355"/>
          <a:stretch>
            <a:fillRect/>
          </a:stretch>
        </p:blipFill>
        <p:spPr bwMode="auto">
          <a:xfrm>
            <a:off x="304800" y="4221163"/>
            <a:ext cx="39878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5FF12A.jpg"/>
          <p:cNvPicPr>
            <a:picLocks noChangeAspect="1"/>
          </p:cNvPicPr>
          <p:nvPr/>
        </p:nvPicPr>
        <p:blipFill>
          <a:blip r:embed="rId5"/>
          <a:srcRect b="7887"/>
          <a:stretch>
            <a:fillRect/>
          </a:stretch>
        </p:blipFill>
        <p:spPr bwMode="auto">
          <a:xfrm>
            <a:off x="4716463" y="4221163"/>
            <a:ext cx="38179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36513" y="179388"/>
            <a:ext cx="7812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</a:rPr>
              <a:t>Candidiasis - diagnosis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endParaRPr lang="en-US" sz="1800" b="1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endParaRPr lang="en-US" sz="1800" b="1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2000" b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Culture: 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on SDA &amp; Blood agar at 37</a:t>
            </a:r>
            <a:r>
              <a:rPr lang="en-US" sz="1800" baseline="300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o</a:t>
            </a: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C,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creamy moist colonies in 24 - 48 hours.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800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800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800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endParaRPr lang="en-US" sz="1800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ar-sa" sz="2000" b="1">
                <a:solidFill>
                  <a:schemeClr val="bg1"/>
                </a:solidFill>
                <a:latin typeface="Calibri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2000" b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Blood culture</a:t>
            </a:r>
          </a:p>
          <a:p>
            <a:pPr eaLnBrk="1" hangingPunct="1"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205038"/>
            <a:ext cx="2970213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572000"/>
            <a:ext cx="2970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513" y="179388"/>
            <a:ext cx="7812087" cy="11430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/>
            <a:endParaRPr lang="en-US" sz="4800">
              <a:latin typeface="Calibri" pitchFamily="-112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800" i="1">
              <a:solidFill>
                <a:schemeClr val="bg1"/>
              </a:solidFill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Because</a:t>
            </a:r>
            <a:r>
              <a:rPr lang="en-US" sz="1800" i="1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C. albicans</a:t>
            </a: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is the most common species to cause infection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We use do the follwoing tests to identify </a:t>
            </a:r>
            <a:r>
              <a:rPr lang="en-US" sz="1800" i="1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C. albicans 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1. Germ tube test 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</a:pPr>
            <a:r>
              <a:rPr lang="ar-sa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Formation of germ tube when cultured in serum at 37ᵒC 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Font typeface="Arial" pitchFamily="-112" charset="0"/>
              <a:buAutoNum type="arabicPeriod" startAt="2"/>
            </a:pP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Chlamydospore production in corn meal Agar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3. Resistance to 500 </a:t>
            </a:r>
            <a:r>
              <a:rPr lang="el-GR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μ</a:t>
            </a: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g/ml Cycloheximide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800">
              <a:solidFill>
                <a:schemeClr val="bg1"/>
              </a:solidFill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If these 3 are  positive              yeast is </a:t>
            </a:r>
            <a:r>
              <a:rPr lang="en-US" sz="1800" i="1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C.albicans</a:t>
            </a: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, </a:t>
            </a:r>
            <a:endParaRPr lang="el-GR" sz="1800">
              <a:solidFill>
                <a:schemeClr val="bg1"/>
              </a:solidFill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If negative,  </a:t>
            </a:r>
            <a:r>
              <a:rPr lang="en-US" sz="1800" u="sng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then it could be any other yeast,</a:t>
            </a: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Use  Carbohydrate assimilations and fermentation. 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Commercial kits available for this like: API 20C, API 32C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Culture on Chromogenic Media (CHROMagar™ Candida)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 i="1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295400" y="501650"/>
            <a:ext cx="5172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</a:rPr>
              <a:t>Candidiasis - diagnosis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847975" y="4584700"/>
            <a:ext cx="5048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ea typeface="Arial" pitchFamily="-112" charset="0"/>
              <a:cs typeface="Arial" pitchFamily="-112" charset="0"/>
            </a:endParaRPr>
          </a:p>
        </p:txBody>
      </p:sp>
      <p:pic>
        <p:nvPicPr>
          <p:cNvPr id="14342" name="Picture 5" descr="C_albicans_germ_tub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8750" y="2155825"/>
            <a:ext cx="23304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8FF4.jpg"/>
          <p:cNvPicPr>
            <a:picLocks noChangeAspect="1"/>
          </p:cNvPicPr>
          <p:nvPr/>
        </p:nvPicPr>
        <p:blipFill>
          <a:blip r:embed="rId5"/>
          <a:srcRect b="15060"/>
          <a:stretch>
            <a:fillRect/>
          </a:stretch>
        </p:blipFill>
        <p:spPr bwMode="auto">
          <a:xfrm>
            <a:off x="6489700" y="4343400"/>
            <a:ext cx="25781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7092950" y="5953125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Chlamydospores of  </a:t>
            </a:r>
            <a:r>
              <a:rPr lang="en-US" sz="1400" i="1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C. albicans</a:t>
            </a:r>
            <a:r>
              <a:rPr lang="en-US" sz="14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in CMA</a:t>
            </a:r>
          </a:p>
        </p:txBody>
      </p:sp>
      <p:sp>
        <p:nvSpPr>
          <p:cNvPr id="14345" name="Text Box 19"/>
          <p:cNvSpPr txBox="1">
            <a:spLocks noChangeArrowheads="1"/>
          </p:cNvSpPr>
          <p:nvPr/>
        </p:nvSpPr>
        <p:spPr bwMode="auto">
          <a:xfrm>
            <a:off x="7019925" y="39624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Germ tube test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838200" y="17938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</a:rPr>
              <a:t>Candidiasis - diagnosis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820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Serology: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    Patient serum</a:t>
            </a:r>
          </a:p>
          <a:p>
            <a:pPr marL="982663" lvl="1" indent="-342900"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           Test for Antigen , e.g. Mannan antigen  using ELISA </a:t>
            </a:r>
          </a:p>
          <a:p>
            <a:pPr marL="982663" lvl="1" indent="-342900"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           Test for Antibodies</a:t>
            </a:r>
          </a:p>
          <a:p>
            <a:pPr marL="982663" lvl="1" indent="-342900"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982663" lvl="1" indent="-342900"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2400" b="1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PCR</a:t>
            </a:r>
          </a:p>
          <a:p>
            <a:pPr eaLnBrk="1" hangingPunct="1"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381000" y="17938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</a:rPr>
              <a:t>Treatment of Candidiasis 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5257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 b="1">
                <a:solidFill>
                  <a:schemeClr val="bg1"/>
                </a:solidFill>
                <a:latin typeface="Constantia" pitchFamily="-112" charset="0"/>
                <a:ea typeface="Times New Roman" pitchFamily="-112" charset="0"/>
                <a:cs typeface="Times New Roman" pitchFamily="-112" charset="0"/>
              </a:rPr>
              <a:t>Oropharyngeal</a:t>
            </a:r>
            <a:r>
              <a:rPr lang="en-US" sz="1800">
                <a:solidFill>
                  <a:schemeClr val="bg1"/>
                </a:solidFill>
                <a:latin typeface="Constantia" pitchFamily="-112" charset="0"/>
                <a:ea typeface="Times New Roman" pitchFamily="-112" charset="0"/>
                <a:cs typeface="Times New Roman" pitchFamily="-112" charset="0"/>
              </a:rPr>
              <a:t>: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  <a:ea typeface="Times New Roman" pitchFamily="-112" charset="0"/>
                <a:cs typeface="Times New Roman" pitchFamily="-112" charset="0"/>
              </a:rPr>
              <a:t>Topical Nystatin suspension, Clotrimazole troches ,Miconazole, Fluconazole suspension.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 b="1">
                <a:solidFill>
                  <a:schemeClr val="bg1"/>
                </a:solidFill>
                <a:latin typeface="Constantia" pitchFamily="-112" charset="0"/>
                <a:ea typeface="Times New Roman" pitchFamily="-112" charset="0"/>
                <a:cs typeface="Times New Roman" pitchFamily="-112" charset="0"/>
              </a:rPr>
              <a:t>Vaginitis: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  <a:ea typeface="Times New Roman" pitchFamily="-112" charset="0"/>
                <a:cs typeface="Times New Roman" pitchFamily="-112" charset="0"/>
              </a:rPr>
              <a:t>Miconazole, Clotrimazole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  <a:latin typeface="Constantia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buFont typeface="Arial" pitchFamily="-112" charset="0"/>
              <a:buNone/>
            </a:pPr>
            <a:r>
              <a:rPr lang="en-US" sz="1800" b="1">
                <a:solidFill>
                  <a:schemeClr val="bg1"/>
                </a:solidFill>
                <a:latin typeface="Constantia" pitchFamily="-112" charset="0"/>
              </a:rPr>
              <a:t>Systemic treatment of Candidiasis:  </a:t>
            </a: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/>
            </a:r>
            <a:br>
              <a:rPr lang="en-US" sz="1800">
                <a:solidFill>
                  <a:schemeClr val="bg1"/>
                </a:solidFill>
                <a:latin typeface="Constantia" pitchFamily="-112" charset="0"/>
              </a:rPr>
            </a:b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       Fluconazole</a:t>
            </a:r>
          </a:p>
          <a:p>
            <a:pPr lvl="1"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Voriconazole</a:t>
            </a:r>
          </a:p>
          <a:p>
            <a:pPr lvl="1"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Caspofungin</a:t>
            </a:r>
          </a:p>
          <a:p>
            <a:pPr lvl="1"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Amphotericin</a:t>
            </a:r>
          </a:p>
          <a:p>
            <a:pPr>
              <a:buClr>
                <a:srgbClr val="A5AB81"/>
              </a:buClr>
              <a:buSzPct val="95000"/>
              <a:buFont typeface="Arial" pitchFamily="-112" charset="0"/>
              <a:buNone/>
            </a:pPr>
            <a:endParaRPr lang="en-US" sz="1800" b="1">
              <a:solidFill>
                <a:schemeClr val="bg1"/>
              </a:solidFill>
              <a:latin typeface="Constantia" pitchFamily="-112" charset="0"/>
            </a:endParaRPr>
          </a:p>
          <a:p>
            <a:pPr lvl="1">
              <a:buClr>
                <a:srgbClr val="A5AB81"/>
              </a:buClr>
              <a:buSzPct val="95000"/>
              <a:buFont typeface="Arial" pitchFamily="-112" charset="0"/>
              <a:buNone/>
            </a:pPr>
            <a:r>
              <a:rPr lang="en-US" sz="1800" b="1">
                <a:solidFill>
                  <a:schemeClr val="bg1"/>
                </a:solidFill>
                <a:latin typeface="Constantia" pitchFamily="-112" charset="0"/>
              </a:rPr>
              <a:t>In candidemia :</a:t>
            </a:r>
          </a:p>
          <a:p>
            <a:pPr lvl="1">
              <a:buClr>
                <a:srgbClr val="A5AB81"/>
              </a:buClr>
              <a:buSzPct val="95000"/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Treat for 14 days after last positive culture and resolution of signs and symptoms</a:t>
            </a:r>
          </a:p>
          <a:p>
            <a:pPr lvl="1">
              <a:buClr>
                <a:srgbClr val="A5AB81"/>
              </a:buClr>
              <a:buSzPct val="95000"/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Remove  intravascular catheters, if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304800" y="17938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>
                <a:solidFill>
                  <a:schemeClr val="bg1"/>
                </a:solidFill>
                <a:latin typeface="Constantia" pitchFamily="-112" charset="0"/>
              </a:rPr>
              <a:t/>
            </a:r>
            <a:br>
              <a:rPr lang="en-US" sz="3200">
                <a:solidFill>
                  <a:schemeClr val="bg1"/>
                </a:solidFill>
                <a:latin typeface="Constantia" pitchFamily="-112" charset="0"/>
              </a:rPr>
            </a:br>
            <a:r>
              <a:rPr lang="en-US" sz="3200">
                <a:solidFill>
                  <a:schemeClr val="bg1"/>
                </a:solidFill>
                <a:latin typeface="Constantia" pitchFamily="-112" charset="0"/>
              </a:rPr>
              <a:t>In Vitro Susceptibility of </a:t>
            </a:r>
            <a:r>
              <a:rPr lang="en-US" sz="3200" i="1">
                <a:solidFill>
                  <a:schemeClr val="bg1"/>
                </a:solidFill>
                <a:latin typeface="Constantia" pitchFamily="-112" charset="0"/>
              </a:rPr>
              <a:t>Candida </a:t>
            </a:r>
            <a:r>
              <a:rPr lang="en-US" sz="3200">
                <a:solidFill>
                  <a:schemeClr val="bg1"/>
                </a:solidFill>
                <a:latin typeface="Constantia" pitchFamily="-112" charset="0"/>
              </a:rPr>
              <a:t>spp. </a:t>
            </a:r>
            <a:endParaRPr lang="en-US" sz="3200" b="1">
              <a:solidFill>
                <a:schemeClr val="bg1"/>
              </a:solidFill>
              <a:latin typeface="Constantia" pitchFamily="-112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419600"/>
          </a:xfrm>
        </p:spPr>
        <p:txBody>
          <a:bodyPr/>
          <a:lstStyle/>
          <a:p>
            <a:pPr lvl="1"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</a:rPr>
              <a:t>Antifungal susceptibility testing in not done routinely in the microbiology lab.</a:t>
            </a:r>
          </a:p>
          <a:p>
            <a:pPr lvl="1"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</a:rPr>
              <a:t>It is done in the following cases:</a:t>
            </a:r>
          </a:p>
          <a:p>
            <a:pPr lvl="2">
              <a:buFont typeface="Wingdings" pitchFamily="-112" charset="2"/>
              <a:buChar char="§"/>
            </a:pPr>
            <a:r>
              <a:rPr lang="en-US" sz="1800">
                <a:solidFill>
                  <a:schemeClr val="bg1"/>
                </a:solidFill>
              </a:rPr>
              <a:t>For fungi isolated from sterile samples</a:t>
            </a:r>
          </a:p>
          <a:p>
            <a:pPr lvl="2">
              <a:buFont typeface="Wingdings" pitchFamily="-112" charset="2"/>
              <a:buChar char="§"/>
            </a:pPr>
            <a:r>
              <a:rPr lang="en-US" sz="1800">
                <a:solidFill>
                  <a:schemeClr val="bg1"/>
                </a:solidFill>
              </a:rPr>
              <a:t>If the patient is not responding to treatment</a:t>
            </a:r>
          </a:p>
          <a:p>
            <a:pPr lvl="2">
              <a:buFont typeface="Wingdings" pitchFamily="-112" charset="2"/>
              <a:buChar char="§"/>
            </a:pPr>
            <a:r>
              <a:rPr lang="en-US" sz="1800">
                <a:solidFill>
                  <a:schemeClr val="bg1"/>
                </a:solidFill>
              </a:rPr>
              <a:t>In case of recurrent infections</a:t>
            </a:r>
          </a:p>
          <a:p>
            <a:pPr lvl="1"/>
            <a:endParaRPr lang="en-US" sz="1800" b="1">
              <a:solidFill>
                <a:schemeClr val="bg1"/>
              </a:solidFill>
            </a:endParaRPr>
          </a:p>
          <a:p>
            <a:pPr lvl="1">
              <a:buFont typeface="Arial" pitchFamily="-112" charset="0"/>
              <a:buNone/>
            </a:pPr>
            <a:r>
              <a:rPr lang="en-US" sz="2400" b="1">
                <a:solidFill>
                  <a:schemeClr val="bg1"/>
                </a:solidFill>
              </a:rPr>
              <a:t>Points to consider:</a:t>
            </a:r>
          </a:p>
          <a:p>
            <a:pPr lvl="1"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</a:endParaRPr>
          </a:p>
          <a:p>
            <a:pPr lvl="1">
              <a:buFont typeface="Arial" pitchFamily="-112" charset="0"/>
              <a:buNone/>
            </a:pPr>
            <a:r>
              <a:rPr lang="en-US" sz="1800" i="1">
                <a:solidFill>
                  <a:schemeClr val="bg1"/>
                </a:solidFill>
              </a:rPr>
              <a:t>C. glabrata </a:t>
            </a:r>
            <a:r>
              <a:rPr lang="en-US" sz="1800">
                <a:solidFill>
                  <a:schemeClr val="bg1"/>
                </a:solidFill>
              </a:rPr>
              <a:t>can be less susceptible or resistant to fluconazole</a:t>
            </a:r>
          </a:p>
          <a:p>
            <a:pPr lvl="1">
              <a:buFont typeface="Arial" pitchFamily="-112" charset="0"/>
              <a:buNone/>
            </a:pPr>
            <a:r>
              <a:rPr lang="en-US" sz="1800" i="1">
                <a:solidFill>
                  <a:schemeClr val="bg1"/>
                </a:solidFill>
              </a:rPr>
              <a:t>C. krusei </a:t>
            </a:r>
            <a:r>
              <a:rPr lang="en-US" sz="1800">
                <a:solidFill>
                  <a:schemeClr val="bg1"/>
                </a:solidFill>
              </a:rPr>
              <a:t>is resistant to fluconazole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609600" y="17938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</a:rPr>
              <a:t>Pulmonary Cryptococcosis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458200" cy="5257800"/>
          </a:xfrm>
        </p:spPr>
        <p:txBody>
          <a:bodyPr/>
          <a:lstStyle/>
          <a:p>
            <a:pPr>
              <a:buFont typeface="Arial" pitchFamily="-112" charset="0"/>
              <a:buNone/>
            </a:pPr>
            <a:r>
              <a:rPr lang="en-US" sz="1800" b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Causative agent</a:t>
            </a:r>
            <a:endParaRPr lang="en-US" sz="1800" i="1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  <a:p>
            <a:pPr>
              <a:buFont typeface="Arial" pitchFamily="-112" charset="0"/>
              <a:buNone/>
            </a:pPr>
            <a:r>
              <a:rPr lang="en-US" sz="1800" i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        Cryptococcus neoformans</a:t>
            </a:r>
          </a:p>
          <a:p>
            <a:pPr>
              <a:buFont typeface="Arial" pitchFamily="-112" charset="0"/>
              <a:buNone/>
            </a:pPr>
            <a:r>
              <a:rPr lang="ar-sa" sz="1800" i="1">
                <a:solidFill>
                  <a:schemeClr val="bg1"/>
                </a:solidFill>
                <a:latin typeface="Calibri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800" i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        C. gattii</a:t>
            </a:r>
            <a:endParaRPr lang="en-US" sz="1800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  <a:p>
            <a:pPr lvl="1"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A typical yeast with a thick capsule </a:t>
            </a:r>
          </a:p>
          <a:p>
            <a:pPr>
              <a:buFont typeface="Arial" pitchFamily="-112" charset="0"/>
              <a:buNone/>
            </a:pPr>
            <a:endParaRPr lang="en-US" sz="1800" b="1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  <a:p>
            <a:pPr>
              <a:buFont typeface="Arial" pitchFamily="-112" charset="0"/>
              <a:buNone/>
            </a:pPr>
            <a:r>
              <a:rPr lang="en-US" sz="1800" b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Source of infection</a:t>
            </a:r>
          </a:p>
          <a:p>
            <a:pPr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Pigeon or birds droppings &amp; contaminated soil</a:t>
            </a:r>
          </a:p>
          <a:p>
            <a:pPr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buFont typeface="Arial" pitchFamily="-112" charset="0"/>
              <a:buNone/>
            </a:pPr>
            <a:r>
              <a:rPr lang="en-US" sz="1800" b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Pathogenesis</a:t>
            </a:r>
          </a:p>
          <a:p>
            <a:pPr lvl="1">
              <a:lnSpc>
                <a:spcPct val="9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Human infection by inhalation</a:t>
            </a:r>
          </a:p>
          <a:p>
            <a:pPr lvl="1">
              <a:lnSpc>
                <a:spcPct val="9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infections could be asymptomatic</a:t>
            </a:r>
          </a:p>
          <a:p>
            <a:pPr lvl="1">
              <a:lnSpc>
                <a:spcPct val="9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May develop pneumonia, disseminate to CNS causing </a:t>
            </a:r>
            <a:r>
              <a:rPr lang="ar-sa" sz="1800">
                <a:solidFill>
                  <a:schemeClr val="bg1"/>
                </a:solidFill>
                <a:latin typeface="Calibri" pitchFamily="-112" charset="0"/>
                <a:ea typeface="Times New Roman" pitchFamily="-112" charset="0"/>
                <a:cs typeface="Times New Roman" pitchFamily="-112" charset="0"/>
              </a:rPr>
              <a:t>  </a:t>
            </a:r>
          </a:p>
          <a:p>
            <a:pPr lvl="1">
              <a:lnSpc>
                <a:spcPct val="9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meningitis (immunological status of the host)</a:t>
            </a:r>
          </a:p>
          <a:p>
            <a:pPr lvl="1">
              <a:lnSpc>
                <a:spcPct val="90000"/>
              </a:lnSpc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  <a:p>
            <a:pPr lvl="1">
              <a:lnSpc>
                <a:spcPct val="9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Pulmonary disesae can be seen in immunocompetent host (rare)</a:t>
            </a:r>
          </a:p>
          <a:p>
            <a:pPr lvl="1">
              <a:lnSpc>
                <a:spcPct val="9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Meningitis and disseminated disease in immunocompromised hosts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9388"/>
            <a:ext cx="7391400" cy="11430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</a:rPr>
              <a:t>Cryptococcosis</a:t>
            </a:r>
            <a:endParaRPr lang="en-US" sz="3600">
              <a:solidFill>
                <a:schemeClr val="bg1"/>
              </a:solidFill>
              <a:latin typeface="Calibri" pitchFamily="-112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Lab Diagnosis</a:t>
            </a:r>
          </a:p>
          <a:p>
            <a:pPr eaLnBrk="1" hangingPunct="1">
              <a:lnSpc>
                <a:spcPct val="80000"/>
              </a:lnSpc>
              <a:buFont typeface="Arial" pitchFamily="-112" charset="0"/>
              <a:buNone/>
            </a:pPr>
            <a:endParaRPr lang="en-US" sz="1800" b="1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  <a:p>
            <a:pPr eaLnBrk="1" hangingPunct="1">
              <a:lnSpc>
                <a:spcPct val="80000"/>
              </a:lnSpc>
              <a:buFont typeface="Arial" pitchFamily="-112" charset="0"/>
              <a:buNone/>
            </a:pPr>
            <a:r>
              <a:rPr lang="en-US" sz="1800" b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Samples :</a:t>
            </a:r>
          </a:p>
          <a:p>
            <a:pPr lvl="1">
              <a:lnSpc>
                <a:spcPct val="8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Respiratory sample</a:t>
            </a:r>
          </a:p>
          <a:p>
            <a:pPr lvl="1">
              <a:lnSpc>
                <a:spcPct val="8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If meningitis  developed, collect a CSF sample </a:t>
            </a:r>
          </a:p>
          <a:p>
            <a:pPr>
              <a:lnSpc>
                <a:spcPct val="80000"/>
              </a:lnSpc>
              <a:buFont typeface="Arial" pitchFamily="-112" charset="0"/>
              <a:buNone/>
            </a:pPr>
            <a:endParaRPr lang="en-US" sz="1800" b="1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80000"/>
              </a:lnSpc>
              <a:buFont typeface="Arial" pitchFamily="-112" charset="0"/>
              <a:buNone/>
            </a:pPr>
            <a:r>
              <a:rPr lang="en-US" sz="1800" b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1. Direct microscopy</a:t>
            </a:r>
          </a:p>
          <a:p>
            <a:pPr lvl="1">
              <a:lnSpc>
                <a:spcPct val="12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Giemsa stain and GMS stain</a:t>
            </a:r>
          </a:p>
          <a:p>
            <a:pPr lvl="1">
              <a:lnSpc>
                <a:spcPct val="12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 If CSF sample, do  India Ink preparation </a:t>
            </a:r>
          </a:p>
          <a:p>
            <a:pPr>
              <a:lnSpc>
                <a:spcPct val="12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        </a:t>
            </a:r>
            <a:r>
              <a:rPr lang="en-US" sz="1800" u="sng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If positive: Yeast cell with a thick capsule</a:t>
            </a:r>
          </a:p>
          <a:p>
            <a:pPr lvl="2">
              <a:lnSpc>
                <a:spcPct val="120000"/>
              </a:lnSpc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  <a:p>
            <a:pPr lvl="1" eaLnBrk="1" hangingPunct="1">
              <a:lnSpc>
                <a:spcPct val="80000"/>
              </a:lnSpc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  <a:p>
            <a:pPr eaLnBrk="1" hangingPunct="1">
              <a:lnSpc>
                <a:spcPct val="8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  2. Culture on SDA</a:t>
            </a:r>
          </a:p>
          <a:p>
            <a:pPr eaLnBrk="1" hangingPunct="1">
              <a:lnSpc>
                <a:spcPct val="8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        Identify using API 20C , Urease +ve</a:t>
            </a:r>
          </a:p>
          <a:p>
            <a:pPr eaLnBrk="1" hangingPunct="1">
              <a:lnSpc>
                <a:spcPct val="8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        Phenol oxidase +ve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 b="7211"/>
          <a:stretch>
            <a:fillRect/>
          </a:stretch>
        </p:blipFill>
        <p:spPr bwMode="auto">
          <a:xfrm>
            <a:off x="5964238" y="1800225"/>
            <a:ext cx="264001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79388"/>
            <a:ext cx="7239000" cy="11430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</a:rPr>
              <a:t>Cryptococcosis</a:t>
            </a:r>
            <a:endParaRPr lang="en-US" sz="3600">
              <a:solidFill>
                <a:schemeClr val="bg1"/>
              </a:solidFill>
              <a:latin typeface="Calibri" pitchFamily="-112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077200" cy="5257800"/>
          </a:xfrm>
        </p:spPr>
        <p:txBody>
          <a:bodyPr/>
          <a:lstStyle/>
          <a:p>
            <a:pPr marL="0" indent="0" defTabSz="914400" eaLnBrk="1" hangingPunct="1">
              <a:buClr>
                <a:srgbClr val="A5AB81"/>
              </a:buClr>
              <a:buSzPct val="95000"/>
              <a:buFont typeface="Arial" pitchFamily="-112" charset="0"/>
              <a:buNone/>
            </a:pP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b="1">
                <a:solidFill>
                  <a:schemeClr val="bg1"/>
                </a:solidFill>
                <a:latin typeface="Constantia" pitchFamily="-112" charset="0"/>
                <a:ea typeface="Times New Roman" pitchFamily="-112" charset="0"/>
                <a:cs typeface="Times New Roman" pitchFamily="-112" charset="0"/>
              </a:rPr>
              <a:t>Treatment</a:t>
            </a:r>
          </a:p>
          <a:p>
            <a:pPr marL="0" indent="0" defTabSz="914400" eaLnBrk="1" hangingPunct="1">
              <a:buClr>
                <a:srgbClr val="A5AB81"/>
              </a:buClr>
              <a:buSzPct val="95000"/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  <a:latin typeface="Constantia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0" indent="0" defTabSz="914400" eaLnBrk="1" hangingPunct="1">
              <a:buClr>
                <a:srgbClr val="A5AB81"/>
              </a:buClr>
              <a:buSzPct val="95000"/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  <a:latin typeface="Constantia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0" indent="0" defTabSz="914400" eaLnBrk="1" hangingPunct="1">
              <a:buClr>
                <a:srgbClr val="A5AB81"/>
              </a:buClr>
              <a:buSzPct val="95000"/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  <a:latin typeface="Constantia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0" indent="0" defTabSz="914400" eaLnBrk="1" hangingPunct="1">
              <a:buClr>
                <a:srgbClr val="A5AB81"/>
              </a:buClr>
              <a:buSzPct val="95000"/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  <a:ea typeface="Times New Roman" pitchFamily="-112" charset="0"/>
                <a:cs typeface="Times New Roman" pitchFamily="-112" charset="0"/>
              </a:rPr>
              <a:t>Systemic fungal agents</a:t>
            </a:r>
          </a:p>
          <a:p>
            <a:pPr marL="0" indent="0" defTabSz="914400" eaLnBrk="1" hangingPunct="1">
              <a:buClr>
                <a:srgbClr val="A5AB81"/>
              </a:buClr>
              <a:buSzPct val="95000"/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  <a:ea typeface="Times New Roman" pitchFamily="-112" charset="0"/>
                <a:cs typeface="Times New Roman" pitchFamily="-112" charset="0"/>
              </a:rPr>
              <a:t>         Amphotericin B</a:t>
            </a:r>
          </a:p>
          <a:p>
            <a:pPr marL="0" indent="0" defTabSz="914400">
              <a:buClr>
                <a:srgbClr val="A5AB81"/>
              </a:buClr>
              <a:buSzPct val="95000"/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  <a:ea typeface="Times New Roman" pitchFamily="-112" charset="0"/>
                <a:cs typeface="Times New Roman" pitchFamily="-112" charset="0"/>
              </a:rPr>
              <a:t>         Combination of Amphotericin B &amp; flucytosine </a:t>
            </a:r>
            <a:endParaRPr lang="en-US" sz="1800">
              <a:solidFill>
                <a:schemeClr val="bg1"/>
              </a:solidFill>
              <a:latin typeface="Constantia" pitchFamily="-112" charset="0"/>
            </a:endParaRPr>
          </a:p>
          <a:p>
            <a:pPr marL="0" indent="0" defTabSz="914400" eaLnBrk="1" hangingPunct="1">
              <a:buClr>
                <a:srgbClr val="A5AB81"/>
              </a:buClr>
              <a:buSzPct val="95000"/>
              <a:buFont typeface="Arial" pitchFamily="-112" charset="0"/>
              <a:buNone/>
            </a:pPr>
            <a:endParaRPr lang="en-US" sz="1800">
              <a:latin typeface="Constantia" pitchFamily="-112" charset="0"/>
              <a:ea typeface="Times New Roman" pitchFamily="-112" charset="0"/>
              <a:cs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800" b="1">
                <a:solidFill>
                  <a:srgbClr val="BFBFB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12" charset="0"/>
                <a:ea typeface="Century Gothic" pitchFamily="-112" charset="0"/>
                <a:cs typeface="Century Gothic" pitchFamily="-112" charset="0"/>
              </a:rPr>
              <a:t>Lecture Objectives..</a:t>
            </a:r>
            <a:endParaRPr lang="en-US" sz="4800">
              <a:latin typeface="Calibri" pitchFamily="-112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798638"/>
            <a:ext cx="8686800" cy="4525962"/>
          </a:xfrm>
        </p:spPr>
        <p:txBody>
          <a:bodyPr/>
          <a:lstStyle/>
          <a:p>
            <a:pPr eaLnBrk="1" hangingPunct="1"/>
            <a:endParaRPr lang="en-US">
              <a:solidFill>
                <a:srgbClr val="BFBFBF"/>
              </a:solidFill>
              <a:latin typeface="Century Gothic" pitchFamily="-112" charset="0"/>
              <a:ea typeface="Century Gothic" pitchFamily="-112" charset="0"/>
              <a:cs typeface="Century Gothic" pitchFamily="-112" charset="0"/>
            </a:endParaRPr>
          </a:p>
          <a:p>
            <a:pPr eaLnBrk="1" hangingPunct="1">
              <a:buFont typeface="Arial" pitchFamily="-112" charset="0"/>
              <a:buNone/>
            </a:pPr>
            <a:r>
              <a:rPr lang="en-US">
                <a:solidFill>
                  <a:srgbClr val="BFBFBF"/>
                </a:solidFill>
                <a:latin typeface="Century Gothic" pitchFamily="-112" charset="0"/>
                <a:ea typeface="Century Gothic" pitchFamily="-112" charset="0"/>
                <a:cs typeface="Century Gothic" pitchFamily="-112" charset="0"/>
              </a:rPr>
              <a:t>   </a:t>
            </a:r>
            <a:r>
              <a:rPr lang="en-US" b="1">
                <a:solidFill>
                  <a:srgbClr val="BFBFBF"/>
                </a:solidFill>
                <a:latin typeface="Century Gothic" pitchFamily="-112" charset="0"/>
                <a:ea typeface="Century Gothic" pitchFamily="-112" charset="0"/>
                <a:cs typeface="Century Gothic" pitchFamily="-112" charset="0"/>
              </a:rPr>
              <a:t>Students at the end of the lecture will be able to:</a:t>
            </a:r>
          </a:p>
          <a:p>
            <a:pPr>
              <a:buFont typeface="Calibri" pitchFamily="-112" charset="0"/>
              <a:buAutoNum type="arabicPeriod"/>
            </a:pPr>
            <a:r>
              <a:rPr lang="en-US" sz="2800">
                <a:solidFill>
                  <a:schemeClr val="bg1"/>
                </a:solidFill>
              </a:rPr>
              <a:t>Acquire the basic knowledge about fungal infections of the respiratory system  </a:t>
            </a:r>
          </a:p>
          <a:p>
            <a:pPr>
              <a:buFont typeface="Calibri" pitchFamily="-112" charset="0"/>
              <a:buAutoNum type="arabicPeriod"/>
            </a:pPr>
            <a:r>
              <a:rPr lang="en-US" sz="2800">
                <a:solidFill>
                  <a:schemeClr val="bg1"/>
                </a:solidFill>
              </a:rPr>
              <a:t>know the main fungi that affects the respiratory system  </a:t>
            </a:r>
          </a:p>
          <a:p>
            <a:pPr>
              <a:buFont typeface="Calibri" pitchFamily="-112" charset="0"/>
              <a:buAutoNum type="arabicPeriod"/>
            </a:pPr>
            <a:r>
              <a:rPr lang="en-US" sz="2800">
                <a:solidFill>
                  <a:schemeClr val="bg1"/>
                </a:solidFill>
              </a:rPr>
              <a:t>Identify the clinical settings of such infections</a:t>
            </a:r>
          </a:p>
          <a:p>
            <a:pPr>
              <a:buFont typeface="Calibri" pitchFamily="-112" charset="0"/>
              <a:buAutoNum type="arabicPeriod"/>
            </a:pPr>
            <a:r>
              <a:rPr lang="en-US" sz="2800">
                <a:solidFill>
                  <a:schemeClr val="bg1"/>
                </a:solidFill>
              </a:rPr>
              <a:t> Know the laboratory diagnosis, and treatment of these infections.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533400" y="17938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Constantia" pitchFamily="-112" charset="0"/>
                <a:ea typeface="Times New Roman" pitchFamily="-112" charset="0"/>
                <a:cs typeface="Times New Roman" pitchFamily="-112" charset="0"/>
              </a:rPr>
              <a:t>Pneumocystosis (PCP)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534400" cy="5257800"/>
          </a:xfrm>
        </p:spPr>
        <p:txBody>
          <a:bodyPr/>
          <a:lstStyle/>
          <a:p>
            <a:pPr marL="514350" indent="-514350" eaLnBrk="1" hangingPunct="1">
              <a:buFont typeface="Arial" pitchFamily="-112" charset="0"/>
              <a:buNone/>
            </a:pPr>
            <a:r>
              <a:rPr lang="en-US" sz="2000" b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Opportunistic fungal pneumonia </a:t>
            </a:r>
          </a:p>
          <a:p>
            <a:pPr marL="514350" indent="-514350"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It is interstitial pneumonia of the alveolar area.</a:t>
            </a:r>
          </a:p>
          <a:p>
            <a:pPr marL="514350" indent="-514350"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Affect compromised host</a:t>
            </a:r>
          </a:p>
          <a:p>
            <a:pPr marL="514350" indent="-514350">
              <a:spcBef>
                <a:spcPct val="50000"/>
              </a:spcBef>
              <a:buFont typeface="Arial" pitchFamily="-112" charset="0"/>
              <a:buNone/>
            </a:pPr>
            <a:r>
              <a:rPr lang="en-US" sz="1800" u="sng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Especially common in AIDS patients.</a:t>
            </a:r>
          </a:p>
          <a:p>
            <a:pPr marL="514350" indent="-514350">
              <a:spcBef>
                <a:spcPct val="50000"/>
              </a:spcBef>
              <a:buFont typeface="Arial" pitchFamily="-112" charset="0"/>
              <a:buNone/>
            </a:pPr>
            <a:endParaRPr lang="en-US" sz="1800" u="sng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  <a:p>
            <a:pPr marL="514350" indent="-514350">
              <a:spcBef>
                <a:spcPct val="50000"/>
              </a:spcBef>
              <a:buFont typeface="Wingdings" pitchFamily="-112" charset="2"/>
              <a:buChar char="Ø"/>
            </a:pPr>
            <a:r>
              <a:rPr lang="en-US" sz="1800" b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Etiology:</a:t>
            </a:r>
          </a:p>
          <a:p>
            <a:pPr marL="514350" indent="-514350">
              <a:spcBef>
                <a:spcPct val="50000"/>
              </a:spcBef>
              <a:buFont typeface="Arial" pitchFamily="-112" charset="0"/>
              <a:buNone/>
            </a:pPr>
            <a:r>
              <a:rPr lang="en-US" sz="1800" i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Pneumocystis  jiroveci</a:t>
            </a:r>
          </a:p>
          <a:p>
            <a:pPr marL="514350" indent="-514350">
              <a:lnSpc>
                <a:spcPct val="65000"/>
              </a:lnSpc>
              <a:spcBef>
                <a:spcPct val="50000"/>
              </a:spcBef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  <a:p>
            <a:pPr marL="514350" indent="-514350">
              <a:lnSpc>
                <a:spcPct val="65000"/>
              </a:lnSpc>
              <a:spcBef>
                <a:spcPct val="50000"/>
              </a:spcBef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Previously thought to be a protozoan parasite, but later it has been proven to be a fungus </a:t>
            </a:r>
          </a:p>
          <a:p>
            <a:pPr marL="514350" indent="-514350">
              <a:spcBef>
                <a:spcPct val="50000"/>
              </a:spcBef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Does not grow in laboratory media e.g. SDA</a:t>
            </a:r>
          </a:p>
          <a:p>
            <a:pPr marL="514350" indent="-514350">
              <a:spcBef>
                <a:spcPct val="50000"/>
              </a:spcBef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Naturally found in rodents (rats), other animals (goats, horses), Humans may contract it during childhood</a:t>
            </a:r>
            <a:endParaRPr lang="en-US" sz="1800" u="sng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79388"/>
            <a:ext cx="7543800" cy="11430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  <a:ea typeface="Times New Roman" pitchFamily="-112" charset="0"/>
                <a:cs typeface="Times New Roman" pitchFamily="-112" charset="0"/>
              </a:rPr>
              <a:t>Pneumocystosis</a:t>
            </a:r>
            <a:r>
              <a:rPr lang="en-US" sz="3600" b="1" u="sng">
                <a:solidFill>
                  <a:schemeClr val="bg1"/>
                </a:solidFill>
                <a:latin typeface="Constantia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endParaRPr lang="en-US" sz="3600">
              <a:solidFill>
                <a:schemeClr val="bg1"/>
              </a:solidFill>
              <a:latin typeface="Calibri" pitchFamily="-112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2578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2000" b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Laboratory Diagnosis:</a:t>
            </a:r>
            <a:r>
              <a:rPr lang="en-US" sz="20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 </a:t>
            </a:r>
          </a:p>
          <a:p>
            <a:pPr marL="457200" indent="-457200">
              <a:lnSpc>
                <a:spcPct val="8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Patient specimen: Bronchoscopic specimens (B.A.L.), Sputum, Lung biopsy tissue.</a:t>
            </a: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	</a:t>
            </a: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Histological sections or smears stained by GMS stain. 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ar-sa" sz="1800">
                <a:solidFill>
                  <a:schemeClr val="bg1"/>
                </a:solidFill>
                <a:latin typeface="Calibri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Immunuofluorescence (better sensitivity)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If positive will see </a:t>
            </a:r>
            <a:r>
              <a:rPr lang="en-US" sz="1800" u="sng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cysts </a:t>
            </a: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of hat-shape, 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cup shape, crescent</a:t>
            </a: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2000" b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Treatment: </a:t>
            </a: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Trimethoprim – sulfamethoxazole</a:t>
            </a: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Dapsone</a:t>
            </a:r>
          </a:p>
        </p:txBody>
      </p:sp>
      <p:pic>
        <p:nvPicPr>
          <p:cNvPr id="22532" name="Picture 4" descr="17FF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987675"/>
            <a:ext cx="295275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962400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solidFill>
                  <a:srgbClr val="BFBFB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Dr. Ahmed M. Al-Barrag</a:t>
            </a:r>
          </a:p>
          <a:p>
            <a:pPr eaLnBrk="1" hangingPunct="1"/>
            <a:r>
              <a:rPr lang="en-US" b="1">
                <a:solidFill>
                  <a:srgbClr val="BFBFB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18-2-2012</a:t>
            </a:r>
          </a:p>
          <a:p>
            <a:pPr eaLnBrk="1" hangingPunct="1"/>
            <a:endParaRPr lang="en-US">
              <a:solidFill>
                <a:srgbClr val="D9D9D9"/>
              </a:solidFill>
            </a:endParaRPr>
          </a:p>
          <a:p>
            <a:pPr eaLnBrk="1" hangingPunct="1"/>
            <a:endParaRPr lang="en-US">
              <a:solidFill>
                <a:srgbClr val="D9D9D9"/>
              </a:solidFill>
            </a:endParaRPr>
          </a:p>
          <a:p>
            <a:pPr eaLnBrk="1" hangingPunct="1"/>
            <a:endParaRPr lang="en-US">
              <a:solidFill>
                <a:srgbClr val="89898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12" charset="0"/>
                <a:ea typeface="Century Gothic" pitchFamily="-112" charset="0"/>
                <a:cs typeface="Century Gothic" pitchFamily="-112" charset="0"/>
              </a:rPr>
              <a:t>(Respiratory 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990600" y="762000"/>
            <a:ext cx="9296400" cy="1905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11500" b="1" u="sng">
                <a:solidFill>
                  <a:srgbClr val="BFBFB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12" charset="0"/>
                <a:ea typeface="Century Gothic" pitchFamily="-112" charset="0"/>
                <a:cs typeface="Century Gothic" pitchFamily="-112" charset="0"/>
              </a:rPr>
              <a:t>T</a:t>
            </a:r>
            <a:r>
              <a:rPr lang="en-US" sz="6600" b="1">
                <a:solidFill>
                  <a:srgbClr val="BFBFB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12" charset="0"/>
                <a:ea typeface="Century Gothic" pitchFamily="-112" charset="0"/>
                <a:cs typeface="Century Gothic" pitchFamily="-112" charset="0"/>
              </a:rPr>
              <a:t>hank You </a:t>
            </a:r>
            <a:r>
              <a:rPr lang="en-US" sz="6600" b="1">
                <a:solidFill>
                  <a:srgbClr val="BFBFB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12" charset="0"/>
                <a:ea typeface="Century Gothic" pitchFamily="-112" charset="0"/>
                <a:cs typeface="Century Gothic" pitchFamily="-112" charset="0"/>
                <a:sym typeface="Wingdings" pitchFamily="-112" charset="2"/>
              </a:rPr>
              <a:t></a:t>
            </a:r>
            <a:r>
              <a:rPr lang="en-US" sz="6600" b="1">
                <a:solidFill>
                  <a:srgbClr val="BFBFB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12" charset="0"/>
                <a:ea typeface="Century Gothic" pitchFamily="-112" charset="0"/>
                <a:cs typeface="Century Gothic" pitchFamily="-112" charset="0"/>
              </a:rPr>
              <a:t/>
            </a:r>
            <a:br>
              <a:rPr lang="en-US" sz="6600" b="1">
                <a:solidFill>
                  <a:srgbClr val="BFBFB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12" charset="0"/>
                <a:ea typeface="Century Gothic" pitchFamily="-112" charset="0"/>
                <a:cs typeface="Century Gothic" pitchFamily="-112" charset="0"/>
              </a:rPr>
            </a:br>
            <a:endParaRPr lang="en-US" sz="6600" b="1">
              <a:solidFill>
                <a:srgbClr val="BFBFB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pitchFamily="-112" charset="0"/>
              <a:ea typeface="Century Gothic" pitchFamily="-112" charset="0"/>
              <a:cs typeface="Century Gothic" pitchFamily="-11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79388"/>
            <a:ext cx="7467600" cy="11430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</a:rPr>
              <a:t>Candidiasis</a:t>
            </a:r>
            <a:endParaRPr lang="en-US" sz="3600">
              <a:solidFill>
                <a:schemeClr val="bg1"/>
              </a:solidFill>
              <a:latin typeface="Calibri" pitchFamily="-112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Candidiasis</a:t>
            </a:r>
            <a:r>
              <a:rPr lang="en-US" sz="1800" i="1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  </a:t>
            </a:r>
            <a:r>
              <a:rPr lang="en-US" sz="1800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refer to infection caused by any of the &gt; 160 species of the genus </a:t>
            </a:r>
            <a:r>
              <a:rPr lang="en-US" sz="1800" i="1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Candida</a:t>
            </a:r>
            <a:r>
              <a:rPr lang="en-US" sz="1800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 </a:t>
            </a:r>
          </a:p>
          <a:p>
            <a:pPr>
              <a:lnSpc>
                <a:spcPct val="90000"/>
              </a:lnSpc>
              <a:buFont typeface="Arial" pitchFamily="-112" charset="0"/>
              <a:buNone/>
            </a:pPr>
            <a:endParaRPr lang="en-US" sz="1800" i="1">
              <a:solidFill>
                <a:schemeClr val="bg1"/>
              </a:solidFill>
              <a:ea typeface="Cambria Math" pitchFamily="18" charset="0"/>
              <a:cs typeface="Cambria Math" pitchFamily="18" charset="0"/>
            </a:endParaRPr>
          </a:p>
          <a:p>
            <a:pPr>
              <a:buFont typeface="Arial" pitchFamily="-112" charset="0"/>
              <a:buNone/>
            </a:pPr>
            <a:r>
              <a:rPr lang="en-US" sz="1800" i="1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Candida : </a:t>
            </a:r>
            <a:r>
              <a:rPr lang="en-US" sz="1800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   Y</a:t>
            </a:r>
            <a:r>
              <a:rPr lang="en-US" sz="1800">
                <a:solidFill>
                  <a:schemeClr val="bg1"/>
                </a:solidFill>
              </a:rPr>
              <a:t>easts</a:t>
            </a:r>
          </a:p>
          <a:p>
            <a:pPr lvl="1"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</a:rPr>
              <a:t>             Pseudohyphae</a:t>
            </a:r>
          </a:p>
          <a:p>
            <a:pPr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pitchFamily="-112" charset="0"/>
              <a:buNone/>
            </a:pPr>
            <a:r>
              <a:rPr lang="en-US" sz="1800" i="1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Candida albicans</a:t>
            </a:r>
            <a:r>
              <a:rPr lang="en-US" sz="1800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  is the most common species causing candidiasis.</a:t>
            </a:r>
          </a:p>
          <a:p>
            <a:pPr lvl="1">
              <a:lnSpc>
                <a:spcPct val="9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 </a:t>
            </a:r>
          </a:p>
          <a:p>
            <a:pPr lvl="1">
              <a:lnSpc>
                <a:spcPct val="90000"/>
              </a:lnSpc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Other species include:</a:t>
            </a:r>
          </a:p>
          <a:p>
            <a:pPr lvl="3">
              <a:lnSpc>
                <a:spcPct val="90000"/>
              </a:lnSpc>
              <a:buFont typeface="Arial" pitchFamily="-112" charset="0"/>
              <a:buNone/>
            </a:pPr>
            <a:r>
              <a:rPr lang="en-US" sz="1800" i="1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Candida glabrata, </a:t>
            </a:r>
          </a:p>
          <a:p>
            <a:pPr lvl="3">
              <a:lnSpc>
                <a:spcPct val="90000"/>
              </a:lnSpc>
              <a:buFont typeface="Arial" pitchFamily="-112" charset="0"/>
              <a:buNone/>
            </a:pPr>
            <a:r>
              <a:rPr lang="en-US" sz="1800" i="1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Candida tropicalis,</a:t>
            </a:r>
            <a:r>
              <a:rPr lang="en-US" sz="1800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 </a:t>
            </a:r>
          </a:p>
          <a:p>
            <a:pPr lvl="3">
              <a:lnSpc>
                <a:spcPct val="90000"/>
              </a:lnSpc>
              <a:buFont typeface="Arial" pitchFamily="-112" charset="0"/>
              <a:buNone/>
            </a:pPr>
            <a:r>
              <a:rPr lang="en-US" sz="1800" i="1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Candida parapsilosis,</a:t>
            </a:r>
            <a:r>
              <a:rPr lang="en-US" sz="1800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 </a:t>
            </a:r>
          </a:p>
          <a:p>
            <a:pPr lvl="3">
              <a:lnSpc>
                <a:spcPct val="90000"/>
              </a:lnSpc>
              <a:buFont typeface="Arial" pitchFamily="-112" charset="0"/>
              <a:buNone/>
            </a:pPr>
            <a:r>
              <a:rPr lang="en-US" sz="1800" i="1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Candida krusei</a:t>
            </a:r>
            <a:endParaRPr lang="en-US" sz="1800">
              <a:solidFill>
                <a:schemeClr val="bg1"/>
              </a:solidFill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4100" name="Picture 6" descr="chlam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005263"/>
            <a:ext cx="3671888" cy="24415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79388"/>
            <a:ext cx="7467600" cy="11430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</a:rPr>
              <a:t>Candida</a:t>
            </a:r>
            <a:endParaRPr lang="en-US" sz="3600">
              <a:solidFill>
                <a:schemeClr val="bg1"/>
              </a:solidFill>
              <a:latin typeface="Calibri" pitchFamily="-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82000" cy="5257800"/>
          </a:xfrm>
        </p:spPr>
        <p:txBody>
          <a:bodyPr/>
          <a:lstStyle/>
          <a:p>
            <a:pPr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</a:rPr>
              <a:t> Part of the endogenous flora</a:t>
            </a:r>
          </a:p>
          <a:p>
            <a:pPr lvl="1">
              <a:buFont typeface="Wingdings" pitchFamily="-112" charset="2"/>
              <a:buChar char="§"/>
            </a:pPr>
            <a:r>
              <a:rPr lang="en-US" sz="1800">
                <a:solidFill>
                  <a:schemeClr val="bg1"/>
                </a:solidFill>
              </a:rPr>
              <a:t>          Skin</a:t>
            </a:r>
          </a:p>
          <a:p>
            <a:pPr lvl="1">
              <a:buFont typeface="Wingdings" pitchFamily="-112" charset="2"/>
              <a:buChar char="§"/>
            </a:pPr>
            <a:r>
              <a:rPr lang="en-US" sz="1800">
                <a:solidFill>
                  <a:schemeClr val="bg1"/>
                </a:solidFill>
              </a:rPr>
              <a:t>          Gut      </a:t>
            </a:r>
          </a:p>
          <a:p>
            <a:pPr lvl="1">
              <a:buFont typeface="Wingdings" pitchFamily="-112" charset="2"/>
              <a:buChar char="§"/>
            </a:pPr>
            <a:r>
              <a:rPr lang="en-US" sz="1800">
                <a:solidFill>
                  <a:schemeClr val="bg1"/>
                </a:solidFill>
              </a:rPr>
              <a:t>          Mucosal surfaces</a:t>
            </a:r>
          </a:p>
          <a:p>
            <a:pPr>
              <a:buFont typeface="Wingdings" pitchFamily="-112" charset="2"/>
              <a:buChar char="Ø"/>
            </a:pPr>
            <a:endParaRPr lang="ar-sa" sz="1800">
              <a:solidFill>
                <a:schemeClr val="bg1"/>
              </a:solidFill>
              <a:latin typeface="Calibri" pitchFamily="-112" charset="0"/>
              <a:ea typeface="Arial" pitchFamily="-112" charset="0"/>
              <a:cs typeface="Arial" pitchFamily="-112" charset="0"/>
            </a:endParaRPr>
          </a:p>
          <a:p>
            <a:pPr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</a:rPr>
              <a:t>Most infections are due to person’s own flora</a:t>
            </a:r>
          </a:p>
          <a:p>
            <a:pPr>
              <a:buFont typeface="Wingdings" pitchFamily="-112" charset="2"/>
              <a:buChar char="Ø"/>
            </a:pPr>
            <a:endParaRPr lang="ar-sa" sz="1800">
              <a:solidFill>
                <a:schemeClr val="bg1"/>
              </a:solidFill>
              <a:latin typeface="Calibri" pitchFamily="-112" charset="0"/>
              <a:ea typeface="Arial" pitchFamily="-112" charset="0"/>
              <a:cs typeface="Arial" pitchFamily="-112" charset="0"/>
            </a:endParaRPr>
          </a:p>
          <a:p>
            <a:pPr>
              <a:buFont typeface="Wingdings" pitchFamily="-112" charset="2"/>
              <a:buChar char="Ø"/>
            </a:pPr>
            <a:endParaRPr lang="ar-sa" sz="1800">
              <a:solidFill>
                <a:schemeClr val="bg1"/>
              </a:solidFill>
              <a:latin typeface="Calibri" pitchFamily="-112" charset="0"/>
              <a:ea typeface="Arial" pitchFamily="-112" charset="0"/>
              <a:cs typeface="Arial" pitchFamily="-112" charset="0"/>
            </a:endParaRPr>
          </a:p>
          <a:p>
            <a:pPr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</a:rPr>
              <a:t>Portal of entry:  </a:t>
            </a:r>
          </a:p>
          <a:p>
            <a:pPr lvl="1"/>
            <a:r>
              <a:rPr lang="en-US" sz="1800">
                <a:solidFill>
                  <a:schemeClr val="bg1"/>
                </a:solidFill>
              </a:rPr>
              <a:t>Breach in skin or mucosa by catheters, trauma, surgery</a:t>
            </a:r>
          </a:p>
          <a:p>
            <a:pPr>
              <a:buFont typeface="Wingdings" pitchFamily="-112" charset="2"/>
              <a:buChar char="Ø"/>
            </a:pPr>
            <a:endParaRPr lang="en-US" sz="1800">
              <a:solidFill>
                <a:schemeClr val="bg1"/>
              </a:solidFill>
            </a:endParaRPr>
          </a:p>
          <a:p>
            <a:pPr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Endogenous  source for majority of  Candida infections</a:t>
            </a:r>
          </a:p>
          <a:p>
            <a:pPr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ea typeface="Cambria Math" pitchFamily="18" charset="0"/>
                <a:cs typeface="Cambria Math" pitchFamily="18" charset="0"/>
              </a:rPr>
              <a:t>Exogenous transmission?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79388"/>
            <a:ext cx="7467600" cy="11430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</a:rPr>
              <a:t>Candidiasis</a:t>
            </a:r>
            <a:endParaRPr lang="en-US" sz="3600">
              <a:solidFill>
                <a:schemeClr val="bg1"/>
              </a:solidFill>
              <a:latin typeface="Calibri" pitchFamily="-112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257800"/>
          </a:xfrm>
        </p:spPr>
        <p:txBody>
          <a:bodyPr/>
          <a:lstStyle/>
          <a:p>
            <a:pPr marL="514350" indent="-514350" eaLnBrk="1" hangingPunct="1"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55650" y="1700213"/>
            <a:ext cx="302418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ct val="15000"/>
              </a:spcAft>
            </a:pPr>
            <a:r>
              <a:rPr lang="en-US" sz="2000" b="1">
                <a:solidFill>
                  <a:schemeClr val="bg1"/>
                </a:solidFill>
                <a:latin typeface="Calibri" pitchFamily="-112" charset="0"/>
              </a:rPr>
              <a:t>High-risk patients</a:t>
            </a:r>
          </a:p>
          <a:p>
            <a:pPr marL="742950" lvl="1" indent="-285750" eaLnBrk="0" hangingPunct="0">
              <a:spcAft>
                <a:spcPct val="35000"/>
              </a:spcAft>
            </a:pPr>
            <a:r>
              <a:rPr lang="en-US">
                <a:solidFill>
                  <a:schemeClr val="bg1"/>
                </a:solidFill>
                <a:latin typeface="Calibri" pitchFamily="-112" charset="0"/>
              </a:rPr>
              <a:t>AIDS</a:t>
            </a:r>
          </a:p>
          <a:p>
            <a:pPr marL="742950" lvl="1" indent="-285750" eaLnBrk="0" hangingPunct="0">
              <a:spcAft>
                <a:spcPct val="35000"/>
              </a:spcAft>
            </a:pPr>
            <a:r>
              <a:rPr lang="en-US">
                <a:solidFill>
                  <a:schemeClr val="bg1"/>
                </a:solidFill>
                <a:latin typeface="Calibri" pitchFamily="-112" charset="0"/>
              </a:rPr>
              <a:t>Surgery</a:t>
            </a:r>
          </a:p>
          <a:p>
            <a:pPr marL="742950" lvl="1" indent="-285750" eaLnBrk="0" hangingPunct="0">
              <a:spcAft>
                <a:spcPct val="35000"/>
              </a:spcAft>
            </a:pPr>
            <a:r>
              <a:rPr lang="en-US">
                <a:solidFill>
                  <a:schemeClr val="bg1"/>
                </a:solidFill>
                <a:latin typeface="Calibri" pitchFamily="-112" charset="0"/>
              </a:rPr>
              <a:t>Malignancy</a:t>
            </a:r>
          </a:p>
          <a:p>
            <a:pPr marL="742950" lvl="1" indent="-285750" eaLnBrk="0" hangingPunct="0">
              <a:spcAft>
                <a:spcPct val="35000"/>
              </a:spcAft>
            </a:pPr>
            <a:r>
              <a:rPr lang="en-US">
                <a:solidFill>
                  <a:schemeClr val="bg1"/>
                </a:solidFill>
                <a:latin typeface="Calibri" pitchFamily="-112" charset="0"/>
              </a:rPr>
              <a:t>Leukopenia</a:t>
            </a:r>
          </a:p>
          <a:p>
            <a:pPr marL="742950" lvl="1" indent="-285750" eaLnBrk="0" hangingPunct="0">
              <a:spcAft>
                <a:spcPct val="35000"/>
              </a:spcAft>
            </a:pPr>
            <a:r>
              <a:rPr lang="en-US">
                <a:solidFill>
                  <a:schemeClr val="bg1"/>
                </a:solidFill>
                <a:latin typeface="Calibri" pitchFamily="-112" charset="0"/>
              </a:rPr>
              <a:t>Burns</a:t>
            </a:r>
          </a:p>
          <a:p>
            <a:pPr marL="742950" lvl="1" indent="-285750" eaLnBrk="0" hangingPunct="0"/>
            <a:r>
              <a:rPr lang="en-US">
                <a:solidFill>
                  <a:schemeClr val="bg1"/>
                </a:solidFill>
                <a:latin typeface="Calibri" pitchFamily="-112" charset="0"/>
              </a:rPr>
              <a:t>Premature infants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755650" y="4508500"/>
            <a:ext cx="3168650" cy="178593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indent="-273050" defTabSz="914400">
              <a:buClr>
                <a:srgbClr val="A5AB81"/>
              </a:buClr>
              <a:buSzPct val="95000"/>
            </a:pPr>
            <a:r>
              <a:rPr lang="en-US" sz="2000" b="1">
                <a:solidFill>
                  <a:schemeClr val="bg1"/>
                </a:solidFill>
                <a:latin typeface="Calibri" pitchFamily="-112" charset="0"/>
              </a:rPr>
              <a:t>Exposures</a:t>
            </a:r>
          </a:p>
          <a:p>
            <a:pPr indent="-273050" defTabSz="914400">
              <a:buClr>
                <a:srgbClr val="A5AB81"/>
              </a:buClr>
              <a:buSzPct val="95000"/>
            </a:pPr>
            <a:endParaRPr lang="en-US" b="1">
              <a:solidFill>
                <a:schemeClr val="bg1"/>
              </a:solidFill>
              <a:latin typeface="Calibri" pitchFamily="-112" charset="0"/>
            </a:endParaRPr>
          </a:p>
          <a:p>
            <a:pPr marL="457200" lvl="2" indent="-273050" defTabSz="914400">
              <a:buClr>
                <a:srgbClr val="A5AB81"/>
              </a:buClr>
              <a:buSzPct val="95000"/>
            </a:pPr>
            <a:r>
              <a:rPr lang="en-US">
                <a:solidFill>
                  <a:schemeClr val="bg1"/>
                </a:solidFill>
                <a:latin typeface="Calibri" pitchFamily="-112" charset="0"/>
              </a:rPr>
              <a:t>	ICU </a:t>
            </a:r>
            <a:r>
              <a:rPr lang="en-US" u="sng">
                <a:solidFill>
                  <a:schemeClr val="bg1"/>
                </a:solidFill>
                <a:latin typeface="Calibri" pitchFamily="-112" charset="0"/>
              </a:rPr>
              <a:t>&gt;</a:t>
            </a:r>
            <a:r>
              <a:rPr lang="en-US">
                <a:solidFill>
                  <a:schemeClr val="bg1"/>
                </a:solidFill>
                <a:latin typeface="Calibri" pitchFamily="-112" charset="0"/>
              </a:rPr>
              <a:t>7 days</a:t>
            </a:r>
          </a:p>
          <a:p>
            <a:pPr marL="457200" lvl="2" indent="-273050" defTabSz="914400">
              <a:buClr>
                <a:srgbClr val="A5AB81"/>
              </a:buClr>
              <a:buSzPct val="95000"/>
            </a:pPr>
            <a:r>
              <a:rPr lang="en-US">
                <a:solidFill>
                  <a:schemeClr val="bg1"/>
                </a:solidFill>
                <a:latin typeface="Calibri" pitchFamily="-112" charset="0"/>
              </a:rPr>
              <a:t>	CVCs</a:t>
            </a:r>
          </a:p>
          <a:p>
            <a:pPr marL="457200" lvl="2" indent="-273050" defTabSz="914400">
              <a:buClr>
                <a:srgbClr val="A5AB81"/>
              </a:buClr>
              <a:buSzPct val="95000"/>
            </a:pPr>
            <a:r>
              <a:rPr lang="en-US">
                <a:solidFill>
                  <a:schemeClr val="bg1"/>
                </a:solidFill>
                <a:latin typeface="Calibri" pitchFamily="-112" charset="0"/>
              </a:rPr>
              <a:t>	Antibiotics</a:t>
            </a:r>
          </a:p>
          <a:p>
            <a:pPr marL="457200" lvl="2" indent="-273050" defTabSz="914400">
              <a:buClr>
                <a:srgbClr val="A5AB81"/>
              </a:buClr>
              <a:buSzPct val="95000"/>
            </a:pPr>
            <a:r>
              <a:rPr lang="en-US">
                <a:solidFill>
                  <a:schemeClr val="bg1"/>
                </a:solidFill>
                <a:latin typeface="Calibri" pitchFamily="-112" charset="0"/>
              </a:rPr>
              <a:t>	TPN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79388"/>
            <a:ext cx="7543800" cy="11430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</a:rPr>
              <a:t>Candidiasis</a:t>
            </a:r>
            <a:endParaRPr lang="en-US" sz="3600">
              <a:solidFill>
                <a:schemeClr val="bg1"/>
              </a:solidFill>
              <a:latin typeface="Calibri" pitchFamily="-112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257800"/>
          </a:xfrm>
        </p:spPr>
        <p:txBody>
          <a:bodyPr/>
          <a:lstStyle/>
          <a:p>
            <a:pPr marL="182563" indent="-246063">
              <a:lnSpc>
                <a:spcPct val="80000"/>
              </a:lnSpc>
              <a:buClr>
                <a:schemeClr val="accent1"/>
              </a:buClr>
              <a:buSzPct val="85000"/>
              <a:buFont typeface="Arial" pitchFamily="-112" charset="0"/>
              <a:buNone/>
            </a:pP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b="1">
                <a:solidFill>
                  <a:schemeClr val="bg1"/>
                </a:solidFill>
                <a:latin typeface="Constantia" pitchFamily="-112" charset="0"/>
              </a:rPr>
              <a:t>Disease spectrum</a:t>
            </a:r>
          </a:p>
          <a:p>
            <a:pPr marL="639763" lvl="1" indent="-246063">
              <a:lnSpc>
                <a:spcPct val="80000"/>
              </a:lnSpc>
              <a:buClr>
                <a:schemeClr val="accent1"/>
              </a:buClr>
              <a:buSzPct val="85000"/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Infections of the skin and nail</a:t>
            </a:r>
          </a:p>
          <a:p>
            <a:pPr marL="639763" lvl="1" indent="-246063">
              <a:lnSpc>
                <a:spcPct val="80000"/>
              </a:lnSpc>
              <a:buClr>
                <a:schemeClr val="accent1"/>
              </a:buClr>
              <a:buSzPct val="85000"/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Gastrointestinal infections (oral cavity, esophagus)</a:t>
            </a:r>
          </a:p>
          <a:p>
            <a:pPr marL="639763" lvl="1" indent="-246063">
              <a:lnSpc>
                <a:spcPct val="80000"/>
              </a:lnSpc>
              <a:buClr>
                <a:schemeClr val="accent1"/>
              </a:buClr>
              <a:buSzPct val="85000"/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Infection of genitalia (female)</a:t>
            </a:r>
          </a:p>
          <a:p>
            <a:pPr marL="639763" lvl="1" indent="-246063">
              <a:lnSpc>
                <a:spcPct val="80000"/>
              </a:lnSpc>
              <a:buClr>
                <a:schemeClr val="accent1"/>
              </a:buClr>
              <a:buSzPct val="85000"/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Urinary tract infection (lower and upper UTIs)</a:t>
            </a:r>
          </a:p>
          <a:p>
            <a:pPr marL="639763" lvl="1" indent="-246063">
              <a:lnSpc>
                <a:spcPct val="80000"/>
              </a:lnSpc>
              <a:buClr>
                <a:schemeClr val="accent1"/>
              </a:buClr>
              <a:buSzPct val="85000"/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Ocular infections (Keratitis, endophthalmitis)</a:t>
            </a:r>
          </a:p>
          <a:p>
            <a:pPr marL="639763" lvl="1" indent="-246063">
              <a:lnSpc>
                <a:spcPct val="80000"/>
              </a:lnSpc>
              <a:buClr>
                <a:schemeClr val="accent1"/>
              </a:buClr>
              <a:buSzPct val="85000"/>
              <a:buFont typeface="Wingdings" pitchFamily="-112" charset="2"/>
              <a:buChar char="Ø"/>
            </a:pPr>
            <a:endParaRPr lang="en-US" sz="1800">
              <a:solidFill>
                <a:schemeClr val="bg1"/>
              </a:solidFill>
              <a:latin typeface="Constantia" pitchFamily="-112" charset="0"/>
            </a:endParaRPr>
          </a:p>
          <a:p>
            <a:pPr marL="639763" lvl="1" indent="-246063">
              <a:lnSpc>
                <a:spcPct val="80000"/>
              </a:lnSpc>
              <a:buClr>
                <a:schemeClr val="accent1"/>
              </a:buClr>
              <a:buSzPct val="85000"/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Candidemia</a:t>
            </a:r>
          </a:p>
          <a:p>
            <a:pPr marL="639763" lvl="1" indent="-246063">
              <a:lnSpc>
                <a:spcPct val="80000"/>
              </a:lnSpc>
              <a:buClr>
                <a:schemeClr val="accent1"/>
              </a:buClr>
              <a:buSzPct val="85000"/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CNS infection</a:t>
            </a:r>
          </a:p>
          <a:p>
            <a:pPr marL="639763" lvl="1" indent="-246063">
              <a:lnSpc>
                <a:spcPct val="80000"/>
              </a:lnSpc>
              <a:buClr>
                <a:schemeClr val="accent1"/>
              </a:buClr>
              <a:buSzPct val="85000"/>
              <a:buFont typeface="Wingdings" pitchFamily="-112" charset="2"/>
              <a:buChar char="Ø"/>
            </a:pPr>
            <a:endParaRPr lang="en-US" sz="1800">
              <a:solidFill>
                <a:schemeClr val="bg1"/>
              </a:solidFill>
              <a:latin typeface="Constantia" pitchFamily="-112" charset="0"/>
            </a:endParaRPr>
          </a:p>
          <a:p>
            <a:pPr marL="639763" lvl="1" indent="-246063">
              <a:lnSpc>
                <a:spcPct val="80000"/>
              </a:lnSpc>
              <a:buClr>
                <a:schemeClr val="accent1"/>
              </a:buClr>
              <a:buSzPct val="85000"/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Deep organ Candidiasis</a:t>
            </a:r>
          </a:p>
          <a:p>
            <a:pPr marL="639763" lvl="1" indent="-246063">
              <a:lnSpc>
                <a:spcPct val="80000"/>
              </a:lnSpc>
              <a:buClr>
                <a:schemeClr val="accent1"/>
              </a:buClr>
              <a:buSzPct val="85000"/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Pneumonia</a:t>
            </a:r>
          </a:p>
          <a:p>
            <a:pPr marL="639763" lvl="1" indent="-246063">
              <a:lnSpc>
                <a:spcPct val="80000"/>
              </a:lnSpc>
              <a:buClr>
                <a:schemeClr val="accent1"/>
              </a:buClr>
              <a:buSzPct val="85000"/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Endocarditis</a:t>
            </a:r>
          </a:p>
          <a:p>
            <a:pPr marL="639763" lvl="1" indent="-246063">
              <a:lnSpc>
                <a:spcPct val="80000"/>
              </a:lnSpc>
              <a:buClr>
                <a:schemeClr val="accent1"/>
              </a:buClr>
              <a:buSzPct val="85000"/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Bone and joint infections</a:t>
            </a:r>
          </a:p>
          <a:p>
            <a:pPr marL="639763" lvl="1" indent="-246063">
              <a:lnSpc>
                <a:spcPct val="80000"/>
              </a:lnSpc>
              <a:buClr>
                <a:schemeClr val="accent1"/>
              </a:buClr>
              <a:buSzPct val="85000"/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latin typeface="Constantia" pitchFamily="-112" charset="0"/>
              </a:rPr>
              <a:t>Chronic mucocutaneous candisiasis (CMC) (congenital, immunological defect)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/>
          </p:cNvSpPr>
          <p:nvPr/>
        </p:nvSpPr>
        <p:spPr bwMode="auto">
          <a:xfrm>
            <a:off x="457200" y="179388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</a:rPr>
              <a:t>Candidiasis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257800"/>
          </a:xfrm>
        </p:spPr>
        <p:txBody>
          <a:bodyPr/>
          <a:lstStyle/>
          <a:p>
            <a:pPr marL="514350" indent="-514350" eaLnBrk="1" hangingPunct="1"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Mucocutaneous &amp; Cutaneous infections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Wingdings" pitchFamily="-112" charset="2"/>
              <a:buChar char="Ø"/>
            </a:pPr>
            <a:r>
              <a:rPr lang="en-US" sz="20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Oral thrush: 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White or grey Pseudomembranous patches on oral surfaces especially tongue with underlying erythema.  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Common in neonates, infants, children, elderly, 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compromised host, </a:t>
            </a:r>
            <a:r>
              <a:rPr lang="en-US" sz="1800" u="sng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AIDS</a:t>
            </a: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.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</a:pPr>
            <a:endParaRPr lang="en-US" sz="1800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Wingdings" pitchFamily="-112" charset="2"/>
              <a:buChar char="Ø"/>
            </a:pPr>
            <a:r>
              <a:rPr lang="en-US" sz="20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Esophagitis 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Wingdings" pitchFamily="-112" charset="2"/>
              <a:buChar char="Ø"/>
            </a:pPr>
            <a:r>
              <a:rPr lang="en-US" sz="20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Diaper rash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</a:pPr>
            <a:endParaRPr lang="en-US" sz="1800">
              <a:ea typeface="Times New Roman" pitchFamily="-112" charset="0"/>
              <a:cs typeface="Times New Roman" pitchFamily="-112" charset="0"/>
            </a:endParaRPr>
          </a:p>
          <a:p>
            <a:pPr marL="514350" indent="-514350" eaLnBrk="1" hangingPunct="1"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457200" y="179388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</a:rPr>
              <a:t>Pulmonary Candidiasis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257800"/>
          </a:xfrm>
        </p:spPr>
        <p:txBody>
          <a:bodyPr/>
          <a:lstStyle/>
          <a:p>
            <a:pPr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Primary pneumonia is less common and could be a result of Aspiration</a:t>
            </a:r>
          </a:p>
          <a:p>
            <a:pPr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   </a:t>
            </a:r>
          </a:p>
          <a:p>
            <a:pPr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 Secondary pneumonia commonly seen with hematogenous candisiasis</a:t>
            </a:r>
          </a:p>
          <a:p>
            <a:pPr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   Immunocompromised patients</a:t>
            </a:r>
          </a:p>
          <a:p>
            <a:pPr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  <a:p>
            <a:pPr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Isolation of </a:t>
            </a:r>
            <a:r>
              <a:rPr lang="en-US" sz="1800" i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Candida</a:t>
            </a: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 from sputum, BAL is not always significant</a:t>
            </a:r>
          </a:p>
          <a:p>
            <a:pPr lvl="1"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Clinical features</a:t>
            </a:r>
          </a:p>
          <a:p>
            <a:pPr lvl="1"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Radiology,</a:t>
            </a:r>
          </a:p>
          <a:p>
            <a:pPr lvl="1"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 </a:t>
            </a:r>
          </a:p>
          <a:p>
            <a:pPr lvl="1"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       </a:t>
            </a:r>
          </a:p>
          <a:p>
            <a:pPr lvl="1"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  <a:ea typeface="Times New Roman" pitchFamily="-112" charset="0"/>
              <a:cs typeface="Times New Roman" pitchFamily="-112" charset="0"/>
            </a:endParaRPr>
          </a:p>
          <a:p>
            <a:pPr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Other yeast causing Pulmonary infections</a:t>
            </a:r>
          </a:p>
          <a:p>
            <a:pPr lvl="1">
              <a:buFont typeface="Arial" pitchFamily="-112" charset="0"/>
              <a:buNone/>
            </a:pPr>
            <a:r>
              <a:rPr lang="en-US" sz="1800" i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        Trichosporon </a:t>
            </a:r>
          </a:p>
          <a:p>
            <a:pPr lvl="1">
              <a:buFont typeface="Arial" pitchFamily="-112" charset="0"/>
              <a:buNone/>
            </a:pPr>
            <a:r>
              <a:rPr lang="en-US" sz="1800" i="1">
                <a:solidFill>
                  <a:schemeClr val="bg1"/>
                </a:solidFill>
                <a:ea typeface="Times New Roman" pitchFamily="-112" charset="0"/>
                <a:cs typeface="Times New Roman" pitchFamily="-112" charset="0"/>
              </a:rPr>
              <a:t>       Geotrichum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79388"/>
            <a:ext cx="7467600" cy="11430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onstantia" pitchFamily="-112" charset="0"/>
              </a:rPr>
              <a:t>Candidemia</a:t>
            </a:r>
            <a:endParaRPr lang="en-US" sz="3600">
              <a:solidFill>
                <a:schemeClr val="bg1"/>
              </a:solidFill>
              <a:latin typeface="Calibri" pitchFamily="-112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86800" cy="52578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pitchFamily="-112" charset="2"/>
              <a:buChar char="§"/>
            </a:pPr>
            <a:r>
              <a:rPr lang="en-US" sz="1800">
                <a:solidFill>
                  <a:schemeClr val="bg1"/>
                </a:solidFill>
              </a:rPr>
              <a:t>Increased colonization (endogenous or exogenous factors)</a:t>
            </a:r>
          </a:p>
          <a:p>
            <a:pPr lvl="1">
              <a:lnSpc>
                <a:spcPct val="80000"/>
              </a:lnSpc>
              <a:buFont typeface="Wingdings" pitchFamily="-112" charset="2"/>
              <a:buChar char="§"/>
            </a:pPr>
            <a:r>
              <a:rPr lang="en-US" sz="1800">
                <a:solidFill>
                  <a:schemeClr val="bg1"/>
                </a:solidFill>
              </a:rPr>
              <a:t>Damage  in host barriers by catheters, trauma, surgery</a:t>
            </a:r>
          </a:p>
          <a:p>
            <a:pPr lvl="1">
              <a:lnSpc>
                <a:spcPct val="80000"/>
              </a:lnSpc>
              <a:buFont typeface="Wingdings" pitchFamily="-112" charset="2"/>
              <a:buChar char="§"/>
            </a:pPr>
            <a:r>
              <a:rPr lang="en-US" sz="1800">
                <a:solidFill>
                  <a:schemeClr val="bg1"/>
                </a:solidFill>
              </a:rPr>
              <a:t>Immunosuppression </a:t>
            </a:r>
          </a:p>
          <a:p>
            <a:pPr lvl="1">
              <a:lnSpc>
                <a:spcPct val="80000"/>
              </a:lnSpc>
              <a:buFont typeface="Wingdings" pitchFamily="-112" charset="2"/>
              <a:buChar char="§"/>
            </a:pPr>
            <a:endParaRPr lang="en-US" sz="180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buFont typeface="Wingdings" pitchFamily="-112" charset="2"/>
              <a:buChar char="§"/>
            </a:pPr>
            <a:r>
              <a:rPr lang="en-US" sz="1800">
                <a:solidFill>
                  <a:schemeClr val="bg1"/>
                </a:solidFill>
              </a:rPr>
              <a:t>Central venous catheters (CVC)</a:t>
            </a:r>
          </a:p>
          <a:p>
            <a:pPr>
              <a:buFont typeface="Arial" pitchFamily="-112" charset="0"/>
              <a:buNone/>
            </a:pPr>
            <a:endParaRPr lang="en-US" sz="1800"/>
          </a:p>
          <a:p>
            <a:pPr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</a:rPr>
              <a:t>Disseminated candidiasis (envolment of any organ)</a:t>
            </a:r>
          </a:p>
          <a:p>
            <a:pPr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</a:rPr>
              <a:t>     Septic shock</a:t>
            </a:r>
          </a:p>
          <a:p>
            <a:pPr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</a:rPr>
              <a:t>     Meningitis</a:t>
            </a:r>
          </a:p>
          <a:p>
            <a:pPr>
              <a:buFont typeface="Arial" pitchFamily="-112" charset="0"/>
              <a:buNone/>
            </a:pPr>
            <a:r>
              <a:rPr lang="en-US" sz="1800">
                <a:solidFill>
                  <a:schemeClr val="bg1"/>
                </a:solidFill>
              </a:rPr>
              <a:t>     Ocular involvement (retinitis)</a:t>
            </a:r>
          </a:p>
          <a:p>
            <a:pPr>
              <a:buFont typeface="Arial" pitchFamily="-112" charset="0"/>
              <a:buNone/>
            </a:pPr>
            <a:endParaRPr lang="en-US" sz="1800">
              <a:solidFill>
                <a:schemeClr val="bg1"/>
              </a:solidFill>
            </a:endParaRPr>
          </a:p>
          <a:p>
            <a:pPr>
              <a:buFont typeface="Wingdings" pitchFamily="-112" charset="2"/>
              <a:buChar char="Ø"/>
            </a:pPr>
            <a:r>
              <a:rPr lang="en-US" sz="1800">
                <a:solidFill>
                  <a:schemeClr val="bg1"/>
                </a:solidFill>
              </a:rPr>
              <a:t>Fever could be the only clinical manifestation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1133</Words>
  <Application>Microsoft Office PowerPoint</Application>
  <PresentationFormat>On-screen Show (4:3)</PresentationFormat>
  <Paragraphs>275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Constantia</vt:lpstr>
      <vt:lpstr>Cambria Math</vt:lpstr>
      <vt:lpstr>Wingdings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Thank You  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15</cp:revision>
  <dcterms:created xsi:type="dcterms:W3CDTF">2012-02-19T09:52:59Z</dcterms:created>
  <dcterms:modified xsi:type="dcterms:W3CDTF">2012-02-19T09:53:14Z</dcterms:modified>
</cp:coreProperties>
</file>