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notesMasterIdLst>
    <p:notesMasterId r:id="rId35"/>
  </p:notesMasterIdLst>
  <p:sldIdLst>
    <p:sldId id="257" r:id="rId2"/>
    <p:sldId id="346" r:id="rId3"/>
    <p:sldId id="259" r:id="rId4"/>
    <p:sldId id="261" r:id="rId5"/>
    <p:sldId id="263" r:id="rId6"/>
    <p:sldId id="267" r:id="rId7"/>
    <p:sldId id="269" r:id="rId8"/>
    <p:sldId id="271" r:id="rId9"/>
    <p:sldId id="277" r:id="rId10"/>
    <p:sldId id="281" r:id="rId11"/>
    <p:sldId id="283" r:id="rId12"/>
    <p:sldId id="285" r:id="rId13"/>
    <p:sldId id="287" r:id="rId14"/>
    <p:sldId id="291" r:id="rId15"/>
    <p:sldId id="293" r:id="rId16"/>
    <p:sldId id="295" r:id="rId17"/>
    <p:sldId id="297" r:id="rId18"/>
    <p:sldId id="299" r:id="rId19"/>
    <p:sldId id="351" r:id="rId20"/>
    <p:sldId id="344" r:id="rId21"/>
    <p:sldId id="305" r:id="rId22"/>
    <p:sldId id="353" r:id="rId23"/>
    <p:sldId id="347" r:id="rId24"/>
    <p:sldId id="348" r:id="rId25"/>
    <p:sldId id="342" r:id="rId26"/>
    <p:sldId id="343" r:id="rId27"/>
    <p:sldId id="330" r:id="rId28"/>
    <p:sldId id="349" r:id="rId29"/>
    <p:sldId id="350" r:id="rId30"/>
    <p:sldId id="331" r:id="rId31"/>
    <p:sldId id="333" r:id="rId32"/>
    <p:sldId id="354" r:id="rId33"/>
    <p:sldId id="34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660066"/>
    <a:srgbClr val="92085A"/>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F6E864-E6B9-44EE-B07F-5137E9F9E90B}" type="datetimeFigureOut">
              <a:rPr lang="en-US" smtClean="0"/>
              <a:pPr/>
              <a:t>2/19/2012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BF8011-4812-453D-A67E-55AD6F7FD27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BF8011-4812-453D-A67E-55AD6F7FD274}"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A2977A-50ED-4454-83C3-4E0291AC6F14}" type="datetimeFigureOut">
              <a:rPr lang="en-US" smtClean="0"/>
              <a:pPr/>
              <a:t>2/19/2012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D6D2F-DC25-4D3A-AB12-CD171421E1F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A2977A-50ED-4454-83C3-4E0291AC6F14}" type="datetimeFigureOut">
              <a:rPr lang="en-US" smtClean="0"/>
              <a:pPr/>
              <a:t>2/19/2012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D6D2F-DC25-4D3A-AB12-CD171421E1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A2977A-50ED-4454-83C3-4E0291AC6F14}" type="datetimeFigureOut">
              <a:rPr lang="en-US" smtClean="0"/>
              <a:pPr/>
              <a:t>2/19/2012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D6D2F-DC25-4D3A-AB12-CD171421E1F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C09E0501-3831-47AE-9A7D-38235C293082}"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A2977A-50ED-4454-83C3-4E0291AC6F14}" type="datetimeFigureOut">
              <a:rPr lang="en-US" smtClean="0"/>
              <a:pPr/>
              <a:t>2/19/2012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D6D2F-DC25-4D3A-AB12-CD171421E1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A2977A-50ED-4454-83C3-4E0291AC6F14}" type="datetimeFigureOut">
              <a:rPr lang="en-US" smtClean="0"/>
              <a:pPr/>
              <a:t>2/19/2012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D6D2F-DC25-4D3A-AB12-CD171421E1F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A2977A-50ED-4454-83C3-4E0291AC6F14}" type="datetimeFigureOut">
              <a:rPr lang="en-US" smtClean="0"/>
              <a:pPr/>
              <a:t>2/19/2012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9D6D2F-DC25-4D3A-AB12-CD171421E1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A2977A-50ED-4454-83C3-4E0291AC6F14}" type="datetimeFigureOut">
              <a:rPr lang="en-US" smtClean="0"/>
              <a:pPr/>
              <a:t>2/19/2012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9D6D2F-DC25-4D3A-AB12-CD171421E1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A2977A-50ED-4454-83C3-4E0291AC6F14}" type="datetimeFigureOut">
              <a:rPr lang="en-US" smtClean="0"/>
              <a:pPr/>
              <a:t>2/19/2012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9D6D2F-DC25-4D3A-AB12-CD171421E1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A2977A-50ED-4454-83C3-4E0291AC6F14}" type="datetimeFigureOut">
              <a:rPr lang="en-US" smtClean="0"/>
              <a:pPr/>
              <a:t>2/19/2012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9D6D2F-DC25-4D3A-AB12-CD171421E1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A2977A-50ED-4454-83C3-4E0291AC6F14}" type="datetimeFigureOut">
              <a:rPr lang="en-US" smtClean="0"/>
              <a:pPr/>
              <a:t>2/19/2012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9D6D2F-DC25-4D3A-AB12-CD171421E1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A2977A-50ED-4454-83C3-4E0291AC6F14}" type="datetimeFigureOut">
              <a:rPr lang="en-US" smtClean="0"/>
              <a:pPr/>
              <a:t>2/19/2012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9D6D2F-DC25-4D3A-AB12-CD171421E1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A2977A-50ED-4454-83C3-4E0291AC6F14}" type="datetimeFigureOut">
              <a:rPr lang="en-US" smtClean="0"/>
              <a:pPr/>
              <a:t>2/19/2012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D6D2F-DC25-4D3A-AB12-CD171421E1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slideLayout" Target="../slideLayouts/slideLayout2.xml"/><Relationship Id="rId1" Type="http://schemas.openxmlformats.org/officeDocument/2006/relationships/audio" Target="../media/audio1.wav"/><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057400"/>
            <a:ext cx="8229600" cy="1811338"/>
          </a:xfrm>
        </p:spPr>
        <p:txBody>
          <a:bodyPr>
            <a:normAutofit fontScale="90000"/>
          </a:bodyPr>
          <a:lstStyle/>
          <a:p>
            <a:pPr eaLnBrk="1" hangingPunct="1">
              <a:defRPr/>
            </a:pPr>
            <a:r>
              <a:rPr lang="en-US" sz="8900" b="1" i="1" dirty="0" smtClean="0">
                <a:solidFill>
                  <a:srgbClr val="FF0000"/>
                </a:solidFill>
                <a:latin typeface="Times New Roman" pitchFamily="18" charset="0"/>
                <a:cs typeface="Times New Roman" pitchFamily="18" charset="0"/>
              </a:rPr>
              <a:t>Respiratory Tract Infection </a:t>
            </a:r>
            <a:r>
              <a:rPr lang="en-US" sz="4800" b="1" dirty="0" smtClean="0">
                <a:solidFill>
                  <a:srgbClr val="FFFF00"/>
                </a:solidFill>
                <a:latin typeface="Times New Roman" pitchFamily="18" charset="0"/>
                <a:cs typeface="Times New Roman" pitchFamily="18" charset="0"/>
              </a:rPr>
              <a:t/>
            </a:r>
            <a:br>
              <a:rPr lang="en-US" sz="4800" b="1" dirty="0" smtClean="0">
                <a:solidFill>
                  <a:srgbClr val="FFFF00"/>
                </a:solidFill>
                <a:latin typeface="Times New Roman" pitchFamily="18" charset="0"/>
                <a:cs typeface="Times New Roman" pitchFamily="18" charset="0"/>
              </a:rPr>
            </a:br>
            <a:endParaRPr lang="en-US" sz="6600" dirty="0" smtClean="0">
              <a:solidFill>
                <a:srgbClr val="FFFF66"/>
              </a:solidFill>
              <a:latin typeface="Times New Roman" pitchFamily="18" charset="0"/>
              <a:cs typeface="Times New Roman" pitchFamily="18" charset="0"/>
            </a:endParaRPr>
          </a:p>
        </p:txBody>
      </p:sp>
      <p:sp>
        <p:nvSpPr>
          <p:cNvPr id="3075" name="Text Box 5"/>
          <p:cNvSpPr txBox="1">
            <a:spLocks noChangeArrowheads="1"/>
          </p:cNvSpPr>
          <p:nvPr/>
        </p:nvSpPr>
        <p:spPr bwMode="auto">
          <a:xfrm>
            <a:off x="1928813" y="5072063"/>
            <a:ext cx="5111750" cy="646112"/>
          </a:xfrm>
          <a:prstGeom prst="rect">
            <a:avLst/>
          </a:prstGeom>
          <a:noFill/>
          <a:ln w="9525">
            <a:noFill/>
            <a:miter lim="800000"/>
            <a:headEnd/>
            <a:tailEnd/>
          </a:ln>
        </p:spPr>
        <p:txBody>
          <a:bodyPr>
            <a:spAutoFit/>
          </a:bodyPr>
          <a:lstStyle/>
          <a:p>
            <a:pPr>
              <a:spcBef>
                <a:spcPct val="50000"/>
              </a:spcBef>
            </a:pPr>
            <a:r>
              <a:rPr lang="en-US" sz="3600" b="1" i="1">
                <a:solidFill>
                  <a:srgbClr val="FF3399"/>
                </a:solidFill>
                <a:latin typeface="Tahoma" pitchFamily="34" charset="0"/>
              </a:rPr>
              <a:t>DR   MONA BADR</a:t>
            </a:r>
          </a:p>
        </p:txBody>
      </p:sp>
      <p:sp>
        <p:nvSpPr>
          <p:cNvPr id="3076" name="Text Box 8"/>
          <p:cNvSpPr txBox="1">
            <a:spLocks noChangeArrowheads="1"/>
          </p:cNvSpPr>
          <p:nvPr/>
        </p:nvSpPr>
        <p:spPr bwMode="auto">
          <a:xfrm>
            <a:off x="1547813" y="3716338"/>
            <a:ext cx="6553200" cy="366712"/>
          </a:xfrm>
          <a:prstGeom prst="rect">
            <a:avLst/>
          </a:prstGeom>
          <a:noFill/>
          <a:ln w="9525">
            <a:noFill/>
            <a:miter lim="800000"/>
            <a:headEnd/>
            <a:tailEnd/>
          </a:ln>
        </p:spPr>
        <p:txBody>
          <a:bodyPr>
            <a:spAutoFit/>
          </a:bodyPr>
          <a:lstStyle/>
          <a:p>
            <a:pPr>
              <a:spcBef>
                <a:spcPct val="50000"/>
              </a:spcBef>
            </a:pPr>
            <a:endParaRPr lang="en-US"/>
          </a:p>
        </p:txBody>
      </p:sp>
      <p:sp>
        <p:nvSpPr>
          <p:cNvPr id="3077" name="Text Box 17"/>
          <p:cNvSpPr txBox="1">
            <a:spLocks noChangeArrowheads="1"/>
          </p:cNvSpPr>
          <p:nvPr/>
        </p:nvSpPr>
        <p:spPr bwMode="auto">
          <a:xfrm>
            <a:off x="3276600" y="6000750"/>
            <a:ext cx="5867400" cy="830263"/>
          </a:xfrm>
          <a:prstGeom prst="rect">
            <a:avLst/>
          </a:prstGeom>
          <a:noFill/>
          <a:ln w="9525">
            <a:noFill/>
            <a:miter lim="800000"/>
            <a:headEnd/>
            <a:tailEnd/>
          </a:ln>
        </p:spPr>
        <p:txBody>
          <a:bodyPr>
            <a:spAutoFit/>
          </a:bodyPr>
          <a:lstStyle/>
          <a:p>
            <a:pPr>
              <a:spcBef>
                <a:spcPct val="50000"/>
              </a:spcBef>
            </a:pPr>
            <a:r>
              <a:rPr lang="en-US" sz="2400">
                <a:latin typeface="Times New Roman" pitchFamily="18" charset="0"/>
                <a:cs typeface="Times New Roman" pitchFamily="18" charset="0"/>
              </a:rPr>
              <a:t>Assistant Professor &amp; Consultant Virologist  College of Medicine &amp; KKUH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pPr eaLnBrk="1" hangingPunct="1">
              <a:defRPr/>
            </a:pPr>
            <a:r>
              <a:rPr lang="en-US" b="1" u="sng" dirty="0" smtClean="0">
                <a:solidFill>
                  <a:srgbClr val="C00000"/>
                </a:solidFill>
                <a:latin typeface="Times New Roman" pitchFamily="18" charset="0"/>
                <a:cs typeface="Times New Roman" pitchFamily="18" charset="0"/>
              </a:rPr>
              <a:t>Pathogenesis and Immunity:</a:t>
            </a:r>
          </a:p>
        </p:txBody>
      </p:sp>
      <p:sp>
        <p:nvSpPr>
          <p:cNvPr id="181251" name="Rectangle 3"/>
          <p:cNvSpPr>
            <a:spLocks noGrp="1" noChangeArrowheads="1"/>
          </p:cNvSpPr>
          <p:nvPr>
            <p:ph idx="1"/>
          </p:nvPr>
        </p:nvSpPr>
        <p:spPr/>
        <p:txBody>
          <a:bodyPr/>
          <a:lstStyle/>
          <a:p>
            <a:pPr algn="just" eaLnBrk="1" hangingPunct="1">
              <a:buFont typeface="Wingdings" pitchFamily="2" charset="2"/>
              <a:buChar char="Ø"/>
              <a:defRPr/>
            </a:pPr>
            <a:r>
              <a:rPr lang="en-US" dirty="0" smtClean="0">
                <a:latin typeface="Times New Roman" pitchFamily="18" charset="0"/>
                <a:cs typeface="Times New Roman" pitchFamily="18" charset="0"/>
              </a:rPr>
              <a:t>Influenza virus establish a local upper respiratory tract infection.</a:t>
            </a:r>
          </a:p>
          <a:p>
            <a:pPr algn="just" eaLnBrk="1" hangingPunct="1">
              <a:buFont typeface="Wingdings" pitchFamily="2" charset="2"/>
              <a:buChar char="Ø"/>
              <a:defRPr/>
            </a:pPr>
            <a:r>
              <a:rPr lang="en-US" dirty="0" smtClean="0">
                <a:latin typeface="Times New Roman" pitchFamily="18" charset="0"/>
                <a:cs typeface="Times New Roman" pitchFamily="18" charset="0"/>
              </a:rPr>
              <a:t>According to the immunity of the host, it can cause  localized infection  or spread to the lower  respiratory  tract  infection.  </a:t>
            </a:r>
            <a:endParaRPr lang="en-US" i="1" dirty="0" smtClean="0">
              <a:latin typeface="Times New Roman" pitchFamily="18" charset="0"/>
              <a:cs typeface="Times New Roman" pitchFamily="18" charset="0"/>
            </a:endParaRPr>
          </a:p>
          <a:p>
            <a:pPr algn="just" eaLnBrk="1" hangingPunct="1">
              <a:buFont typeface="Wingdings" pitchFamily="2" charset="2"/>
              <a:buChar char="Ø"/>
              <a:defRPr/>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Vireamia</a:t>
            </a:r>
            <a:r>
              <a:rPr lang="en-US" dirty="0" smtClean="0">
                <a:latin typeface="Times New Roman" pitchFamily="18" charset="0"/>
                <a:cs typeface="Times New Roman" pitchFamily="18" charset="0"/>
              </a:rPr>
              <a:t> usually occurs(</a:t>
            </a:r>
            <a:r>
              <a:rPr lang="en-US" b="1" dirty="0" smtClean="0">
                <a:solidFill>
                  <a:srgbClr val="FF0000"/>
                </a:solidFill>
                <a:latin typeface="Times New Roman" pitchFamily="18" charset="0"/>
                <a:cs typeface="Times New Roman" pitchFamily="18" charset="0"/>
              </a:rPr>
              <a:t>fever</a:t>
            </a:r>
            <a:r>
              <a:rPr lang="en-US" dirty="0" smtClean="0">
                <a:latin typeface="Times New Roman" pitchFamily="18" charset="0"/>
                <a:cs typeface="Times New Roman" pitchFamily="18" charset="0"/>
              </a:rPr>
              <a:t>) .</a:t>
            </a:r>
          </a:p>
          <a:p>
            <a:pPr algn="just" eaLnBrk="1" hangingPunct="1">
              <a:buFont typeface="Wingdings" pitchFamily="2" charset="2"/>
              <a:buChar char="Ø"/>
              <a:defRPr/>
            </a:pPr>
            <a:r>
              <a:rPr lang="en-US" dirty="0" smtClean="0">
                <a:latin typeface="Times New Roman" pitchFamily="18" charset="0"/>
                <a:cs typeface="Times New Roman" pitchFamily="18" charset="0"/>
              </a:rPr>
              <a:t>Influenza infection is self limiting condition.</a:t>
            </a:r>
          </a:p>
          <a:p>
            <a:pPr eaLnBrk="1" hangingPunct="1">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1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1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12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12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228600" y="381000"/>
            <a:ext cx="4876800" cy="1139825"/>
          </a:xfrm>
        </p:spPr>
        <p:txBody>
          <a:bodyPr/>
          <a:lstStyle/>
          <a:p>
            <a:pPr eaLnBrk="1" hangingPunct="1">
              <a:defRPr/>
            </a:pPr>
            <a:r>
              <a:rPr lang="en-US" sz="4000" b="1" u="sng" dirty="0" smtClean="0">
                <a:solidFill>
                  <a:srgbClr val="C00000"/>
                </a:solidFill>
                <a:latin typeface="Times New Roman" pitchFamily="18" charset="0"/>
                <a:cs typeface="Times New Roman" pitchFamily="18" charset="0"/>
              </a:rPr>
              <a:t>Clinical Syndrome:</a:t>
            </a:r>
          </a:p>
        </p:txBody>
      </p:sp>
      <p:sp>
        <p:nvSpPr>
          <p:cNvPr id="15363" name="Text Box 3"/>
          <p:cNvSpPr txBox="1">
            <a:spLocks noChangeArrowheads="1"/>
          </p:cNvSpPr>
          <p:nvPr/>
        </p:nvSpPr>
        <p:spPr bwMode="auto">
          <a:xfrm>
            <a:off x="304800" y="1752600"/>
            <a:ext cx="8610600" cy="4431983"/>
          </a:xfrm>
          <a:prstGeom prst="rect">
            <a:avLst/>
          </a:prstGeom>
          <a:noFill/>
          <a:ln w="9525">
            <a:noFill/>
            <a:miter lim="800000"/>
            <a:headEnd/>
            <a:tailEnd/>
          </a:ln>
        </p:spPr>
        <p:txBody>
          <a:bodyPr>
            <a:spAutoFit/>
          </a:bodyPr>
          <a:lstStyle/>
          <a:p>
            <a:pPr>
              <a:spcBef>
                <a:spcPct val="50000"/>
              </a:spcBef>
              <a:buFont typeface="Wingdings" pitchFamily="2" charset="2"/>
              <a:buChar char="Ø"/>
            </a:pPr>
            <a:r>
              <a:rPr lang="en-US" sz="2400" dirty="0">
                <a:latin typeface="Times New Roman" pitchFamily="18" charset="0"/>
                <a:cs typeface="Times New Roman" pitchFamily="18" charset="0"/>
              </a:rPr>
              <a:t>Transmission		inhalation of respiratory secretion 	</a:t>
            </a:r>
          </a:p>
          <a:p>
            <a:pPr>
              <a:spcBef>
                <a:spcPct val="50000"/>
              </a:spcBef>
              <a:buFont typeface="Wingdings" pitchFamily="2" charset="2"/>
              <a:buChar char="Ø"/>
            </a:pPr>
            <a:r>
              <a:rPr lang="en-US" sz="2400" dirty="0">
                <a:latin typeface="Times New Roman" pitchFamily="18" charset="0"/>
                <a:cs typeface="Times New Roman" pitchFamily="18" charset="0"/>
              </a:rPr>
              <a:t>Incubation period		   1 - 4 days</a:t>
            </a:r>
          </a:p>
          <a:p>
            <a:pPr>
              <a:spcBef>
                <a:spcPct val="50000"/>
              </a:spcBef>
              <a:buFont typeface="Wingdings" pitchFamily="2" charset="2"/>
              <a:buChar char="Ø"/>
            </a:pPr>
            <a:r>
              <a:rPr lang="en-US" sz="2400" dirty="0">
                <a:latin typeface="Times New Roman" pitchFamily="18" charset="0"/>
                <a:cs typeface="Times New Roman" pitchFamily="18" charset="0"/>
              </a:rPr>
              <a:t>Seasonal variation		usually in winter 		</a:t>
            </a:r>
          </a:p>
          <a:p>
            <a:pPr>
              <a:spcBef>
                <a:spcPct val="50000"/>
              </a:spcBef>
              <a:buFont typeface="Wingdings" pitchFamily="2" charset="2"/>
              <a:buChar char="Ø"/>
            </a:pPr>
            <a:endParaRPr lang="en-US" sz="2400" dirty="0">
              <a:latin typeface="Times New Roman" pitchFamily="18" charset="0"/>
              <a:cs typeface="Times New Roman" pitchFamily="18" charset="0"/>
            </a:endParaRPr>
          </a:p>
          <a:p>
            <a:pPr>
              <a:spcBef>
                <a:spcPct val="50000"/>
              </a:spcBef>
              <a:buFont typeface="Wingdings" pitchFamily="2" charset="2"/>
              <a:buChar char="Ø"/>
            </a:pPr>
            <a:r>
              <a:rPr lang="en-US" sz="2400" b="1" u="sng" dirty="0">
                <a:latin typeface="Times New Roman" pitchFamily="18" charset="0"/>
                <a:cs typeface="Times New Roman" pitchFamily="18" charset="0"/>
              </a:rPr>
              <a:t>Symptoms:</a:t>
            </a:r>
            <a:r>
              <a:rPr lang="en-US" sz="2400" b="1" dirty="0">
                <a:latin typeface="Times New Roman" pitchFamily="18" charset="0"/>
                <a:cs typeface="Times New Roman" pitchFamily="18" charset="0"/>
              </a:rPr>
              <a:t>	</a:t>
            </a:r>
            <a:r>
              <a:rPr lang="en-US" sz="2800" b="1" dirty="0">
                <a:solidFill>
                  <a:srgbClr val="FF3399"/>
                </a:solidFill>
                <a:latin typeface="Times New Roman" pitchFamily="18" charset="0"/>
                <a:cs typeface="Times New Roman" pitchFamily="18" charset="0"/>
              </a:rPr>
              <a:t>Sudden onset of fever</a:t>
            </a:r>
          </a:p>
          <a:p>
            <a:pPr>
              <a:spcBef>
                <a:spcPct val="50000"/>
              </a:spcBef>
              <a:buFont typeface="Wingdings" pitchFamily="2" charset="2"/>
              <a:buNone/>
            </a:pPr>
            <a:r>
              <a:rPr lang="en-US" sz="2400" dirty="0">
                <a:latin typeface="Times New Roman" pitchFamily="18" charset="0"/>
                <a:cs typeface="Times New Roman" pitchFamily="18" charset="0"/>
              </a:rPr>
              <a:t>		Malaise – Headache </a:t>
            </a:r>
          </a:p>
          <a:p>
            <a:pPr>
              <a:spcBef>
                <a:spcPct val="50000"/>
              </a:spcBef>
              <a:buFont typeface="Wingdings" pitchFamily="2" charset="2"/>
              <a:buNone/>
            </a:pPr>
            <a:r>
              <a:rPr lang="en-US" sz="2400" dirty="0">
                <a:latin typeface="Times New Roman" pitchFamily="18" charset="0"/>
                <a:cs typeface="Times New Roman" pitchFamily="18" charset="0"/>
              </a:rPr>
              <a:t>		Sneezing – sore throat 	</a:t>
            </a:r>
            <a:r>
              <a:rPr lang="en-US" sz="2400" dirty="0">
                <a:solidFill>
                  <a:schemeClr val="bg1">
                    <a:lumMod val="95000"/>
                    <a:lumOff val="5000"/>
                  </a:schemeClr>
                </a:solidFill>
                <a:latin typeface="Times New Roman" pitchFamily="18" charset="0"/>
                <a:cs typeface="Times New Roman" pitchFamily="18" charset="0"/>
              </a:rPr>
              <a:t>-   </a:t>
            </a:r>
            <a:r>
              <a:rPr lang="en-US" sz="2000" dirty="0">
                <a:solidFill>
                  <a:schemeClr val="bg1">
                    <a:lumMod val="95000"/>
                    <a:lumOff val="5000"/>
                  </a:schemeClr>
                </a:solidFill>
                <a:latin typeface="Times New Roman" pitchFamily="18" charset="0"/>
                <a:cs typeface="Times New Roman" pitchFamily="18" charset="0"/>
              </a:rPr>
              <a:t>It takes 3 days.</a:t>
            </a:r>
          </a:p>
          <a:p>
            <a:pPr>
              <a:spcBef>
                <a:spcPct val="50000"/>
              </a:spcBef>
              <a:buFont typeface="Wingdings" pitchFamily="2" charset="2"/>
              <a:buNone/>
            </a:pPr>
            <a:r>
              <a:rPr lang="en-US" sz="2400" dirty="0">
                <a:solidFill>
                  <a:schemeClr val="bg1">
                    <a:lumMod val="95000"/>
                    <a:lumOff val="5000"/>
                  </a:schemeClr>
                </a:solidFill>
                <a:latin typeface="Times New Roman" pitchFamily="18" charset="0"/>
                <a:cs typeface="Times New Roman" pitchFamily="18" charset="0"/>
              </a:rPr>
              <a:t> </a:t>
            </a:r>
            <a:r>
              <a:rPr lang="en-US" sz="2400" dirty="0" smtClean="0">
                <a:solidFill>
                  <a:schemeClr val="bg1">
                    <a:lumMod val="95000"/>
                    <a:lumOff val="5000"/>
                  </a:schemeClr>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Non-productive </a:t>
            </a:r>
            <a:r>
              <a:rPr lang="en-US" sz="2400" dirty="0">
                <a:latin typeface="Times New Roman" pitchFamily="18" charset="0"/>
                <a:cs typeface="Times New Roman" pitchFamily="18" charset="0"/>
              </a:rPr>
              <a:t>cough</a:t>
            </a:r>
          </a:p>
        </p:txBody>
      </p:sp>
      <p:sp>
        <p:nvSpPr>
          <p:cNvPr id="15364" name="AutoShape 4"/>
          <p:cNvSpPr>
            <a:spLocks noChangeArrowheads="1"/>
          </p:cNvSpPr>
          <p:nvPr/>
        </p:nvSpPr>
        <p:spPr bwMode="auto">
          <a:xfrm>
            <a:off x="2987675" y="2420938"/>
            <a:ext cx="1296988" cy="228600"/>
          </a:xfrm>
          <a:prstGeom prst="rightArrow">
            <a:avLst>
              <a:gd name="adj1" fmla="val 50000"/>
              <a:gd name="adj2" fmla="val 141840"/>
            </a:avLst>
          </a:prstGeom>
          <a:solidFill>
            <a:srgbClr val="993300"/>
          </a:solidFill>
          <a:ln w="9525">
            <a:solidFill>
              <a:schemeClr val="tx1"/>
            </a:solidFill>
            <a:miter lim="800000"/>
            <a:headEnd/>
            <a:tailEnd/>
          </a:ln>
        </p:spPr>
        <p:txBody>
          <a:bodyPr wrap="none" anchor="ctr"/>
          <a:lstStyle/>
          <a:p>
            <a:pPr algn="ctr"/>
            <a:endParaRPr lang="en-US">
              <a:solidFill>
                <a:srgbClr val="FF0000"/>
              </a:solidFill>
            </a:endParaRPr>
          </a:p>
        </p:txBody>
      </p:sp>
      <p:sp>
        <p:nvSpPr>
          <p:cNvPr id="15365" name="AutoShape 5"/>
          <p:cNvSpPr>
            <a:spLocks/>
          </p:cNvSpPr>
          <p:nvPr/>
        </p:nvSpPr>
        <p:spPr bwMode="auto">
          <a:xfrm>
            <a:off x="5410200" y="3925888"/>
            <a:ext cx="304800" cy="2743200"/>
          </a:xfrm>
          <a:prstGeom prst="rightBrace">
            <a:avLst>
              <a:gd name="adj1" fmla="val 75000"/>
              <a:gd name="adj2" fmla="val 50000"/>
            </a:avLst>
          </a:prstGeom>
          <a:noFill/>
          <a:ln w="9525">
            <a:solidFill>
              <a:schemeClr val="tx1"/>
            </a:solidFill>
            <a:round/>
            <a:headEnd/>
            <a:tailEnd/>
          </a:ln>
        </p:spPr>
        <p:txBody>
          <a:bodyPr wrap="none" anchor="ctr"/>
          <a:lstStyle/>
          <a:p>
            <a:endParaRPr lang="en-US"/>
          </a:p>
        </p:txBody>
      </p:sp>
      <p:sp>
        <p:nvSpPr>
          <p:cNvPr id="15366" name="AutoShape 8"/>
          <p:cNvSpPr>
            <a:spLocks noChangeArrowheads="1"/>
          </p:cNvSpPr>
          <p:nvPr/>
        </p:nvSpPr>
        <p:spPr bwMode="auto">
          <a:xfrm>
            <a:off x="2455863" y="1916113"/>
            <a:ext cx="1395412" cy="228600"/>
          </a:xfrm>
          <a:prstGeom prst="rightArrow">
            <a:avLst>
              <a:gd name="adj1" fmla="val 50000"/>
              <a:gd name="adj2" fmla="val 152604"/>
            </a:avLst>
          </a:prstGeom>
          <a:solidFill>
            <a:srgbClr val="993300"/>
          </a:solidFill>
          <a:ln w="9525">
            <a:solidFill>
              <a:schemeClr val="tx1"/>
            </a:solidFill>
            <a:miter lim="800000"/>
            <a:headEnd/>
            <a:tailEnd/>
          </a:ln>
        </p:spPr>
        <p:txBody>
          <a:bodyPr wrap="none" anchor="ctr"/>
          <a:lstStyle/>
          <a:p>
            <a:pPr algn="ctr"/>
            <a:endParaRPr lang="en-US">
              <a:solidFill>
                <a:srgbClr val="FF0000"/>
              </a:solidFill>
            </a:endParaRPr>
          </a:p>
        </p:txBody>
      </p:sp>
      <p:sp>
        <p:nvSpPr>
          <p:cNvPr id="15367" name="AutoShape 9"/>
          <p:cNvSpPr>
            <a:spLocks noChangeArrowheads="1"/>
          </p:cNvSpPr>
          <p:nvPr/>
        </p:nvSpPr>
        <p:spPr bwMode="auto">
          <a:xfrm>
            <a:off x="3132138" y="2997200"/>
            <a:ext cx="792162" cy="228600"/>
          </a:xfrm>
          <a:prstGeom prst="rightArrow">
            <a:avLst>
              <a:gd name="adj1" fmla="val 50000"/>
              <a:gd name="adj2" fmla="val 86632"/>
            </a:avLst>
          </a:prstGeom>
          <a:solidFill>
            <a:srgbClr val="993300"/>
          </a:solidFill>
          <a:ln w="9525">
            <a:solidFill>
              <a:schemeClr val="tx1"/>
            </a:solidFill>
            <a:miter lim="800000"/>
            <a:headEnd/>
            <a:tailEnd/>
          </a:ln>
        </p:spPr>
        <p:txBody>
          <a:bodyPr wrap="none" anchor="ctr"/>
          <a:lstStyle/>
          <a:p>
            <a:pPr algn="ctr"/>
            <a:endParaRPr lang="en-US">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323850" y="0"/>
            <a:ext cx="6534150" cy="1000125"/>
          </a:xfrm>
        </p:spPr>
        <p:txBody>
          <a:bodyPr>
            <a:normAutofit/>
          </a:bodyPr>
          <a:lstStyle/>
          <a:p>
            <a:pPr algn="l" eaLnBrk="1" hangingPunct="1">
              <a:defRPr/>
            </a:pPr>
            <a:r>
              <a:rPr lang="en-US" sz="4000" b="1" u="sng" dirty="0" smtClean="0">
                <a:solidFill>
                  <a:srgbClr val="C00000"/>
                </a:solidFill>
                <a:latin typeface="Times New Roman" pitchFamily="18" charset="0"/>
                <a:cs typeface="Times New Roman" pitchFamily="18" charset="0"/>
              </a:rPr>
              <a:t>Complication of Influenza:</a:t>
            </a:r>
          </a:p>
        </p:txBody>
      </p:sp>
      <p:sp>
        <p:nvSpPr>
          <p:cNvPr id="16387" name="Rectangle 3"/>
          <p:cNvSpPr>
            <a:spLocks noGrp="1" noChangeArrowheads="1"/>
          </p:cNvSpPr>
          <p:nvPr>
            <p:ph idx="1"/>
          </p:nvPr>
        </p:nvSpPr>
        <p:spPr>
          <a:xfrm>
            <a:off x="0" y="928688"/>
            <a:ext cx="8786813" cy="5929312"/>
          </a:xfrm>
        </p:spPr>
        <p:txBody>
          <a:bodyPr>
            <a:normAutofit/>
          </a:bodyPr>
          <a:lstStyle/>
          <a:p>
            <a:pPr algn="just" eaLnBrk="1" hangingPunct="1">
              <a:lnSpc>
                <a:spcPct val="90000"/>
              </a:lnSpc>
              <a:buFont typeface="Wingdings" pitchFamily="2" charset="2"/>
              <a:buChar char="§"/>
            </a:pPr>
            <a:r>
              <a:rPr lang="en-US" sz="4000" b="1" dirty="0" smtClean="0">
                <a:effectLst/>
                <a:latin typeface="Times New Roman" pitchFamily="18" charset="0"/>
                <a:cs typeface="Times New Roman" pitchFamily="18" charset="0"/>
              </a:rPr>
              <a:t>Primary Influenza Pneumonia</a:t>
            </a:r>
            <a:r>
              <a:rPr lang="en-US" sz="4000" dirty="0" smtClean="0">
                <a:effectLst/>
                <a:latin typeface="Times New Roman" pitchFamily="18" charset="0"/>
                <a:cs typeface="Times New Roman" pitchFamily="18" charset="0"/>
              </a:rPr>
              <a:t>.</a:t>
            </a:r>
          </a:p>
          <a:p>
            <a:pPr algn="just" eaLnBrk="1" hangingPunct="1">
              <a:lnSpc>
                <a:spcPct val="90000"/>
              </a:lnSpc>
              <a:buFont typeface="Wingdings" pitchFamily="2" charset="2"/>
              <a:buChar char="§"/>
            </a:pPr>
            <a:r>
              <a:rPr lang="en-US" sz="4000" b="1" dirty="0" smtClean="0">
                <a:effectLst/>
                <a:latin typeface="Times New Roman" pitchFamily="18" charset="0"/>
                <a:cs typeface="Times New Roman" pitchFamily="18" charset="0"/>
              </a:rPr>
              <a:t>2</a:t>
            </a:r>
            <a:r>
              <a:rPr lang="en-US" sz="4000" b="1" baseline="30000" dirty="0" smtClean="0">
                <a:effectLst/>
                <a:latin typeface="Times New Roman" pitchFamily="18" charset="0"/>
                <a:cs typeface="Times New Roman" pitchFamily="18" charset="0"/>
              </a:rPr>
              <a:t>nd</a:t>
            </a:r>
            <a:r>
              <a:rPr lang="en-US" sz="4000" b="1" dirty="0" smtClean="0">
                <a:latin typeface="Times New Roman" pitchFamily="18" charset="0"/>
                <a:cs typeface="Times New Roman" pitchFamily="18" charset="0"/>
              </a:rPr>
              <a:t> bacterial </a:t>
            </a:r>
            <a:r>
              <a:rPr lang="en-US" sz="4000" b="1" dirty="0" err="1" smtClean="0">
                <a:latin typeface="Times New Roman" pitchFamily="18" charset="0"/>
                <a:cs typeface="Times New Roman" pitchFamily="18" charset="0"/>
              </a:rPr>
              <a:t>pneuomonia</a:t>
            </a:r>
            <a:r>
              <a:rPr lang="en-US" sz="4000" b="1" dirty="0" smtClean="0">
                <a:effectLst/>
                <a:latin typeface="Times New Roman" pitchFamily="18" charset="0"/>
                <a:cs typeface="Times New Roman" pitchFamily="18" charset="0"/>
              </a:rPr>
              <a:t>                  </a:t>
            </a:r>
            <a:r>
              <a:rPr lang="en-US" sz="4000" b="1" i="1" dirty="0" smtClean="0">
                <a:solidFill>
                  <a:schemeClr val="hlink"/>
                </a:solidFill>
                <a:effectLst/>
                <a:latin typeface="Times New Roman" pitchFamily="18" charset="0"/>
                <a:cs typeface="Times New Roman" pitchFamily="18" charset="0"/>
              </a:rPr>
              <a:t>Strep. </a:t>
            </a:r>
            <a:r>
              <a:rPr lang="en-US" sz="4000" b="1" i="1" dirty="0" err="1" smtClean="0">
                <a:solidFill>
                  <a:schemeClr val="hlink"/>
                </a:solidFill>
                <a:effectLst/>
                <a:latin typeface="Times New Roman" pitchFamily="18" charset="0"/>
                <a:cs typeface="Times New Roman" pitchFamily="18" charset="0"/>
              </a:rPr>
              <a:t>pneumoniae</a:t>
            </a:r>
            <a:r>
              <a:rPr lang="en-US" sz="4000" b="1" i="1" dirty="0" smtClean="0">
                <a:solidFill>
                  <a:schemeClr val="hlink"/>
                </a:solidFill>
                <a:effectLst/>
                <a:latin typeface="Times New Roman" pitchFamily="18" charset="0"/>
                <a:cs typeface="Times New Roman" pitchFamily="18" charset="0"/>
              </a:rPr>
              <a:t>,  </a:t>
            </a:r>
            <a:r>
              <a:rPr lang="en-US" sz="4000" b="1" i="1" dirty="0" err="1" smtClean="0">
                <a:solidFill>
                  <a:schemeClr val="hlink"/>
                </a:solidFill>
                <a:effectLst/>
                <a:latin typeface="Times New Roman" pitchFamily="18" charset="0"/>
                <a:cs typeface="Times New Roman" pitchFamily="18" charset="0"/>
              </a:rPr>
              <a:t>H.influenzae</a:t>
            </a:r>
            <a:r>
              <a:rPr lang="en-US" sz="4000" b="1" i="1" dirty="0" smtClean="0">
                <a:solidFill>
                  <a:schemeClr val="hlink"/>
                </a:solidFill>
                <a:effectLst/>
                <a:latin typeface="Times New Roman" pitchFamily="18" charset="0"/>
                <a:cs typeface="Times New Roman" pitchFamily="18" charset="0"/>
              </a:rPr>
              <a:t> </a:t>
            </a:r>
            <a:endParaRPr lang="en-US" sz="4000" b="1" dirty="0" smtClean="0">
              <a:effectLst/>
              <a:latin typeface="Times New Roman" pitchFamily="18" charset="0"/>
              <a:cs typeface="Times New Roman" pitchFamily="18" charset="0"/>
            </a:endParaRPr>
          </a:p>
          <a:p>
            <a:pPr algn="just" eaLnBrk="1" hangingPunct="1">
              <a:lnSpc>
                <a:spcPct val="90000"/>
              </a:lnSpc>
              <a:buFont typeface="Wingdings" pitchFamily="2" charset="2"/>
              <a:buChar char="§"/>
            </a:pPr>
            <a:r>
              <a:rPr lang="en-US" sz="4000" b="1" dirty="0" err="1" smtClean="0">
                <a:effectLst/>
                <a:latin typeface="Times New Roman" pitchFamily="18" charset="0"/>
                <a:cs typeface="Times New Roman" pitchFamily="18" charset="0"/>
              </a:rPr>
              <a:t>Myositis</a:t>
            </a:r>
            <a:r>
              <a:rPr lang="en-US" sz="4000" b="1" dirty="0" smtClean="0">
                <a:effectLst/>
                <a:latin typeface="Times New Roman" pitchFamily="18" charset="0"/>
                <a:cs typeface="Times New Roman" pitchFamily="18" charset="0"/>
              </a:rPr>
              <a:t>(inflammation of the muscle).</a:t>
            </a:r>
          </a:p>
          <a:p>
            <a:pPr algn="just" eaLnBrk="1" hangingPunct="1">
              <a:lnSpc>
                <a:spcPct val="90000"/>
              </a:lnSpc>
              <a:buFont typeface="Wingdings" pitchFamily="2" charset="2"/>
              <a:buChar char="§"/>
            </a:pPr>
            <a:r>
              <a:rPr lang="en-US" sz="4000" b="1" dirty="0" smtClean="0">
                <a:effectLst/>
                <a:latin typeface="Times New Roman" pitchFamily="18" charset="0"/>
                <a:cs typeface="Times New Roman" pitchFamily="18" charset="0"/>
              </a:rPr>
              <a:t>Post influenza encephalitis</a:t>
            </a:r>
            <a:r>
              <a:rPr lang="en-US" sz="4800" b="1" dirty="0" smtClean="0">
                <a:effectLst/>
                <a:latin typeface="Times New Roman" pitchFamily="18" charset="0"/>
                <a:cs typeface="Times New Roman" pitchFamily="18" charset="0"/>
              </a:rPr>
              <a:t>.</a:t>
            </a:r>
          </a:p>
          <a:p>
            <a:pPr algn="just" eaLnBrk="1" hangingPunct="1">
              <a:lnSpc>
                <a:spcPct val="90000"/>
              </a:lnSpc>
              <a:buFont typeface="Wingdings" pitchFamily="2" charset="2"/>
              <a:buChar char="§"/>
            </a:pPr>
            <a:r>
              <a:rPr lang="en-US" sz="4800" b="1" dirty="0" smtClean="0">
                <a:effectLst/>
                <a:latin typeface="Times New Roman" pitchFamily="18" charset="0"/>
                <a:cs typeface="Times New Roman" pitchFamily="18" charset="0"/>
              </a:rPr>
              <a:t>Bronchial Asthma.</a:t>
            </a:r>
          </a:p>
          <a:p>
            <a:pPr algn="just" eaLnBrk="1" hangingPunct="1">
              <a:lnSpc>
                <a:spcPct val="90000"/>
              </a:lnSpc>
              <a:buFont typeface="Wingdings" pitchFamily="2" charset="2"/>
              <a:buChar char="§"/>
            </a:pPr>
            <a:r>
              <a:rPr lang="en-US" sz="4800" b="1" dirty="0" smtClean="0">
                <a:effectLst/>
                <a:latin typeface="Times New Roman" pitchFamily="18" charset="0"/>
                <a:cs typeface="Times New Roman" pitchFamily="18" charset="0"/>
              </a:rPr>
              <a:t>Sinusitis.</a:t>
            </a:r>
          </a:p>
          <a:p>
            <a:pPr algn="just" eaLnBrk="1" hangingPunct="1">
              <a:lnSpc>
                <a:spcPct val="90000"/>
              </a:lnSpc>
              <a:buFont typeface="Wingdings" pitchFamily="2" charset="2"/>
              <a:buNone/>
            </a:pPr>
            <a:endParaRPr lang="en-US" sz="2400" dirty="0" smtClean="0">
              <a:effectLst/>
              <a:latin typeface="Times New Roman" pitchFamily="18" charset="0"/>
              <a:cs typeface="Times New Roman" pitchFamily="18" charset="0"/>
            </a:endParaRPr>
          </a:p>
          <a:p>
            <a:pPr algn="just" eaLnBrk="1" hangingPunct="1">
              <a:lnSpc>
                <a:spcPct val="90000"/>
              </a:lnSpc>
              <a:buFont typeface="Wingdings" pitchFamily="2" charset="2"/>
              <a:buNone/>
            </a:pPr>
            <a:r>
              <a:rPr lang="en-US" sz="2400" dirty="0" smtClean="0">
                <a:effectLst/>
                <a:latin typeface="Times New Roman" pitchFamily="18" charset="0"/>
                <a:cs typeface="Times New Roman" pitchFamily="18" charset="0"/>
              </a:rPr>
              <a:t>. </a:t>
            </a:r>
          </a:p>
          <a:p>
            <a:pPr algn="just" eaLnBrk="1" hangingPunct="1">
              <a:lnSpc>
                <a:spcPct val="90000"/>
              </a:lnSpc>
              <a:buFont typeface="Wingdings" pitchFamily="2" charset="2"/>
              <a:buNone/>
            </a:pPr>
            <a:endParaRPr lang="en-US" sz="2000" dirty="0" smtClean="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6"/>
          <p:cNvSpPr txBox="1">
            <a:spLocks noChangeArrowheads="1"/>
          </p:cNvSpPr>
          <p:nvPr/>
        </p:nvSpPr>
        <p:spPr bwMode="auto">
          <a:xfrm>
            <a:off x="354013" y="857250"/>
            <a:ext cx="8789987" cy="2431435"/>
          </a:xfrm>
          <a:prstGeom prst="rect">
            <a:avLst/>
          </a:prstGeom>
          <a:noFill/>
          <a:ln w="9525">
            <a:noFill/>
            <a:miter lim="800000"/>
            <a:headEnd/>
            <a:tailEnd/>
          </a:ln>
        </p:spPr>
        <p:txBody>
          <a:bodyPr>
            <a:spAutoFit/>
          </a:bodyPr>
          <a:lstStyle/>
          <a:p>
            <a:pPr>
              <a:spcBef>
                <a:spcPct val="50000"/>
              </a:spcBef>
              <a:buFont typeface="Wingdings" pitchFamily="2" charset="2"/>
              <a:buChar char="§"/>
            </a:pPr>
            <a:r>
              <a:rPr lang="en-US" sz="3600" b="1" dirty="0" smtClean="0">
                <a:latin typeface="Times New Roman" pitchFamily="18" charset="0"/>
                <a:cs typeface="Times New Roman" pitchFamily="18" charset="0"/>
              </a:rPr>
              <a:t>Specimen</a:t>
            </a:r>
            <a:r>
              <a:rPr lang="en-US" sz="2400" dirty="0" smtClean="0">
                <a:latin typeface="Times New Roman" pitchFamily="18" charset="0"/>
                <a:cs typeface="Times New Roman" pitchFamily="18" charset="0"/>
              </a:rPr>
              <a:t>: </a:t>
            </a:r>
            <a:r>
              <a:rPr lang="en-US" sz="3200" b="1" dirty="0" smtClean="0">
                <a:solidFill>
                  <a:srgbClr val="FF3399"/>
                </a:solidFill>
                <a:latin typeface="Times New Roman" pitchFamily="18" charset="0"/>
                <a:cs typeface="Times New Roman" pitchFamily="18" charset="0"/>
              </a:rPr>
              <a:t>Nasopharyngeal aspirate, nasal       washing.</a:t>
            </a:r>
          </a:p>
          <a:p>
            <a:pPr>
              <a:spcBef>
                <a:spcPct val="50000"/>
              </a:spcBef>
              <a:buFont typeface="Wingdings" pitchFamily="2" charset="2"/>
              <a:buChar char="§"/>
            </a:pPr>
            <a:endParaRPr lang="en-US" sz="3200" b="1" dirty="0">
              <a:solidFill>
                <a:srgbClr val="FF3399"/>
              </a:solidFill>
              <a:latin typeface="Times New Roman" pitchFamily="18" charset="0"/>
              <a:cs typeface="Times New Roman" pitchFamily="18" charset="0"/>
            </a:endParaRPr>
          </a:p>
          <a:p>
            <a:pPr>
              <a:spcBef>
                <a:spcPct val="50000"/>
              </a:spcBef>
            </a:pPr>
            <a:r>
              <a:rPr lang="en-US" sz="2400" dirty="0">
                <a:latin typeface="Times New Roman" pitchFamily="18" charset="0"/>
                <a:cs typeface="Times New Roman" pitchFamily="18" charset="0"/>
              </a:rPr>
              <a:t> </a:t>
            </a:r>
          </a:p>
        </p:txBody>
      </p:sp>
      <p:sp>
        <p:nvSpPr>
          <p:cNvPr id="90120" name="Rectangle 8"/>
          <p:cNvSpPr>
            <a:spLocks noGrp="1" noChangeArrowheads="1"/>
          </p:cNvSpPr>
          <p:nvPr>
            <p:ph type="title"/>
          </p:nvPr>
        </p:nvSpPr>
        <p:spPr>
          <a:xfrm>
            <a:off x="457200" y="0"/>
            <a:ext cx="5105400" cy="1417638"/>
          </a:xfrm>
        </p:spPr>
        <p:txBody>
          <a:bodyPr/>
          <a:lstStyle/>
          <a:p>
            <a:pPr algn="l" eaLnBrk="1" hangingPunct="1">
              <a:defRPr/>
            </a:pPr>
            <a:r>
              <a:rPr lang="en-US" sz="4000" b="1" u="sng" dirty="0" smtClean="0">
                <a:solidFill>
                  <a:srgbClr val="C00000"/>
                </a:solidFill>
                <a:latin typeface="Times New Roman" pitchFamily="18" charset="0"/>
                <a:cs typeface="Times New Roman" pitchFamily="18" charset="0"/>
              </a:rPr>
              <a:t>Laboratory Diagnosis:</a:t>
            </a:r>
            <a:r>
              <a:rPr lang="en-US" sz="4000" b="1" u="sng" dirty="0" smtClean="0">
                <a:solidFill>
                  <a:srgbClr val="FFFF66"/>
                </a:solidFill>
                <a:latin typeface="Times New Roman" pitchFamily="18" charset="0"/>
                <a:cs typeface="Times New Roman" pitchFamily="18" charset="0"/>
              </a:rPr>
              <a:t/>
            </a:r>
            <a:br>
              <a:rPr lang="en-US" sz="4000" b="1" u="sng" dirty="0" smtClean="0">
                <a:solidFill>
                  <a:srgbClr val="FFFF66"/>
                </a:solidFill>
                <a:latin typeface="Times New Roman" pitchFamily="18" charset="0"/>
                <a:cs typeface="Times New Roman" pitchFamily="18" charset="0"/>
              </a:rPr>
            </a:br>
            <a:endParaRPr lang="en-US" sz="4000" b="1" u="sng" dirty="0" smtClean="0">
              <a:solidFill>
                <a:srgbClr val="FFFF66"/>
              </a:solidFill>
              <a:latin typeface="Times New Roman" pitchFamily="18" charset="0"/>
              <a:cs typeface="Times New Roman" pitchFamily="18" charset="0"/>
            </a:endParaRPr>
          </a:p>
        </p:txBody>
      </p:sp>
      <p:sp>
        <p:nvSpPr>
          <p:cNvPr id="17412" name="Text Box 9"/>
          <p:cNvSpPr txBox="1">
            <a:spLocks noChangeArrowheads="1"/>
          </p:cNvSpPr>
          <p:nvPr/>
        </p:nvSpPr>
        <p:spPr bwMode="auto">
          <a:xfrm>
            <a:off x="285750" y="1600200"/>
            <a:ext cx="8467725" cy="3046988"/>
          </a:xfrm>
          <a:prstGeom prst="rect">
            <a:avLst/>
          </a:prstGeom>
          <a:noFill/>
          <a:ln w="9525">
            <a:noFill/>
            <a:miter lim="800000"/>
            <a:headEnd/>
            <a:tailEnd/>
          </a:ln>
        </p:spPr>
        <p:txBody>
          <a:bodyPr wrap="square">
            <a:spAutoFit/>
          </a:bodyPr>
          <a:lstStyle/>
          <a:p>
            <a:pPr>
              <a:spcBef>
                <a:spcPct val="50000"/>
              </a:spcBef>
            </a:pPr>
            <a:endParaRPr lang="en-US" sz="2800" b="1" dirty="0">
              <a:latin typeface="Times New Roman" pitchFamily="18" charset="0"/>
              <a:cs typeface="Times New Roman" pitchFamily="18" charset="0"/>
            </a:endParaRPr>
          </a:p>
          <a:p>
            <a:pPr>
              <a:spcBef>
                <a:spcPct val="50000"/>
              </a:spcBef>
              <a:buFont typeface="Wingdings" pitchFamily="2" charset="2"/>
              <a:buChar char="§"/>
            </a:pPr>
            <a:r>
              <a:rPr lang="en-US" sz="2800" b="1" dirty="0">
                <a:latin typeface="Times New Roman" pitchFamily="18" charset="0"/>
                <a:cs typeface="Times New Roman" pitchFamily="18" charset="0"/>
              </a:rPr>
              <a:t> Rapid and direct detection of influenza  </a:t>
            </a:r>
            <a:r>
              <a:rPr lang="en-US" sz="3600" b="1" dirty="0">
                <a:latin typeface="Times New Roman" pitchFamily="18" charset="0"/>
                <a:cs typeface="Times New Roman" pitchFamily="18" charset="0"/>
              </a:rPr>
              <a:t>A</a:t>
            </a:r>
            <a:r>
              <a:rPr lang="en-US" sz="2800" b="1" dirty="0">
                <a:latin typeface="Times New Roman" pitchFamily="18" charset="0"/>
                <a:cs typeface="Times New Roman" pitchFamily="18" charset="0"/>
              </a:rPr>
              <a:t> or </a:t>
            </a:r>
            <a:r>
              <a:rPr lang="en-US" sz="3200" b="1" dirty="0">
                <a:latin typeface="Times New Roman" pitchFamily="18" charset="0"/>
                <a:cs typeface="Times New Roman" pitchFamily="18" charset="0"/>
              </a:rPr>
              <a:t>B</a:t>
            </a:r>
            <a:r>
              <a:rPr lang="en-US" sz="2800" b="1" dirty="0">
                <a:latin typeface="Times New Roman" pitchFamily="18" charset="0"/>
                <a:cs typeface="Times New Roman" pitchFamily="18" charset="0"/>
              </a:rPr>
              <a:t> from         nasopharyngeal aspirate by  </a:t>
            </a:r>
            <a:r>
              <a:rPr lang="en-US" sz="2800" b="1" dirty="0" err="1">
                <a:latin typeface="Times New Roman" pitchFamily="18" charset="0"/>
                <a:cs typeface="Times New Roman" pitchFamily="18" charset="0"/>
              </a:rPr>
              <a:t>immunofluorescence</a:t>
            </a:r>
            <a:r>
              <a:rPr lang="en-US" sz="2400" dirty="0">
                <a:latin typeface="Times New Roman" pitchFamily="18" charset="0"/>
                <a:cs typeface="Times New Roman" pitchFamily="18" charset="0"/>
              </a:rPr>
              <a:t>  </a:t>
            </a:r>
            <a:r>
              <a:rPr lang="en-US" sz="2800" b="1" dirty="0">
                <a:latin typeface="Times New Roman" pitchFamily="18" charset="0"/>
                <a:cs typeface="Times New Roman" pitchFamily="18" charset="0"/>
              </a:rPr>
              <a:t> &amp;ELISA</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This  is  the most common laboratory diagnosis</a:t>
            </a:r>
            <a:r>
              <a:rPr lang="en-US" sz="2400" dirty="0">
                <a:latin typeface="Times New Roman" pitchFamily="18" charset="0"/>
                <a:cs typeface="Times New Roman" pitchFamily="18" charset="0"/>
              </a:rPr>
              <a:t>.  	</a:t>
            </a:r>
          </a:p>
          <a:p>
            <a:pPr>
              <a:spcBef>
                <a:spcPct val="50000"/>
              </a:spcBef>
              <a:buFont typeface="Wingdings" pitchFamily="2" charset="2"/>
              <a:buChar char="§"/>
            </a:pPr>
            <a:r>
              <a:rPr lang="en-US" sz="3600" b="1" dirty="0" smtClean="0">
                <a:solidFill>
                  <a:srgbClr val="002060"/>
                </a:solidFill>
                <a:latin typeface="Times New Roman" pitchFamily="18" charset="0"/>
                <a:cs typeface="Times New Roman" pitchFamily="18" charset="0"/>
              </a:rPr>
              <a:t>PCR </a:t>
            </a:r>
            <a:r>
              <a:rPr lang="en-US" sz="3600" b="1" dirty="0">
                <a:solidFill>
                  <a:srgbClr val="002060"/>
                </a:solidFill>
                <a:latin typeface="Times New Roman" pitchFamily="18" charset="0"/>
                <a:cs typeface="Times New Roman" pitchFamily="18" charset="0"/>
              </a:rPr>
              <a:t>(Nucleic acid testing)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5"/>
          <p:cNvSpPr txBox="1">
            <a:spLocks noChangeArrowheads="1"/>
          </p:cNvSpPr>
          <p:nvPr/>
        </p:nvSpPr>
        <p:spPr bwMode="auto">
          <a:xfrm>
            <a:off x="304800" y="604838"/>
            <a:ext cx="8610600" cy="6924973"/>
          </a:xfrm>
          <a:prstGeom prst="rect">
            <a:avLst/>
          </a:prstGeom>
          <a:noFill/>
          <a:ln w="9525">
            <a:noFill/>
            <a:miter lim="800000"/>
            <a:headEnd/>
            <a:tailEnd/>
          </a:ln>
        </p:spPr>
        <p:txBody>
          <a:bodyPr>
            <a:spAutoFit/>
          </a:bodyPr>
          <a:lstStyle/>
          <a:p>
            <a:pPr>
              <a:spcBef>
                <a:spcPct val="50000"/>
              </a:spcBef>
              <a:defRPr/>
            </a:pPr>
            <a:r>
              <a:rPr lang="en-US" sz="4000" b="1" u="sng" dirty="0">
                <a:solidFill>
                  <a:srgbClr val="C00000"/>
                </a:solidFill>
                <a:latin typeface="Times New Roman" pitchFamily="18" charset="0"/>
                <a:cs typeface="Times New Roman" pitchFamily="18" charset="0"/>
              </a:rPr>
              <a:t>Treatment:</a:t>
            </a:r>
          </a:p>
          <a:p>
            <a:pPr>
              <a:spcBef>
                <a:spcPct val="50000"/>
              </a:spcBef>
              <a:defRPr/>
            </a:pPr>
            <a:endParaRPr lang="en-US" sz="2400" dirty="0">
              <a:latin typeface="Times New Roman" pitchFamily="18" charset="0"/>
              <a:cs typeface="Times New Roman" pitchFamily="18" charset="0"/>
            </a:endParaRPr>
          </a:p>
          <a:p>
            <a:pPr algn="just">
              <a:spcBef>
                <a:spcPct val="50000"/>
              </a:spcBef>
              <a:defRPr/>
            </a:pPr>
            <a:r>
              <a:rPr lang="en-US" sz="4000" b="1" u="sng" dirty="0" err="1">
                <a:solidFill>
                  <a:srgbClr val="FF3399"/>
                </a:solidFill>
                <a:latin typeface="Times New Roman" pitchFamily="18" charset="0"/>
                <a:cs typeface="Times New Roman" pitchFamily="18" charset="0"/>
              </a:rPr>
              <a:t>Amantadine</a:t>
            </a:r>
            <a:r>
              <a:rPr lang="en-US" sz="2400" dirty="0">
                <a:latin typeface="Times New Roman" pitchFamily="18" charset="0"/>
                <a:cs typeface="Times New Roman" pitchFamily="18" charset="0"/>
              </a:rPr>
              <a:t>: Is only effective against </a:t>
            </a:r>
            <a:r>
              <a:rPr lang="en-US" sz="3600" b="1" dirty="0">
                <a:solidFill>
                  <a:schemeClr val="hlink"/>
                </a:solidFill>
                <a:latin typeface="Times New Roman" pitchFamily="18" charset="0"/>
                <a:cs typeface="Times New Roman" pitchFamily="18" charset="0"/>
              </a:rPr>
              <a:t>influenza A</a:t>
            </a:r>
            <a:r>
              <a:rPr lang="en-US" sz="3600" b="1" dirty="0">
                <a:latin typeface="Times New Roman" pitchFamily="18" charset="0"/>
                <a:cs typeface="Times New Roman" pitchFamily="18" charset="0"/>
              </a:rPr>
              <a:t> </a:t>
            </a:r>
            <a:r>
              <a:rPr lang="en-US" sz="2400" dirty="0">
                <a:latin typeface="Times New Roman" pitchFamily="18" charset="0"/>
                <a:cs typeface="Times New Roman" pitchFamily="18" charset="0"/>
              </a:rPr>
              <a:t>virus.</a:t>
            </a:r>
          </a:p>
          <a:p>
            <a:pPr algn="just">
              <a:spcBef>
                <a:spcPct val="50000"/>
              </a:spcBef>
              <a:defRPr/>
            </a:pPr>
            <a:r>
              <a:rPr lang="en-US" sz="2400" dirty="0">
                <a:latin typeface="Times New Roman" pitchFamily="18" charset="0"/>
                <a:cs typeface="Times New Roman" pitchFamily="18" charset="0"/>
              </a:rPr>
              <a:t>           </a:t>
            </a:r>
            <a:r>
              <a:rPr lang="en-US" sz="2800" b="1" dirty="0">
                <a:solidFill>
                  <a:schemeClr val="accent1">
                    <a:lumMod val="60000"/>
                    <a:lumOff val="40000"/>
                  </a:schemeClr>
                </a:solidFill>
                <a:latin typeface="Times New Roman" pitchFamily="18" charset="0"/>
                <a:cs typeface="Times New Roman" pitchFamily="18" charset="0"/>
              </a:rPr>
              <a:t>inhibiting the un coating step of influenza A virus</a:t>
            </a:r>
            <a:r>
              <a:rPr lang="en-US" sz="2400" dirty="0">
                <a:latin typeface="Times New Roman" pitchFamily="18" charset="0"/>
                <a:cs typeface="Times New Roman" pitchFamily="18" charset="0"/>
              </a:rPr>
              <a:t>.</a:t>
            </a:r>
          </a:p>
          <a:p>
            <a:pPr algn="just">
              <a:spcBef>
                <a:spcPct val="50000"/>
              </a:spcBef>
              <a:defRPr/>
            </a:pPr>
            <a:r>
              <a:rPr lang="en-US" sz="2400" dirty="0">
                <a:latin typeface="Times New Roman" pitchFamily="18" charset="0"/>
                <a:cs typeface="Times New Roman" pitchFamily="18" charset="0"/>
              </a:rPr>
              <a:t>	         It has both </a:t>
            </a:r>
            <a:r>
              <a:rPr lang="en-US" sz="3600" b="1" dirty="0">
                <a:solidFill>
                  <a:srgbClr val="FF0000"/>
                </a:solidFill>
                <a:latin typeface="Times New Roman" pitchFamily="18" charset="0"/>
                <a:cs typeface="Times New Roman" pitchFamily="18" charset="0"/>
              </a:rPr>
              <a:t>therapeutic</a:t>
            </a:r>
            <a:r>
              <a:rPr lang="en-US" sz="2400" dirty="0">
                <a:latin typeface="Times New Roman" pitchFamily="18" charset="0"/>
                <a:cs typeface="Times New Roman" pitchFamily="18" charset="0"/>
              </a:rPr>
              <a:t> and</a:t>
            </a:r>
            <a:r>
              <a:rPr lang="en-US" sz="2400" dirty="0">
                <a:solidFill>
                  <a:srgbClr val="C00000"/>
                </a:solidFill>
                <a:latin typeface="Times New Roman" pitchFamily="18" charset="0"/>
                <a:cs typeface="Times New Roman" pitchFamily="18" charset="0"/>
              </a:rPr>
              <a:t> </a:t>
            </a:r>
            <a:r>
              <a:rPr lang="en-US" sz="3200" b="1" dirty="0">
                <a:solidFill>
                  <a:srgbClr val="C00000"/>
                </a:solidFill>
                <a:latin typeface="Times New Roman" pitchFamily="18" charset="0"/>
                <a:cs typeface="Times New Roman" pitchFamily="18" charset="0"/>
              </a:rPr>
              <a:t>prophylactic</a:t>
            </a:r>
            <a:r>
              <a:rPr lang="en-US" sz="2400" dirty="0">
                <a:solidFill>
                  <a:srgbClr val="C00000"/>
                </a:solidFill>
                <a:latin typeface="Times New Roman" pitchFamily="18" charset="0"/>
                <a:cs typeface="Times New Roman" pitchFamily="18" charset="0"/>
              </a:rPr>
              <a:t> </a:t>
            </a:r>
            <a:r>
              <a:rPr lang="en-US" sz="2400" dirty="0">
                <a:latin typeface="Times New Roman" pitchFamily="18" charset="0"/>
                <a:cs typeface="Times New Roman" pitchFamily="18" charset="0"/>
              </a:rPr>
              <a:t>.</a:t>
            </a:r>
          </a:p>
          <a:p>
            <a:pPr algn="just">
              <a:spcBef>
                <a:spcPct val="50000"/>
              </a:spcBef>
              <a:defRPr/>
            </a:pPr>
            <a:r>
              <a:rPr lang="en-US" sz="2400" dirty="0">
                <a:latin typeface="Times New Roman" pitchFamily="18" charset="0"/>
                <a:cs typeface="Times New Roman" pitchFamily="18" charset="0"/>
              </a:rPr>
              <a:t>	         It significantly reduced the duration of fever and  </a:t>
            </a:r>
          </a:p>
          <a:p>
            <a:pPr algn="just">
              <a:spcBef>
                <a:spcPct val="50000"/>
              </a:spcBef>
              <a:defRPr/>
            </a:pPr>
            <a:r>
              <a:rPr lang="en-US" sz="2400" dirty="0">
                <a:latin typeface="Times New Roman" pitchFamily="18" charset="0"/>
                <a:cs typeface="Times New Roman" pitchFamily="18" charset="0"/>
              </a:rPr>
              <a:t>                     illness is given to </a:t>
            </a:r>
            <a:r>
              <a:rPr lang="en-US" sz="2400" b="1" dirty="0">
                <a:solidFill>
                  <a:schemeClr val="hlink"/>
                </a:solidFill>
                <a:latin typeface="Times New Roman" pitchFamily="18" charset="0"/>
                <a:cs typeface="Times New Roman" pitchFamily="18" charset="0"/>
              </a:rPr>
              <a:t>high risk group of patients</a:t>
            </a:r>
            <a:r>
              <a:rPr lang="en-US" sz="2400" dirty="0">
                <a:latin typeface="Times New Roman" pitchFamily="18" charset="0"/>
                <a:cs typeface="Times New Roman" pitchFamily="18" charset="0"/>
              </a:rPr>
              <a:t> who are </a:t>
            </a:r>
          </a:p>
          <a:p>
            <a:pPr algn="just">
              <a:spcBef>
                <a:spcPct val="50000"/>
              </a:spcBef>
              <a:defRPr/>
            </a:pPr>
            <a:r>
              <a:rPr lang="en-US" sz="2400" dirty="0">
                <a:latin typeface="Times New Roman" pitchFamily="18" charset="0"/>
                <a:cs typeface="Times New Roman" pitchFamily="18" charset="0"/>
              </a:rPr>
              <a:t>	</a:t>
            </a:r>
            <a:r>
              <a:rPr lang="en-US" sz="3200" b="1" dirty="0">
                <a:solidFill>
                  <a:srgbClr val="C00000"/>
                </a:solidFill>
                <a:latin typeface="Times New Roman" pitchFamily="18" charset="0"/>
                <a:cs typeface="Times New Roman" pitchFamily="18" charset="0"/>
              </a:rPr>
              <a:t>         not vaccinated because they have allergy from egg.</a:t>
            </a:r>
          </a:p>
          <a:p>
            <a:pPr algn="just">
              <a:spcBef>
                <a:spcPct val="50000"/>
              </a:spcBef>
              <a:defRPr/>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304800" y="604838"/>
            <a:ext cx="8610600" cy="6509474"/>
          </a:xfrm>
          <a:prstGeom prst="rect">
            <a:avLst/>
          </a:prstGeom>
          <a:noFill/>
          <a:ln w="9525">
            <a:noFill/>
            <a:miter lim="800000"/>
            <a:headEnd/>
            <a:tailEnd/>
          </a:ln>
        </p:spPr>
        <p:txBody>
          <a:bodyPr>
            <a:spAutoFit/>
          </a:bodyPr>
          <a:lstStyle/>
          <a:p>
            <a:pPr>
              <a:spcBef>
                <a:spcPct val="50000"/>
              </a:spcBef>
            </a:pPr>
            <a:r>
              <a:rPr lang="en-US" sz="4000" b="1" u="sng" dirty="0" err="1" smtClean="0">
                <a:solidFill>
                  <a:srgbClr val="C00000"/>
                </a:solidFill>
                <a:latin typeface="Times New Roman" pitchFamily="18" charset="0"/>
                <a:cs typeface="Times New Roman" pitchFamily="18" charset="0"/>
              </a:rPr>
              <a:t>Tamiflu</a:t>
            </a:r>
            <a:r>
              <a:rPr lang="en-US" sz="4000" b="1" u="sng" dirty="0" smtClean="0">
                <a:solidFill>
                  <a:schemeClr val="tx2"/>
                </a:solidFill>
                <a:latin typeface="Times New Roman" pitchFamily="18" charset="0"/>
                <a:cs typeface="Times New Roman" pitchFamily="18" charset="0"/>
              </a:rPr>
              <a:t> (</a:t>
            </a:r>
            <a:r>
              <a:rPr lang="en-US" sz="4000" b="1" u="sng" dirty="0" err="1" smtClean="0">
                <a:solidFill>
                  <a:schemeClr val="tx2"/>
                </a:solidFill>
                <a:latin typeface="Times New Roman" pitchFamily="18" charset="0"/>
                <a:cs typeface="Times New Roman" pitchFamily="18" charset="0"/>
              </a:rPr>
              <a:t>Oseltamivir</a:t>
            </a:r>
            <a:r>
              <a:rPr lang="en-US" sz="4000" b="1" u="sng" dirty="0" smtClean="0">
                <a:solidFill>
                  <a:schemeClr val="tx2"/>
                </a:solidFill>
                <a:latin typeface="Times New Roman" pitchFamily="18" charset="0"/>
                <a:cs typeface="Times New Roman" pitchFamily="18" charset="0"/>
              </a:rPr>
              <a:t>) </a:t>
            </a:r>
            <a:endParaRPr lang="en-US" sz="4000" b="1" u="sng" dirty="0">
              <a:solidFill>
                <a:schemeClr val="tx2"/>
              </a:solidFill>
              <a:latin typeface="Times New Roman" pitchFamily="18" charset="0"/>
              <a:cs typeface="Times New Roman" pitchFamily="18" charset="0"/>
            </a:endParaRPr>
          </a:p>
          <a:p>
            <a:pPr>
              <a:spcBef>
                <a:spcPct val="50000"/>
              </a:spcBef>
            </a:pPr>
            <a:endParaRPr lang="en-US" sz="2400" dirty="0">
              <a:latin typeface="Times New Roman" pitchFamily="18" charset="0"/>
              <a:cs typeface="Times New Roman" pitchFamily="18" charset="0"/>
            </a:endParaRPr>
          </a:p>
          <a:p>
            <a:pPr algn="just">
              <a:spcBef>
                <a:spcPct val="50000"/>
              </a:spcBef>
              <a:buClr>
                <a:schemeClr val="tx1"/>
              </a:buClr>
              <a:buFont typeface="Wingdings" pitchFamily="2" charset="2"/>
              <a:buChar char="Ø"/>
            </a:pPr>
            <a:r>
              <a:rPr lang="en-US" sz="2600" dirty="0">
                <a:latin typeface="Times New Roman" pitchFamily="18" charset="0"/>
                <a:cs typeface="Times New Roman" pitchFamily="18" charset="0"/>
              </a:rPr>
              <a:t>It is </a:t>
            </a:r>
            <a:r>
              <a:rPr lang="en-US" sz="3600" b="1" dirty="0">
                <a:solidFill>
                  <a:srgbClr val="FF3399"/>
                </a:solidFill>
                <a:latin typeface="Times New Roman" pitchFamily="18" charset="0"/>
                <a:cs typeface="Times New Roman" pitchFamily="18" charset="0"/>
              </a:rPr>
              <a:t>Neuraminidase inhibitor </a:t>
            </a:r>
            <a:r>
              <a:rPr lang="en-US" sz="2600" dirty="0">
                <a:latin typeface="Times New Roman" pitchFamily="18" charset="0"/>
                <a:cs typeface="Times New Roman" pitchFamily="18" charset="0"/>
              </a:rPr>
              <a:t>that act by blocking the viral enzyme neuraminidase which help the influenza virus invade respiratory tract </a:t>
            </a:r>
            <a:r>
              <a:rPr lang="en-US" sz="2600" dirty="0" smtClean="0">
                <a:latin typeface="Times New Roman" pitchFamily="18" charset="0"/>
                <a:cs typeface="Times New Roman" pitchFamily="18" charset="0"/>
              </a:rPr>
              <a:t>cells is effective against Influenza A&amp;B.</a:t>
            </a:r>
            <a:endParaRPr lang="en-US" sz="2600" dirty="0">
              <a:latin typeface="Times New Roman" pitchFamily="18" charset="0"/>
              <a:cs typeface="Times New Roman" pitchFamily="18" charset="0"/>
            </a:endParaRPr>
          </a:p>
          <a:p>
            <a:pPr algn="just">
              <a:spcBef>
                <a:spcPct val="50000"/>
              </a:spcBef>
              <a:buClr>
                <a:schemeClr val="tx1"/>
              </a:buClr>
              <a:buFont typeface="Wingdings" pitchFamily="2" charset="2"/>
              <a:buChar char="Ø"/>
            </a:pPr>
            <a:r>
              <a:rPr lang="en-US" sz="2600" dirty="0">
                <a:latin typeface="Times New Roman" pitchFamily="18" charset="0"/>
                <a:cs typeface="Times New Roman" pitchFamily="18" charset="0"/>
              </a:rPr>
              <a:t>It has to be given within the </a:t>
            </a:r>
            <a:r>
              <a:rPr lang="en-US" sz="3600" b="1" dirty="0">
                <a:solidFill>
                  <a:srgbClr val="FFC000"/>
                </a:solidFill>
                <a:latin typeface="Times New Roman" pitchFamily="18" charset="0"/>
                <a:cs typeface="Times New Roman" pitchFamily="18" charset="0"/>
              </a:rPr>
              <a:t>first 48 hours </a:t>
            </a:r>
            <a:r>
              <a:rPr lang="en-US" sz="2600" dirty="0">
                <a:latin typeface="Times New Roman" pitchFamily="18" charset="0"/>
                <a:cs typeface="Times New Roman" pitchFamily="18" charset="0"/>
              </a:rPr>
              <a:t>after the exposure of cases or  appearance of symptoms.</a:t>
            </a:r>
          </a:p>
          <a:p>
            <a:pPr algn="just">
              <a:spcBef>
                <a:spcPct val="50000"/>
              </a:spcBef>
              <a:buClr>
                <a:schemeClr val="tx1"/>
              </a:buClr>
              <a:buFont typeface="Wingdings" pitchFamily="2" charset="2"/>
              <a:buChar char="Ø"/>
            </a:pPr>
            <a:r>
              <a:rPr lang="en-US" sz="3600" b="1" dirty="0">
                <a:solidFill>
                  <a:srgbClr val="0070C0"/>
                </a:solidFill>
                <a:latin typeface="Times New Roman" pitchFamily="18" charset="0"/>
                <a:cs typeface="Times New Roman" pitchFamily="18" charset="0"/>
              </a:rPr>
              <a:t>Recommended dose is 75 mg twice daily for 5 days.</a:t>
            </a:r>
          </a:p>
          <a:p>
            <a:pPr algn="just">
              <a:spcBef>
                <a:spcPct val="50000"/>
              </a:spcBef>
              <a:buClr>
                <a:schemeClr val="tx1"/>
              </a:buClr>
              <a:buFont typeface="Wingdings" pitchFamily="2" charset="2"/>
              <a:buChar char="Ø"/>
            </a:pPr>
            <a:endParaRPr lang="en-US"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solidFill>
                  <a:srgbClr val="FF0000"/>
                </a:solidFill>
              </a:rPr>
              <a:t>INFLUANZA VACCINE</a:t>
            </a:r>
            <a:endParaRPr lang="en-US" b="1" dirty="0">
              <a:solidFill>
                <a:srgbClr val="FF0000"/>
              </a:solidFill>
            </a:endParaRPr>
          </a:p>
        </p:txBody>
      </p:sp>
      <p:sp>
        <p:nvSpPr>
          <p:cNvPr id="3" name="Content Placeholder 2"/>
          <p:cNvSpPr>
            <a:spLocks noGrp="1"/>
          </p:cNvSpPr>
          <p:nvPr>
            <p:ph idx="1"/>
          </p:nvPr>
        </p:nvSpPr>
        <p:spPr/>
        <p:txBody>
          <a:bodyPr/>
          <a:lstStyle/>
          <a:p>
            <a:pPr>
              <a:defRPr/>
            </a:pPr>
            <a:r>
              <a:rPr lang="en-US" dirty="0" smtClean="0"/>
              <a:t>Tow types of vaccine ,both contain the current influenza </a:t>
            </a:r>
            <a:r>
              <a:rPr lang="en-US" sz="4000" b="1" dirty="0" smtClean="0">
                <a:solidFill>
                  <a:srgbClr val="C00000"/>
                </a:solidFill>
              </a:rPr>
              <a:t>A</a:t>
            </a:r>
            <a:r>
              <a:rPr lang="en-US" dirty="0" smtClean="0"/>
              <a:t> &amp;</a:t>
            </a:r>
            <a:r>
              <a:rPr lang="en-US" sz="4000" b="1" dirty="0" smtClean="0">
                <a:solidFill>
                  <a:srgbClr val="FF0000"/>
                </a:solidFill>
              </a:rPr>
              <a:t> B</a:t>
            </a:r>
            <a:r>
              <a:rPr lang="en-US" dirty="0" smtClean="0"/>
              <a:t> .</a:t>
            </a:r>
          </a:p>
          <a:p>
            <a:pPr>
              <a:defRPr/>
            </a:pPr>
            <a:r>
              <a:rPr lang="en-US" dirty="0" smtClean="0"/>
              <a:t>Vaccine should be given in October or November ,before the influenza season begins.</a:t>
            </a:r>
          </a:p>
          <a:p>
            <a:pPr>
              <a:defRPr/>
            </a:pPr>
            <a:r>
              <a:rPr lang="en-US" dirty="0" smtClean="0"/>
              <a:t>Yearly booster dose recommended.</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u="sng" dirty="0" smtClean="0">
                <a:solidFill>
                  <a:srgbClr val="FF0000"/>
                </a:solidFill>
              </a:rPr>
              <a:t>1-The  Flu  shot vaccine</a:t>
            </a:r>
            <a:endParaRPr lang="en-US" b="1" u="sng" dirty="0">
              <a:solidFill>
                <a:srgbClr val="FF0000"/>
              </a:solidFill>
            </a:endParaRPr>
          </a:p>
        </p:txBody>
      </p:sp>
      <p:sp>
        <p:nvSpPr>
          <p:cNvPr id="3" name="Content Placeholder 2"/>
          <p:cNvSpPr>
            <a:spLocks noGrp="1"/>
          </p:cNvSpPr>
          <p:nvPr>
            <p:ph idx="1"/>
          </p:nvPr>
        </p:nvSpPr>
        <p:spPr/>
        <p:txBody>
          <a:bodyPr/>
          <a:lstStyle/>
          <a:p>
            <a:pPr>
              <a:defRPr/>
            </a:pPr>
            <a:r>
              <a:rPr lang="en-US" b="1" dirty="0" smtClean="0">
                <a:solidFill>
                  <a:srgbClr val="002060"/>
                </a:solidFill>
              </a:rPr>
              <a:t>Inactivated (Killed vaccine),</a:t>
            </a:r>
          </a:p>
          <a:p>
            <a:pPr>
              <a:defRPr/>
            </a:pPr>
            <a:r>
              <a:rPr lang="en-US" b="1" dirty="0" smtClean="0">
                <a:solidFill>
                  <a:srgbClr val="002060"/>
                </a:solidFill>
              </a:rPr>
              <a:t>Given to people older than 6 months, including healthy people as well as high risk groups (elderly, patients with chronic pulmonary or cardiac diseases).</a:t>
            </a:r>
          </a:p>
          <a:p>
            <a:pPr>
              <a:defRPr/>
            </a:pPr>
            <a:endParaRPr lang="en-US" b="1" dirty="0">
              <a:solidFill>
                <a:srgbClr val="00206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b="1" u="sng" dirty="0" smtClean="0">
                <a:solidFill>
                  <a:srgbClr val="FF3399"/>
                </a:solidFill>
              </a:rPr>
              <a:t>2-The Nasal spray flue vaccine(Flu mist)</a:t>
            </a:r>
            <a:endParaRPr lang="en-US" b="1" u="sng" dirty="0">
              <a:solidFill>
                <a:srgbClr val="FF3399"/>
              </a:solidFill>
            </a:endParaRPr>
          </a:p>
        </p:txBody>
      </p:sp>
      <p:sp>
        <p:nvSpPr>
          <p:cNvPr id="3" name="Content Placeholder 2"/>
          <p:cNvSpPr>
            <a:spLocks noGrp="1"/>
          </p:cNvSpPr>
          <p:nvPr>
            <p:ph idx="1"/>
          </p:nvPr>
        </p:nvSpPr>
        <p:spPr/>
        <p:txBody>
          <a:bodyPr/>
          <a:lstStyle/>
          <a:p>
            <a:pPr>
              <a:defRPr/>
            </a:pPr>
            <a:r>
              <a:rPr lang="en-US" dirty="0" smtClean="0"/>
              <a:t>This is </a:t>
            </a:r>
            <a:r>
              <a:rPr lang="en-US" sz="4400" dirty="0" smtClean="0"/>
              <a:t>a </a:t>
            </a:r>
            <a:r>
              <a:rPr lang="en-US" sz="4400" b="1" dirty="0" smtClean="0">
                <a:solidFill>
                  <a:srgbClr val="66FF33"/>
                </a:solidFill>
              </a:rPr>
              <a:t>live attenuated </a:t>
            </a:r>
            <a:r>
              <a:rPr lang="en-US" dirty="0" smtClean="0"/>
              <a:t>vaccine.</a:t>
            </a:r>
          </a:p>
          <a:p>
            <a:pPr>
              <a:defRPr/>
            </a:pPr>
            <a:r>
              <a:rPr lang="en-US" dirty="0" smtClean="0"/>
              <a:t>Approved for use in </a:t>
            </a:r>
            <a:r>
              <a:rPr lang="en-US" sz="4400" b="1" dirty="0" smtClean="0">
                <a:solidFill>
                  <a:srgbClr val="66FF33"/>
                </a:solidFill>
              </a:rPr>
              <a:t>healthy</a:t>
            </a:r>
            <a:r>
              <a:rPr lang="en-US" dirty="0" smtClean="0"/>
              <a:t> people only between 5- 49 years age.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8"/>
          <p:cNvSpPr txBox="1">
            <a:spLocks noChangeArrowheads="1"/>
          </p:cNvSpPr>
          <p:nvPr/>
        </p:nvSpPr>
        <p:spPr bwMode="auto">
          <a:xfrm>
            <a:off x="2841625" y="188913"/>
            <a:ext cx="3098800" cy="646112"/>
          </a:xfrm>
          <a:prstGeom prst="rect">
            <a:avLst/>
          </a:prstGeom>
          <a:noFill/>
          <a:ln w="9525">
            <a:noFill/>
            <a:miter lim="800000"/>
            <a:headEnd/>
            <a:tailEnd/>
          </a:ln>
        </p:spPr>
        <p:txBody>
          <a:bodyPr>
            <a:spAutoFit/>
          </a:bodyPr>
          <a:lstStyle/>
          <a:p>
            <a:pPr marL="457200" indent="-457200" algn="just" rtl="0">
              <a:spcBef>
                <a:spcPct val="50000"/>
              </a:spcBef>
              <a:buFont typeface="Wingdings" pitchFamily="2" charset="2"/>
              <a:buNone/>
            </a:pPr>
            <a:r>
              <a:rPr lang="en-US" sz="3600" b="1" dirty="0" smtClean="0">
                <a:solidFill>
                  <a:srgbClr val="C00000"/>
                </a:solidFill>
                <a:latin typeface="Times New Roman" pitchFamily="18" charset="0"/>
                <a:cs typeface="Times New Roman" pitchFamily="18" charset="0"/>
              </a:rPr>
              <a:t>2- </a:t>
            </a:r>
            <a:r>
              <a:rPr lang="en-US" sz="3600" b="1" dirty="0">
                <a:solidFill>
                  <a:srgbClr val="C00000"/>
                </a:solidFill>
                <a:latin typeface="Times New Roman" pitchFamily="18" charset="0"/>
                <a:cs typeface="Times New Roman" pitchFamily="18" charset="0"/>
              </a:rPr>
              <a:t>Rhinovirus</a:t>
            </a:r>
          </a:p>
        </p:txBody>
      </p:sp>
      <p:sp>
        <p:nvSpPr>
          <p:cNvPr id="20483" name="Text Box 9"/>
          <p:cNvSpPr txBox="1">
            <a:spLocks noChangeArrowheads="1"/>
          </p:cNvSpPr>
          <p:nvPr/>
        </p:nvSpPr>
        <p:spPr bwMode="auto">
          <a:xfrm>
            <a:off x="395288" y="838200"/>
            <a:ext cx="8748712" cy="4832092"/>
          </a:xfrm>
          <a:prstGeom prst="rect">
            <a:avLst/>
          </a:prstGeom>
          <a:noFill/>
          <a:ln w="9525">
            <a:noFill/>
            <a:miter lim="800000"/>
            <a:headEnd/>
            <a:tailEnd/>
          </a:ln>
        </p:spPr>
        <p:txBody>
          <a:bodyPr wrap="square">
            <a:spAutoFit/>
          </a:bodyPr>
          <a:lstStyle/>
          <a:p>
            <a:pPr algn="l" rtl="0">
              <a:buFont typeface="Wingdings" pitchFamily="2" charset="2"/>
              <a:buChar char="Ø"/>
            </a:pPr>
            <a:r>
              <a:rPr lang="en-US" sz="2200" dirty="0">
                <a:solidFill>
                  <a:schemeClr val="tx2"/>
                </a:solidFill>
                <a:latin typeface="Times New Roman" pitchFamily="18" charset="0"/>
                <a:cs typeface="Times New Roman" pitchFamily="18" charset="0"/>
              </a:rPr>
              <a:t> </a:t>
            </a:r>
            <a:r>
              <a:rPr lang="en-US" sz="2800" dirty="0">
                <a:solidFill>
                  <a:schemeClr val="tx2"/>
                </a:solidFill>
                <a:latin typeface="Times New Roman" pitchFamily="18" charset="0"/>
                <a:cs typeface="Times New Roman" pitchFamily="18" charset="0"/>
              </a:rPr>
              <a:t>Family: </a:t>
            </a:r>
            <a:r>
              <a:rPr lang="en-US" sz="2800" b="1" i="1" dirty="0" err="1">
                <a:solidFill>
                  <a:schemeClr val="tx2"/>
                </a:solidFill>
                <a:latin typeface="Times New Roman" pitchFamily="18" charset="0"/>
                <a:cs typeface="Times New Roman" pitchFamily="18" charset="0"/>
              </a:rPr>
              <a:t>Picornaviridae</a:t>
            </a:r>
            <a:r>
              <a:rPr lang="en-US" sz="2800" b="1" i="1" dirty="0">
                <a:solidFill>
                  <a:schemeClr val="bg1"/>
                </a:solidFill>
                <a:latin typeface="Times New Roman" pitchFamily="18" charset="0"/>
                <a:cs typeface="Times New Roman" pitchFamily="18" charset="0"/>
              </a:rPr>
              <a:t>.</a:t>
            </a:r>
          </a:p>
          <a:p>
            <a:pPr algn="l" rtl="0">
              <a:buFont typeface="Wingdings" pitchFamily="2" charset="2"/>
              <a:buChar char="Ø"/>
            </a:pPr>
            <a:r>
              <a:rPr lang="en-US" sz="2800" dirty="0">
                <a:solidFill>
                  <a:schemeClr val="bg1"/>
                </a:solidFill>
                <a:latin typeface="Times New Roman" pitchFamily="18" charset="0"/>
                <a:cs typeface="Times New Roman" pitchFamily="18" charset="0"/>
              </a:rPr>
              <a:t> </a:t>
            </a:r>
            <a:r>
              <a:rPr lang="en-US" sz="2800" dirty="0" smtClean="0">
                <a:solidFill>
                  <a:schemeClr val="tx2"/>
                </a:solidFill>
                <a:latin typeface="Times New Roman" pitchFamily="18" charset="0"/>
                <a:cs typeface="Times New Roman" pitchFamily="18" charset="0"/>
              </a:rPr>
              <a:t> </a:t>
            </a:r>
            <a:r>
              <a:rPr lang="en-US" sz="2800" dirty="0">
                <a:solidFill>
                  <a:schemeClr val="tx2"/>
                </a:solidFill>
                <a:latin typeface="Times New Roman" pitchFamily="18" charset="0"/>
                <a:cs typeface="Times New Roman" pitchFamily="18" charset="0"/>
              </a:rPr>
              <a:t>Non-enveloped virus with + polarity </a:t>
            </a:r>
            <a:r>
              <a:rPr lang="en-US" sz="2800" dirty="0" err="1">
                <a:solidFill>
                  <a:schemeClr val="tx2"/>
                </a:solidFill>
                <a:latin typeface="Times New Roman" pitchFamily="18" charset="0"/>
                <a:cs typeface="Times New Roman" pitchFamily="18" charset="0"/>
              </a:rPr>
              <a:t>ssRNA</a:t>
            </a:r>
            <a:r>
              <a:rPr lang="en-US" sz="2800" dirty="0">
                <a:solidFill>
                  <a:schemeClr val="tx2"/>
                </a:solidFill>
                <a:latin typeface="Times New Roman" pitchFamily="18" charset="0"/>
                <a:cs typeface="Times New Roman" pitchFamily="18" charset="0"/>
              </a:rPr>
              <a:t> genome, more than 100 serotypes available.</a:t>
            </a:r>
          </a:p>
          <a:p>
            <a:pPr algn="l" rtl="0">
              <a:buFont typeface="Wingdings" pitchFamily="2" charset="2"/>
              <a:buChar char="Ø"/>
            </a:pPr>
            <a:r>
              <a:rPr lang="en-US" sz="2800" dirty="0">
                <a:solidFill>
                  <a:schemeClr val="tx2"/>
                </a:solidFill>
                <a:latin typeface="Times New Roman" pitchFamily="18" charset="0"/>
                <a:cs typeface="Times New Roman" pitchFamily="18" charset="0"/>
              </a:rPr>
              <a:t> </a:t>
            </a:r>
            <a:r>
              <a:rPr lang="en-US" sz="2800" b="1" u="sng" dirty="0">
                <a:solidFill>
                  <a:srgbClr val="C00000"/>
                </a:solidFill>
                <a:latin typeface="Times New Roman" pitchFamily="18" charset="0"/>
                <a:cs typeface="Times New Roman" pitchFamily="18" charset="0"/>
              </a:rPr>
              <a:t>Transmission: </a:t>
            </a:r>
            <a:r>
              <a:rPr lang="en-US" sz="2800" dirty="0">
                <a:solidFill>
                  <a:schemeClr val="tx2"/>
                </a:solidFill>
                <a:latin typeface="Times New Roman" pitchFamily="18" charset="0"/>
                <a:cs typeface="Times New Roman" pitchFamily="18" charset="0"/>
              </a:rPr>
              <a:t>Inhalation of infectious aerosol droplets.</a:t>
            </a:r>
          </a:p>
          <a:p>
            <a:pPr algn="l" rtl="0">
              <a:buFont typeface="Wingdings" pitchFamily="2" charset="2"/>
              <a:buChar char="Ø"/>
            </a:pPr>
            <a:r>
              <a:rPr lang="en-US" sz="2800" dirty="0">
                <a:solidFill>
                  <a:schemeClr val="tx2"/>
                </a:solidFill>
                <a:latin typeface="Times New Roman" pitchFamily="18" charset="0"/>
                <a:cs typeface="Times New Roman" pitchFamily="18" charset="0"/>
              </a:rPr>
              <a:t> </a:t>
            </a:r>
            <a:r>
              <a:rPr lang="en-US" sz="2800" b="1" u="sng" dirty="0">
                <a:solidFill>
                  <a:srgbClr val="C00000"/>
                </a:solidFill>
                <a:latin typeface="Times New Roman" pitchFamily="18" charset="0"/>
                <a:cs typeface="Times New Roman" pitchFamily="18" charset="0"/>
              </a:rPr>
              <a:t>Clinical symptoms: </a:t>
            </a:r>
            <a:r>
              <a:rPr lang="en-US" sz="2800" dirty="0">
                <a:solidFill>
                  <a:schemeClr val="tx2"/>
                </a:solidFill>
                <a:latin typeface="Times New Roman" pitchFamily="18" charset="0"/>
                <a:cs typeface="Times New Roman" pitchFamily="18" charset="0"/>
              </a:rPr>
              <a:t>The 1</a:t>
            </a:r>
            <a:r>
              <a:rPr lang="en-US" sz="2800" baseline="30000" dirty="0">
                <a:solidFill>
                  <a:schemeClr val="tx2"/>
                </a:solidFill>
                <a:latin typeface="Times New Roman" pitchFamily="18" charset="0"/>
                <a:cs typeface="Times New Roman" pitchFamily="18" charset="0"/>
              </a:rPr>
              <a:t>st</a:t>
            </a:r>
            <a:r>
              <a:rPr lang="en-US" sz="2800" dirty="0">
                <a:solidFill>
                  <a:schemeClr val="tx2"/>
                </a:solidFill>
                <a:latin typeface="Times New Roman" pitchFamily="18" charset="0"/>
                <a:cs typeface="Times New Roman" pitchFamily="18" charset="0"/>
              </a:rPr>
              <a:t> cause of common cold. The main symptoms of common cold are sneezing, clear watery nasal discharge with mild sore throat and cough.</a:t>
            </a:r>
          </a:p>
          <a:p>
            <a:pPr algn="l" rtl="0">
              <a:buFont typeface="Wingdings" pitchFamily="2" charset="2"/>
              <a:buChar char="Ø"/>
            </a:pPr>
            <a:r>
              <a:rPr lang="en-US" sz="2800" dirty="0">
                <a:solidFill>
                  <a:schemeClr val="tx2"/>
                </a:solidFill>
                <a:latin typeface="Times New Roman" pitchFamily="18" charset="0"/>
                <a:cs typeface="Times New Roman" pitchFamily="18" charset="0"/>
              </a:rPr>
              <a:t> </a:t>
            </a:r>
            <a:r>
              <a:rPr lang="en-US" sz="2800" b="1" u="sng" dirty="0">
                <a:solidFill>
                  <a:srgbClr val="C00000"/>
                </a:solidFill>
                <a:latin typeface="Times New Roman" pitchFamily="18" charset="0"/>
                <a:cs typeface="Times New Roman" pitchFamily="18" charset="0"/>
              </a:rPr>
              <a:t>Lab diagnosis: </a:t>
            </a:r>
            <a:r>
              <a:rPr lang="en-US" sz="2800" dirty="0">
                <a:solidFill>
                  <a:schemeClr val="tx2"/>
                </a:solidFill>
                <a:latin typeface="Times New Roman" pitchFamily="18" charset="0"/>
                <a:cs typeface="Times New Roman" pitchFamily="18" charset="0"/>
              </a:rPr>
              <a:t>Direct detection of the Ag from NPA by direct I.F.</a:t>
            </a:r>
          </a:p>
          <a:p>
            <a:pPr algn="l" rtl="0">
              <a:buFont typeface="Wingdings" pitchFamily="2" charset="2"/>
              <a:buChar char="Ø"/>
            </a:pPr>
            <a:r>
              <a:rPr lang="en-US" sz="2800" dirty="0">
                <a:solidFill>
                  <a:schemeClr val="tx2"/>
                </a:solidFill>
                <a:latin typeface="Times New Roman" pitchFamily="18" charset="0"/>
                <a:cs typeface="Times New Roman" pitchFamily="18" charset="0"/>
              </a:rPr>
              <a:t> </a:t>
            </a:r>
            <a:r>
              <a:rPr lang="en-US" sz="2800" b="1" u="sng" dirty="0">
                <a:solidFill>
                  <a:srgbClr val="C00000"/>
                </a:solidFill>
                <a:latin typeface="Times New Roman" pitchFamily="18" charset="0"/>
                <a:cs typeface="Times New Roman" pitchFamily="18" charset="0"/>
              </a:rPr>
              <a:t>Treatment and prevention: </a:t>
            </a:r>
            <a:r>
              <a:rPr lang="en-US" sz="2800" dirty="0">
                <a:solidFill>
                  <a:schemeClr val="tx2"/>
                </a:solidFill>
                <a:latin typeface="Times New Roman" pitchFamily="18" charset="0"/>
                <a:cs typeface="Times New Roman" pitchFamily="18" charset="0"/>
              </a:rPr>
              <a:t>Usually self-limiting disease, no specific treatment, and no vaccine available.</a:t>
            </a:r>
          </a:p>
        </p:txBody>
      </p:sp>
      <p:pic>
        <p:nvPicPr>
          <p:cNvPr id="20484" name="Picture 5" descr="http://www.virology.ws/wp-content/uploads/2009/02/phil_235_lores-300x200.jpg"/>
          <p:cNvPicPr>
            <a:picLocks noChangeAspect="1" noChangeArrowheads="1"/>
          </p:cNvPicPr>
          <p:nvPr/>
        </p:nvPicPr>
        <p:blipFill>
          <a:blip r:embed="rId2"/>
          <a:srcRect/>
          <a:stretch>
            <a:fillRect/>
          </a:stretch>
        </p:blipFill>
        <p:spPr bwMode="auto">
          <a:xfrm>
            <a:off x="4953000" y="5562600"/>
            <a:ext cx="3762375" cy="15255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9750" y="260350"/>
            <a:ext cx="7775575" cy="762000"/>
          </a:xfrm>
        </p:spPr>
        <p:txBody>
          <a:bodyPr/>
          <a:lstStyle/>
          <a:p>
            <a:pPr eaLnBrk="1" hangingPunct="1"/>
            <a:r>
              <a:rPr lang="en-US" sz="3200" b="1" u="sng" dirty="0" smtClean="0">
                <a:solidFill>
                  <a:srgbClr val="FF0000"/>
                </a:solidFill>
                <a:latin typeface="Times New Roman" pitchFamily="18" charset="0"/>
                <a:cs typeface="Times New Roman" pitchFamily="18" charset="0"/>
              </a:rPr>
              <a:t>Respiratory Tract Infections  </a:t>
            </a:r>
          </a:p>
        </p:txBody>
      </p:sp>
      <p:sp>
        <p:nvSpPr>
          <p:cNvPr id="4099" name="Text Box 9"/>
          <p:cNvSpPr txBox="1">
            <a:spLocks noChangeArrowheads="1"/>
          </p:cNvSpPr>
          <p:nvPr/>
        </p:nvSpPr>
        <p:spPr bwMode="auto">
          <a:xfrm>
            <a:off x="250825" y="1268413"/>
            <a:ext cx="8642350" cy="5478423"/>
          </a:xfrm>
          <a:prstGeom prst="rect">
            <a:avLst/>
          </a:prstGeom>
          <a:noFill/>
          <a:ln w="9525">
            <a:noFill/>
            <a:miter lim="800000"/>
            <a:headEnd/>
            <a:tailEnd/>
          </a:ln>
        </p:spPr>
        <p:txBody>
          <a:bodyPr>
            <a:spAutoFit/>
          </a:bodyPr>
          <a:lstStyle/>
          <a:p>
            <a:pPr marL="457200" indent="-457200" algn="just" rtl="0">
              <a:spcBef>
                <a:spcPct val="50000"/>
              </a:spcBef>
              <a:buFont typeface="Wingdings" pitchFamily="2" charset="2"/>
              <a:buChar char="Ø"/>
            </a:pPr>
            <a:r>
              <a:rPr lang="en-US" sz="2800" b="1" dirty="0">
                <a:solidFill>
                  <a:schemeClr val="tx2"/>
                </a:solidFill>
                <a:latin typeface="Times New Roman" pitchFamily="18" charset="0"/>
                <a:cs typeface="Times New Roman" pitchFamily="18" charset="0"/>
              </a:rPr>
              <a:t>Are the commonest of human infection and cause a large amount of morbidity and loss of time at work (sick leave).</a:t>
            </a:r>
          </a:p>
          <a:p>
            <a:pPr marL="457200" indent="-457200" algn="just" rtl="0">
              <a:spcBef>
                <a:spcPct val="50000"/>
              </a:spcBef>
              <a:buFont typeface="Wingdings" pitchFamily="2" charset="2"/>
              <a:buChar char="Ø"/>
            </a:pPr>
            <a:r>
              <a:rPr lang="en-US" sz="2800" b="1" dirty="0">
                <a:solidFill>
                  <a:schemeClr val="tx2"/>
                </a:solidFill>
                <a:latin typeface="Times New Roman" pitchFamily="18" charset="0"/>
                <a:cs typeface="Times New Roman" pitchFamily="18" charset="0"/>
              </a:rPr>
              <a:t>Are common in both children and adults.</a:t>
            </a:r>
          </a:p>
          <a:p>
            <a:pPr marL="457200" indent="-457200" algn="just" rtl="0">
              <a:spcBef>
                <a:spcPct val="50000"/>
              </a:spcBef>
              <a:buFont typeface="Wingdings" pitchFamily="2" charset="2"/>
              <a:buChar char="Ø"/>
            </a:pPr>
            <a:r>
              <a:rPr lang="en-US" sz="2800" b="1" dirty="0">
                <a:solidFill>
                  <a:schemeClr val="tx2"/>
                </a:solidFill>
                <a:latin typeface="Times New Roman" pitchFamily="18" charset="0"/>
                <a:cs typeface="Times New Roman" pitchFamily="18" charset="0"/>
              </a:rPr>
              <a:t>Mostly caused by viruses.</a:t>
            </a:r>
          </a:p>
          <a:p>
            <a:pPr marL="457200" indent="-457200" algn="just" rtl="0">
              <a:spcBef>
                <a:spcPct val="50000"/>
              </a:spcBef>
              <a:buFont typeface="Wingdings" pitchFamily="2" charset="2"/>
              <a:buChar char="Ø"/>
            </a:pPr>
            <a:r>
              <a:rPr lang="en-US" sz="2800" b="1" dirty="0">
                <a:solidFill>
                  <a:schemeClr val="tx2"/>
                </a:solidFill>
                <a:latin typeface="Times New Roman" pitchFamily="18" charset="0"/>
                <a:cs typeface="Times New Roman" pitchFamily="18" charset="0"/>
              </a:rPr>
              <a:t>Mostly are mild and confined to the upper respiratory tract (URT).</a:t>
            </a:r>
          </a:p>
          <a:p>
            <a:pPr marL="457200" indent="-457200" algn="just" rtl="0">
              <a:spcBef>
                <a:spcPct val="50000"/>
              </a:spcBef>
              <a:buFont typeface="Wingdings" pitchFamily="2" charset="2"/>
              <a:buChar char="Ø"/>
            </a:pPr>
            <a:r>
              <a:rPr lang="en-US" sz="2800" b="1" dirty="0">
                <a:solidFill>
                  <a:schemeClr val="tx2"/>
                </a:solidFill>
                <a:latin typeface="Times New Roman" pitchFamily="18" charset="0"/>
                <a:cs typeface="Times New Roman" pitchFamily="18" charset="0"/>
              </a:rPr>
              <a:t>Mostly are self-limiting disease.</a:t>
            </a:r>
          </a:p>
          <a:p>
            <a:pPr marL="457200" indent="-457200" algn="just" rtl="0">
              <a:spcBef>
                <a:spcPct val="50000"/>
              </a:spcBef>
              <a:buFont typeface="Wingdings" pitchFamily="2" charset="2"/>
              <a:buChar char="Ø"/>
            </a:pPr>
            <a:r>
              <a:rPr lang="en-US" sz="2800" b="1" dirty="0">
                <a:solidFill>
                  <a:schemeClr val="tx2"/>
                </a:solidFill>
                <a:latin typeface="Times New Roman" pitchFamily="18" charset="0"/>
                <a:cs typeface="Times New Roman" pitchFamily="18" charset="0"/>
              </a:rPr>
              <a:t>URT-infection may spread to other organs causing more severe infection and death.</a:t>
            </a:r>
            <a:r>
              <a:rPr lang="en-US" sz="2200" b="1" i="1" dirty="0">
                <a:solidFill>
                  <a:schemeClr val="tx2"/>
                </a:solidFill>
                <a:latin typeface="Times New Roman" pitchFamily="18" charset="0"/>
                <a:cs typeface="Times New Roman" pitchFamily="18"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0" name="Text Box 4"/>
          <p:cNvSpPr txBox="1">
            <a:spLocks noChangeArrowheads="1"/>
          </p:cNvSpPr>
          <p:nvPr/>
        </p:nvSpPr>
        <p:spPr bwMode="auto">
          <a:xfrm>
            <a:off x="609600" y="381000"/>
            <a:ext cx="7467600" cy="762000"/>
          </a:xfrm>
          <a:prstGeom prst="rect">
            <a:avLst/>
          </a:prstGeom>
          <a:noFill/>
          <a:ln w="9525">
            <a:noFill/>
            <a:miter lim="800000"/>
            <a:headEnd/>
            <a:tailEnd/>
          </a:ln>
          <a:effectLst/>
        </p:spPr>
        <p:txBody>
          <a:bodyPr>
            <a:spAutoFit/>
          </a:bodyPr>
          <a:lstStyle/>
          <a:p>
            <a:pPr algn="ctr">
              <a:spcBef>
                <a:spcPct val="50000"/>
              </a:spcBef>
              <a:defRPr/>
            </a:pPr>
            <a:r>
              <a:rPr lang="en-US" sz="4400" b="1" u="sng" dirty="0" smtClean="0">
                <a:solidFill>
                  <a:srgbClr val="C00000"/>
                </a:solidFill>
                <a:effectLst>
                  <a:outerShdw blurRad="38100" dist="38100" dir="2700000" algn="tl">
                    <a:srgbClr val="000000"/>
                  </a:outerShdw>
                </a:effectLst>
                <a:latin typeface="Times New Roman" pitchFamily="18" charset="0"/>
                <a:cs typeface="Times New Roman" pitchFamily="18" charset="0"/>
              </a:rPr>
              <a:t>3-Coronaviruses</a:t>
            </a:r>
            <a:endParaRPr lang="en-US" sz="4400" b="1" u="sng" dirty="0">
              <a:solidFill>
                <a:srgbClr val="C00000"/>
              </a:solidFill>
              <a:effectLst>
                <a:outerShdw blurRad="38100" dist="38100" dir="2700000" algn="tl">
                  <a:srgbClr val="000000"/>
                </a:outerShdw>
              </a:effectLst>
              <a:latin typeface="Times New Roman" pitchFamily="18" charset="0"/>
              <a:cs typeface="Times New Roman" pitchFamily="18" charset="0"/>
            </a:endParaRPr>
          </a:p>
        </p:txBody>
      </p:sp>
      <p:sp>
        <p:nvSpPr>
          <p:cNvPr id="27652" name="Text Box 5"/>
          <p:cNvSpPr txBox="1">
            <a:spLocks noChangeArrowheads="1"/>
          </p:cNvSpPr>
          <p:nvPr/>
        </p:nvSpPr>
        <p:spPr bwMode="auto">
          <a:xfrm>
            <a:off x="304800" y="1143000"/>
            <a:ext cx="8839200" cy="4239622"/>
          </a:xfrm>
          <a:prstGeom prst="rect">
            <a:avLst/>
          </a:prstGeom>
          <a:noFill/>
          <a:ln w="9525">
            <a:noFill/>
            <a:miter lim="800000"/>
            <a:headEnd/>
            <a:tailEnd/>
          </a:ln>
        </p:spPr>
        <p:txBody>
          <a:bodyPr wrap="square">
            <a:spAutoFit/>
          </a:bodyPr>
          <a:lstStyle/>
          <a:p>
            <a:pPr>
              <a:spcBef>
                <a:spcPct val="50000"/>
              </a:spcBef>
              <a:buFont typeface="Wingdings" pitchFamily="2" charset="2"/>
              <a:buChar char="§"/>
            </a:pPr>
            <a:r>
              <a:rPr lang="en-US" sz="2800" dirty="0">
                <a:latin typeface="Times New Roman" pitchFamily="18" charset="0"/>
                <a:cs typeface="Times New Roman" pitchFamily="18" charset="0"/>
              </a:rPr>
              <a:t> </a:t>
            </a:r>
            <a:r>
              <a:rPr lang="en-US" sz="4000" dirty="0">
                <a:latin typeface="Times New Roman" pitchFamily="18" charset="0"/>
                <a:cs typeface="Times New Roman" pitchFamily="18" charset="0"/>
              </a:rPr>
              <a:t>The name    </a:t>
            </a:r>
            <a:r>
              <a:rPr lang="en-US" sz="4000" dirty="0" err="1">
                <a:latin typeface="Times New Roman" pitchFamily="18" charset="0"/>
                <a:cs typeface="Times New Roman" pitchFamily="18" charset="0"/>
              </a:rPr>
              <a:t>Coronavirus</a:t>
            </a:r>
            <a:r>
              <a:rPr lang="en-US" sz="4000" dirty="0">
                <a:latin typeface="Times New Roman" pitchFamily="18" charset="0"/>
                <a:cs typeface="Times New Roman" pitchFamily="18" charset="0"/>
              </a:rPr>
              <a:t>  means Crown </a:t>
            </a:r>
            <a:r>
              <a:rPr lang="en-US" sz="2600" dirty="0" smtClean="0">
                <a:latin typeface="Times New Roman" pitchFamily="18" charset="0"/>
                <a:cs typeface="Times New Roman" pitchFamily="18" charset="0"/>
              </a:rPr>
              <a:t> </a:t>
            </a:r>
            <a:endParaRPr lang="en-US" sz="2600" dirty="0">
              <a:latin typeface="Times New Roman" pitchFamily="18" charset="0"/>
              <a:cs typeface="Times New Roman" pitchFamily="18" charset="0"/>
            </a:endParaRPr>
          </a:p>
          <a:p>
            <a:pPr>
              <a:spcBef>
                <a:spcPct val="50000"/>
              </a:spcBef>
            </a:pPr>
            <a:r>
              <a:rPr lang="en-US" sz="2600" dirty="0">
                <a:solidFill>
                  <a:schemeClr val="tx1">
                    <a:lumMod val="75000"/>
                    <a:lumOff val="25000"/>
                  </a:schemeClr>
                </a:solidFill>
                <a:latin typeface="Times New Roman" pitchFamily="18" charset="0"/>
                <a:cs typeface="Times New Roman" pitchFamily="18" charset="0"/>
              </a:rPr>
              <a:t>(when viewed with an </a:t>
            </a:r>
            <a:r>
              <a:rPr lang="en-US" sz="2600" dirty="0" smtClean="0">
                <a:solidFill>
                  <a:schemeClr val="tx1">
                    <a:lumMod val="75000"/>
                    <a:lumOff val="25000"/>
                  </a:schemeClr>
                </a:solidFill>
                <a:latin typeface="Times New Roman" pitchFamily="18" charset="0"/>
                <a:cs typeface="Times New Roman" pitchFamily="18" charset="0"/>
              </a:rPr>
              <a:t>electron microscope).</a:t>
            </a:r>
            <a:endParaRPr lang="en-US" sz="2600" dirty="0">
              <a:solidFill>
                <a:schemeClr val="tx1">
                  <a:lumMod val="75000"/>
                  <a:lumOff val="25000"/>
                </a:schemeClr>
              </a:solidFill>
              <a:latin typeface="Times New Roman" pitchFamily="18" charset="0"/>
              <a:cs typeface="Times New Roman" pitchFamily="18" charset="0"/>
            </a:endParaRPr>
          </a:p>
          <a:p>
            <a:pPr>
              <a:spcBef>
                <a:spcPct val="50000"/>
              </a:spcBef>
              <a:buFont typeface="Wingdings" pitchFamily="2" charset="2"/>
              <a:buChar char="§"/>
            </a:pPr>
            <a:r>
              <a:rPr lang="en-US" sz="2600" dirty="0">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ssRNA</a:t>
            </a:r>
            <a:r>
              <a:rPr lang="en-US" sz="3600" b="1" dirty="0">
                <a:solidFill>
                  <a:srgbClr val="FF0000"/>
                </a:solidFill>
                <a:latin typeface="Times New Roman" pitchFamily="18" charset="0"/>
                <a:cs typeface="Times New Roman" pitchFamily="18" charset="0"/>
              </a:rPr>
              <a:t> enveloped with positive polarity.</a:t>
            </a:r>
          </a:p>
          <a:p>
            <a:pPr>
              <a:spcBef>
                <a:spcPct val="50000"/>
              </a:spcBef>
              <a:buFont typeface="Wingdings" pitchFamily="2" charset="2"/>
              <a:buChar char="§"/>
            </a:pPr>
            <a:r>
              <a:rPr lang="en-US" sz="3600" dirty="0">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Coronavirus</a:t>
            </a:r>
            <a:r>
              <a:rPr lang="en-US" sz="3200" b="1" dirty="0">
                <a:solidFill>
                  <a:srgbClr val="002060"/>
                </a:solidFill>
                <a:latin typeface="Times New Roman" pitchFamily="18" charset="0"/>
                <a:cs typeface="Times New Roman" pitchFamily="18" charset="0"/>
              </a:rPr>
              <a:t>  are  </a:t>
            </a:r>
            <a:r>
              <a:rPr lang="en-US" sz="3200" b="1" dirty="0" smtClean="0">
                <a:solidFill>
                  <a:srgbClr val="002060"/>
                </a:solidFill>
                <a:latin typeface="Times New Roman" pitchFamily="18" charset="0"/>
                <a:cs typeface="Times New Roman" pitchFamily="18" charset="0"/>
              </a:rPr>
              <a:t>2</a:t>
            </a:r>
            <a:r>
              <a:rPr lang="en-US" sz="3200" b="1" baseline="30000" dirty="0" smtClean="0">
                <a:solidFill>
                  <a:srgbClr val="002060"/>
                </a:solidFill>
                <a:latin typeface="Times New Roman" pitchFamily="18" charset="0"/>
                <a:cs typeface="Times New Roman" pitchFamily="18" charset="0"/>
              </a:rPr>
              <a:t>nd</a:t>
            </a:r>
            <a:r>
              <a:rPr lang="en-US" sz="3200" b="1" dirty="0" smtClean="0">
                <a:solidFill>
                  <a:srgbClr val="002060"/>
                </a:solidFill>
                <a:latin typeface="Times New Roman" pitchFamily="18" charset="0"/>
                <a:cs typeface="Times New Roman" pitchFamily="18" charset="0"/>
              </a:rPr>
              <a:t> cause of </a:t>
            </a:r>
            <a:r>
              <a:rPr lang="en-US" sz="3200" b="1" dirty="0">
                <a:solidFill>
                  <a:srgbClr val="002060"/>
                </a:solidFill>
                <a:latin typeface="Times New Roman" pitchFamily="18" charset="0"/>
                <a:cs typeface="Times New Roman" pitchFamily="18" charset="0"/>
              </a:rPr>
              <a:t>common cold </a:t>
            </a:r>
            <a:r>
              <a:rPr lang="en-US" sz="3600" b="1" dirty="0">
                <a:solidFill>
                  <a:srgbClr val="FFFF00"/>
                </a:solidFill>
                <a:latin typeface="Times New Roman" pitchFamily="18" charset="0"/>
                <a:cs typeface="Times New Roman" pitchFamily="18" charset="0"/>
              </a:rPr>
              <a:t>.</a:t>
            </a:r>
          </a:p>
          <a:p>
            <a:pPr>
              <a:spcBef>
                <a:spcPct val="50000"/>
              </a:spcBef>
              <a:buFont typeface="Wingdings" pitchFamily="2" charset="2"/>
              <a:buNone/>
            </a:pPr>
            <a:r>
              <a:rPr lang="en-US" sz="2700" dirty="0">
                <a:latin typeface="Times New Roman" pitchFamily="18" charset="0"/>
                <a:cs typeface="Times New Roman" pitchFamily="18" charset="0"/>
              </a:rPr>
              <a:t>    </a:t>
            </a:r>
          </a:p>
          <a:p>
            <a:pPr>
              <a:spcBef>
                <a:spcPct val="50000"/>
              </a:spcBef>
            </a:pPr>
            <a:r>
              <a:rPr lang="en-US" sz="2800" dirty="0">
                <a:latin typeface="Times New Roman" pitchFamily="18" charset="0"/>
                <a:cs typeface="Times New Roman" pitchFamily="18" charset="0"/>
              </a:rPr>
              <a:t> </a:t>
            </a:r>
          </a:p>
        </p:txBody>
      </p:sp>
      <p:sp>
        <p:nvSpPr>
          <p:cNvPr id="27653" name="Text Box 6"/>
          <p:cNvSpPr txBox="1">
            <a:spLocks noChangeArrowheads="1"/>
          </p:cNvSpPr>
          <p:nvPr/>
        </p:nvSpPr>
        <p:spPr bwMode="auto">
          <a:xfrm>
            <a:off x="323850" y="4724400"/>
            <a:ext cx="8686800" cy="461963"/>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2400">
                <a:latin typeface="Times New Roman" pitchFamily="18" charset="0"/>
                <a:cs typeface="Times New Roman" pitchFamily="18" charset="0"/>
              </a:rPr>
              <a:t>  </a:t>
            </a:r>
          </a:p>
        </p:txBody>
      </p:sp>
      <p:pic>
        <p:nvPicPr>
          <p:cNvPr id="6" name="Picture 5" descr="http://pathmicro.med.sc.edu/graduate/corona-cdc.jpg"/>
          <p:cNvPicPr>
            <a:picLocks noChangeAspect="1" noChangeArrowheads="1"/>
          </p:cNvPicPr>
          <p:nvPr/>
        </p:nvPicPr>
        <p:blipFill>
          <a:blip r:embed="rId2"/>
          <a:srcRect/>
          <a:stretch>
            <a:fillRect/>
          </a:stretch>
        </p:blipFill>
        <p:spPr bwMode="auto">
          <a:xfrm>
            <a:off x="5486401" y="4114800"/>
            <a:ext cx="3657600"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228600" y="44450"/>
            <a:ext cx="8664575" cy="4216539"/>
          </a:xfrm>
          <a:prstGeom prst="rect">
            <a:avLst/>
          </a:prstGeom>
          <a:noFill/>
          <a:ln w="9525">
            <a:noFill/>
            <a:miter lim="800000"/>
            <a:headEnd/>
            <a:tailEnd/>
          </a:ln>
        </p:spPr>
        <p:txBody>
          <a:bodyPr>
            <a:spAutoFit/>
          </a:bodyPr>
          <a:lstStyle/>
          <a:p>
            <a:pPr marL="342900" indent="-342900">
              <a:spcBef>
                <a:spcPct val="50000"/>
              </a:spcBef>
            </a:pPr>
            <a:r>
              <a:rPr lang="en-US" sz="3600" b="1" u="sng" dirty="0">
                <a:solidFill>
                  <a:srgbClr val="C00000"/>
                </a:solidFill>
                <a:latin typeface="Times New Roman" pitchFamily="18" charset="0"/>
                <a:cs typeface="Times New Roman" pitchFamily="18" charset="0"/>
              </a:rPr>
              <a:t>Clinical </a:t>
            </a:r>
            <a:r>
              <a:rPr lang="en-US" sz="3600" b="1" u="sng" dirty="0" smtClean="0">
                <a:solidFill>
                  <a:srgbClr val="C00000"/>
                </a:solidFill>
                <a:latin typeface="Times New Roman" pitchFamily="18" charset="0"/>
                <a:cs typeface="Times New Roman" pitchFamily="18" charset="0"/>
              </a:rPr>
              <a:t>presentation  of common cold</a:t>
            </a:r>
            <a:r>
              <a:rPr lang="en-US" sz="2400" b="1" u="sng" dirty="0" smtClean="0">
                <a:solidFill>
                  <a:srgbClr val="C00000"/>
                </a:solidFill>
                <a:latin typeface="Times New Roman" pitchFamily="18" charset="0"/>
                <a:cs typeface="Times New Roman" pitchFamily="18" charset="0"/>
              </a:rPr>
              <a:t>:</a:t>
            </a:r>
            <a:endParaRPr lang="en-US" sz="2400" b="1" u="sng" dirty="0">
              <a:solidFill>
                <a:srgbClr val="C00000"/>
              </a:solidFill>
              <a:latin typeface="Times New Roman" pitchFamily="18" charset="0"/>
              <a:cs typeface="Times New Roman" pitchFamily="18" charset="0"/>
            </a:endParaRPr>
          </a:p>
          <a:p>
            <a:pPr marL="342900" indent="-342900">
              <a:spcBef>
                <a:spcPct val="50000"/>
              </a:spcBef>
            </a:pPr>
            <a:r>
              <a:rPr lang="en-US" sz="2400" b="1" dirty="0">
                <a:latin typeface="Times New Roman" pitchFamily="18" charset="0"/>
                <a:cs typeface="Times New Roman" pitchFamily="18" charset="0"/>
              </a:rPr>
              <a:t> </a:t>
            </a:r>
            <a:r>
              <a:rPr lang="en-US" sz="3200" b="1" u="sng" dirty="0">
                <a:solidFill>
                  <a:srgbClr val="FF0000"/>
                </a:solidFill>
                <a:latin typeface="Times New Roman" pitchFamily="18" charset="0"/>
                <a:cs typeface="Times New Roman" pitchFamily="18" charset="0"/>
              </a:rPr>
              <a:t>Symptoms</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 </a:t>
            </a:r>
            <a:r>
              <a:rPr lang="en-US" sz="2400" b="1" dirty="0">
                <a:latin typeface="Times New Roman" pitchFamily="18" charset="0"/>
                <a:cs typeface="Times New Roman" pitchFamily="18" charset="0"/>
              </a:rPr>
              <a:t>runny nose, sneezing and nasal obstruction, mild sore throat, headache and malaise that last for one week.</a:t>
            </a:r>
          </a:p>
          <a:p>
            <a:pPr marL="342900" indent="-342900">
              <a:spcBef>
                <a:spcPct val="50000"/>
              </a:spcBef>
            </a:pPr>
            <a:r>
              <a:rPr lang="en-US" sz="3200" b="1" u="sng" dirty="0">
                <a:solidFill>
                  <a:schemeClr val="accent4">
                    <a:lumMod val="75000"/>
                  </a:schemeClr>
                </a:solidFill>
                <a:latin typeface="Times New Roman" pitchFamily="18" charset="0"/>
                <a:cs typeface="Times New Roman" pitchFamily="18" charset="0"/>
              </a:rPr>
              <a:t>Complication:</a:t>
            </a:r>
            <a:r>
              <a:rPr lang="en-US" sz="3200" b="1" dirty="0">
                <a:solidFill>
                  <a:schemeClr val="accent4">
                    <a:lumMod val="75000"/>
                  </a:schemeClr>
                </a:solidFill>
                <a:latin typeface="Times New Roman" pitchFamily="18" charset="0"/>
                <a:cs typeface="Times New Roman" pitchFamily="18" charset="0"/>
              </a:rPr>
              <a:t>  </a:t>
            </a:r>
            <a:r>
              <a:rPr lang="en-US" sz="2400" b="1" dirty="0">
                <a:latin typeface="Times New Roman" pitchFamily="18" charset="0"/>
                <a:cs typeface="Times New Roman" pitchFamily="18" charset="0"/>
              </a:rPr>
              <a:t>Usually due to secondary bacterial infection</a:t>
            </a:r>
          </a:p>
          <a:p>
            <a:pPr marL="800100" lvl="1" indent="-342900">
              <a:spcBef>
                <a:spcPct val="50000"/>
              </a:spcBef>
              <a:buFontTx/>
              <a:buAutoNum type="arabicPeriod"/>
            </a:pPr>
            <a:r>
              <a:rPr lang="en-US" sz="2800" b="1" dirty="0">
                <a:latin typeface="Times New Roman" pitchFamily="18" charset="0"/>
                <a:cs typeface="Times New Roman" pitchFamily="18" charset="0"/>
              </a:rPr>
              <a:t>Acute sinusitis 2) Acute </a:t>
            </a:r>
            <a:r>
              <a:rPr lang="en-US" sz="2800" b="1" dirty="0" err="1">
                <a:latin typeface="Times New Roman" pitchFamily="18" charset="0"/>
                <a:cs typeface="Times New Roman" pitchFamily="18" charset="0"/>
              </a:rPr>
              <a:t>otitis</a:t>
            </a:r>
            <a:r>
              <a:rPr lang="en-US" sz="2800" b="1" dirty="0">
                <a:latin typeface="Times New Roman" pitchFamily="18" charset="0"/>
                <a:cs typeface="Times New Roman" pitchFamily="18" charset="0"/>
              </a:rPr>
              <a:t> media.</a:t>
            </a:r>
          </a:p>
          <a:p>
            <a:pPr marL="800100" lvl="1" indent="-342900">
              <a:spcBef>
                <a:spcPct val="50000"/>
              </a:spcBef>
            </a:pPr>
            <a:r>
              <a:rPr lang="en-US" sz="2800" b="1" dirty="0">
                <a:latin typeface="Times New Roman" pitchFamily="18" charset="0"/>
                <a:cs typeface="Times New Roman" pitchFamily="18" charset="0"/>
              </a:rPr>
              <a:t>3) Exacerbation of chronic bronchitis ,bronchial asthma.</a:t>
            </a:r>
            <a:endParaRPr lang="en-US" sz="2800" dirty="0">
              <a:latin typeface="Times New Roman" pitchFamily="18" charset="0"/>
              <a:cs typeface="Times New Roman" pitchFamily="18" charset="0"/>
            </a:endParaRPr>
          </a:p>
        </p:txBody>
      </p:sp>
      <p:sp>
        <p:nvSpPr>
          <p:cNvPr id="26627" name="Text Box 5"/>
          <p:cNvSpPr txBox="1">
            <a:spLocks noChangeArrowheads="1"/>
          </p:cNvSpPr>
          <p:nvPr/>
        </p:nvSpPr>
        <p:spPr bwMode="auto">
          <a:xfrm>
            <a:off x="395288" y="3933825"/>
            <a:ext cx="6864350" cy="2892425"/>
          </a:xfrm>
          <a:prstGeom prst="rect">
            <a:avLst/>
          </a:prstGeom>
          <a:noFill/>
          <a:ln w="9525">
            <a:noFill/>
            <a:miter lim="800000"/>
            <a:headEnd/>
            <a:tailEnd/>
          </a:ln>
        </p:spPr>
        <p:txBody>
          <a:bodyPr>
            <a:spAutoFit/>
          </a:bodyPr>
          <a:lstStyle/>
          <a:p>
            <a:pPr marL="342900" indent="-342900">
              <a:spcBef>
                <a:spcPct val="50000"/>
              </a:spcBef>
            </a:pPr>
            <a:r>
              <a:rPr lang="en-US" sz="3200" b="1" u="sng" dirty="0">
                <a:solidFill>
                  <a:schemeClr val="accent4">
                    <a:lumMod val="75000"/>
                  </a:schemeClr>
                </a:solidFill>
                <a:latin typeface="Times New Roman" pitchFamily="18" charset="0"/>
                <a:cs typeface="Times New Roman" pitchFamily="18" charset="0"/>
              </a:rPr>
              <a:t>Laboratory Diagnosis:</a:t>
            </a:r>
          </a:p>
          <a:p>
            <a:pPr marL="342900" indent="-342900">
              <a:spcBef>
                <a:spcPct val="50000"/>
              </a:spcBef>
              <a:buFont typeface="Wingdings" pitchFamily="2" charset="2"/>
              <a:buChar char="§"/>
            </a:pPr>
            <a:r>
              <a:rPr lang="en-US" sz="2400" b="1" dirty="0">
                <a:latin typeface="Times New Roman" pitchFamily="18" charset="0"/>
                <a:cs typeface="Times New Roman" pitchFamily="18" charset="0"/>
              </a:rPr>
              <a:t>Usually no need.</a:t>
            </a:r>
          </a:p>
          <a:p>
            <a:pPr marL="342900" indent="-342900">
              <a:spcBef>
                <a:spcPct val="50000"/>
              </a:spcBef>
              <a:buFont typeface="Wingdings" pitchFamily="2" charset="2"/>
              <a:buNone/>
            </a:pPr>
            <a:r>
              <a:rPr lang="en-US" sz="2800" b="1" u="sng" dirty="0">
                <a:solidFill>
                  <a:schemeClr val="accent4">
                    <a:lumMod val="75000"/>
                  </a:schemeClr>
                </a:solidFill>
                <a:latin typeface="Times New Roman" pitchFamily="18" charset="0"/>
                <a:cs typeface="Times New Roman" pitchFamily="18" charset="0"/>
              </a:rPr>
              <a:t>Treatment and Prevention:</a:t>
            </a:r>
          </a:p>
          <a:p>
            <a:pPr marL="342900" indent="-342900">
              <a:spcBef>
                <a:spcPct val="50000"/>
              </a:spcBef>
              <a:buFont typeface="Wingdings" pitchFamily="2" charset="2"/>
              <a:buChar char="§"/>
            </a:pPr>
            <a:r>
              <a:rPr lang="en-US" sz="2400" b="1" dirty="0">
                <a:latin typeface="Times New Roman" pitchFamily="18" charset="0"/>
                <a:cs typeface="Times New Roman" pitchFamily="18" charset="0"/>
              </a:rPr>
              <a:t>No specific treatment.</a:t>
            </a:r>
          </a:p>
          <a:p>
            <a:pPr marL="342900" indent="-342900">
              <a:spcBef>
                <a:spcPct val="50000"/>
              </a:spcBef>
              <a:buFont typeface="Wingdings" pitchFamily="2" charset="2"/>
              <a:buChar char="§"/>
            </a:pPr>
            <a:r>
              <a:rPr lang="en-US" sz="2400" b="1" dirty="0">
                <a:latin typeface="Times New Roman" pitchFamily="18" charset="0"/>
                <a:cs typeface="Times New Roman" pitchFamily="18" charset="0"/>
              </a:rPr>
              <a:t>No vaccine available.</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8"/>
          <p:cNvSpPr txBox="1">
            <a:spLocks noChangeArrowheads="1"/>
          </p:cNvSpPr>
          <p:nvPr/>
        </p:nvSpPr>
        <p:spPr bwMode="auto">
          <a:xfrm>
            <a:off x="2627313" y="252413"/>
            <a:ext cx="4538662" cy="646331"/>
          </a:xfrm>
          <a:prstGeom prst="rect">
            <a:avLst/>
          </a:prstGeom>
          <a:noFill/>
          <a:ln w="9525">
            <a:noFill/>
            <a:miter lim="800000"/>
            <a:headEnd/>
            <a:tailEnd/>
          </a:ln>
        </p:spPr>
        <p:txBody>
          <a:bodyPr>
            <a:spAutoFit/>
          </a:bodyPr>
          <a:lstStyle/>
          <a:p>
            <a:pPr marL="457200" indent="-457200" algn="l" rtl="0">
              <a:spcBef>
                <a:spcPct val="50000"/>
              </a:spcBef>
              <a:buFont typeface="Wingdings" pitchFamily="2" charset="2"/>
              <a:buNone/>
            </a:pPr>
            <a:r>
              <a:rPr lang="en-US" sz="3600" b="1" dirty="0" smtClean="0">
                <a:solidFill>
                  <a:schemeClr val="tx2"/>
                </a:solidFill>
                <a:latin typeface="Times New Roman" pitchFamily="18" charset="0"/>
                <a:cs typeface="Times New Roman" pitchFamily="18" charset="0"/>
              </a:rPr>
              <a:t> </a:t>
            </a:r>
            <a:r>
              <a:rPr lang="en-US" sz="3600" b="1" dirty="0" err="1">
                <a:solidFill>
                  <a:schemeClr val="tx2"/>
                </a:solidFill>
                <a:latin typeface="Times New Roman" pitchFamily="18" charset="0"/>
                <a:cs typeface="Times New Roman" pitchFamily="18" charset="0"/>
              </a:rPr>
              <a:t>Coronavirus</a:t>
            </a:r>
            <a:endParaRPr lang="en-US" sz="3600" b="1" dirty="0">
              <a:solidFill>
                <a:schemeClr val="tx2"/>
              </a:solidFill>
              <a:latin typeface="Times New Roman" pitchFamily="18" charset="0"/>
              <a:cs typeface="Times New Roman" pitchFamily="18" charset="0"/>
            </a:endParaRPr>
          </a:p>
        </p:txBody>
      </p:sp>
      <p:sp>
        <p:nvSpPr>
          <p:cNvPr id="21507" name="Text Box 13"/>
          <p:cNvSpPr txBox="1">
            <a:spLocks noChangeArrowheads="1"/>
          </p:cNvSpPr>
          <p:nvPr/>
        </p:nvSpPr>
        <p:spPr bwMode="auto">
          <a:xfrm>
            <a:off x="250824" y="1265238"/>
            <a:ext cx="8893175" cy="4662815"/>
          </a:xfrm>
          <a:prstGeom prst="rect">
            <a:avLst/>
          </a:prstGeom>
          <a:noFill/>
          <a:ln w="9525">
            <a:noFill/>
            <a:miter lim="800000"/>
            <a:headEnd/>
            <a:tailEnd/>
          </a:ln>
        </p:spPr>
        <p:txBody>
          <a:bodyPr wrap="square">
            <a:spAutoFit/>
          </a:bodyPr>
          <a:lstStyle/>
          <a:p>
            <a:pPr lvl="1">
              <a:buFont typeface="Wingdings" pitchFamily="2" charset="2"/>
              <a:buChar char="Ø"/>
            </a:pPr>
            <a:r>
              <a:rPr lang="en-US" sz="2800" dirty="0">
                <a:solidFill>
                  <a:schemeClr val="bg1"/>
                </a:solidFill>
                <a:latin typeface="Times New Roman" pitchFamily="18" charset="0"/>
                <a:cs typeface="Times New Roman" pitchFamily="18" charset="0"/>
              </a:rPr>
              <a:t> </a:t>
            </a:r>
            <a:endParaRPr lang="en-US" sz="2800" dirty="0">
              <a:solidFill>
                <a:srgbClr val="C00000"/>
              </a:solidFill>
              <a:latin typeface="Times New Roman" pitchFamily="18" charset="0"/>
              <a:cs typeface="Times New Roman" pitchFamily="18" charset="0"/>
            </a:endParaRPr>
          </a:p>
          <a:p>
            <a:pPr algn="l" rtl="0"/>
            <a:r>
              <a:rPr lang="en-US" sz="2800" b="1" i="1" dirty="0">
                <a:solidFill>
                  <a:srgbClr val="C00000"/>
                </a:solidFill>
                <a:latin typeface="Times New Roman" pitchFamily="18" charset="0"/>
                <a:cs typeface="Times New Roman" pitchFamily="18" charset="0"/>
              </a:rPr>
              <a:t>* Severe Acute Respiratory Syndrome (SARS)</a:t>
            </a:r>
          </a:p>
          <a:p>
            <a:pPr algn="l" rtl="0">
              <a:buFont typeface="Wingdings" pitchFamily="2" charset="2"/>
              <a:buChar char="Ø"/>
            </a:pPr>
            <a:r>
              <a:rPr lang="en-US" sz="2800" dirty="0">
                <a:solidFill>
                  <a:srgbClr val="C00000"/>
                </a:solidFill>
                <a:latin typeface="Times New Roman" pitchFamily="18" charset="0"/>
                <a:cs typeface="Times New Roman" pitchFamily="18" charset="0"/>
              </a:rPr>
              <a:t> In winter of 2002, a new respiratory disease known as (SARS) emerged in China.</a:t>
            </a:r>
          </a:p>
          <a:p>
            <a:pPr algn="l" rtl="0">
              <a:buFont typeface="Wingdings" pitchFamily="2" charset="2"/>
              <a:buChar char="Ø"/>
            </a:pPr>
            <a:r>
              <a:rPr lang="en-US" sz="2800" dirty="0">
                <a:solidFill>
                  <a:srgbClr val="C00000"/>
                </a:solidFill>
                <a:latin typeface="Times New Roman" pitchFamily="18" charset="0"/>
                <a:cs typeface="Times New Roman" pitchFamily="18" charset="0"/>
              </a:rPr>
              <a:t> A new mutation of </a:t>
            </a:r>
            <a:r>
              <a:rPr lang="en-US" sz="2800" dirty="0" err="1">
                <a:solidFill>
                  <a:srgbClr val="C00000"/>
                </a:solidFill>
                <a:latin typeface="Times New Roman" pitchFamily="18" charset="0"/>
                <a:cs typeface="Times New Roman" pitchFamily="18" charset="0"/>
              </a:rPr>
              <a:t>coronavirus</a:t>
            </a:r>
            <a:r>
              <a:rPr lang="en-US" sz="2800" dirty="0">
                <a:solidFill>
                  <a:srgbClr val="C00000"/>
                </a:solidFill>
                <a:latin typeface="Times New Roman" pitchFamily="18" charset="0"/>
                <a:cs typeface="Times New Roman" pitchFamily="18" charset="0"/>
              </a:rPr>
              <a:t>, a </a:t>
            </a:r>
            <a:r>
              <a:rPr lang="en-US" sz="2800" dirty="0" err="1">
                <a:solidFill>
                  <a:srgbClr val="C00000"/>
                </a:solidFill>
                <a:latin typeface="Times New Roman" pitchFamily="18" charset="0"/>
                <a:cs typeface="Times New Roman" pitchFamily="18" charset="0"/>
              </a:rPr>
              <a:t>zoonotic</a:t>
            </a:r>
            <a:r>
              <a:rPr lang="en-US" sz="2800" dirty="0">
                <a:solidFill>
                  <a:srgbClr val="C00000"/>
                </a:solidFill>
                <a:latin typeface="Times New Roman" pitchFamily="18" charset="0"/>
                <a:cs typeface="Times New Roman" pitchFamily="18" charset="0"/>
              </a:rPr>
              <a:t> disease, the animal reservoir may be </a:t>
            </a:r>
            <a:r>
              <a:rPr lang="en-US" sz="4000" b="1" dirty="0">
                <a:solidFill>
                  <a:srgbClr val="C00000"/>
                </a:solidFill>
                <a:latin typeface="Times New Roman" pitchFamily="18" charset="0"/>
                <a:cs typeface="Times New Roman" pitchFamily="18" charset="0"/>
              </a:rPr>
              <a:t>cat</a:t>
            </a:r>
            <a:r>
              <a:rPr lang="en-US" sz="2800" dirty="0">
                <a:solidFill>
                  <a:srgbClr val="C00000"/>
                </a:solidFill>
                <a:latin typeface="Times New Roman" pitchFamily="18" charset="0"/>
                <a:cs typeface="Times New Roman" pitchFamily="18" charset="0"/>
              </a:rPr>
              <a:t>, and cause atypical pneumonia with difficulty in breathing.</a:t>
            </a:r>
          </a:p>
          <a:p>
            <a:pPr algn="l" rtl="0">
              <a:buFont typeface="Wingdings" pitchFamily="2" charset="2"/>
              <a:buChar char="Ø"/>
            </a:pPr>
            <a:r>
              <a:rPr lang="en-US" sz="2800" dirty="0">
                <a:solidFill>
                  <a:srgbClr val="C00000"/>
                </a:solidFill>
                <a:latin typeface="Times New Roman" pitchFamily="18" charset="0"/>
                <a:cs typeface="Times New Roman" pitchFamily="18" charset="0"/>
              </a:rPr>
              <a:t> Treatment and prevention: No specific treatment or vaccine available.</a:t>
            </a:r>
          </a:p>
          <a:p>
            <a:pPr algn="l" rtl="0">
              <a:spcBef>
                <a:spcPct val="50000"/>
              </a:spcBef>
            </a:pPr>
            <a:r>
              <a:rPr lang="en-US" sz="2200" dirty="0">
                <a:solidFill>
                  <a:srgbClr val="C00000"/>
                </a:solidFill>
                <a:latin typeface="Times New Roman" pitchFamily="18" charset="0"/>
                <a:cs typeface="Times New Roman" pitchFamily="18" charset="0"/>
              </a:rPr>
              <a:t> </a:t>
            </a:r>
          </a:p>
        </p:txBody>
      </p:sp>
      <p:pic>
        <p:nvPicPr>
          <p:cNvPr id="21508" name="Picture 5" descr="http://pathmicro.med.sc.edu/graduate/corona-cdc.jpg"/>
          <p:cNvPicPr>
            <a:picLocks noChangeAspect="1" noChangeArrowheads="1"/>
          </p:cNvPicPr>
          <p:nvPr/>
        </p:nvPicPr>
        <p:blipFill>
          <a:blip r:embed="rId2"/>
          <a:srcRect/>
          <a:stretch>
            <a:fillRect/>
          </a:stretch>
        </p:blipFill>
        <p:spPr bwMode="auto">
          <a:xfrm>
            <a:off x="9677400" y="1905000"/>
            <a:ext cx="2633663" cy="2520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323850" y="1063625"/>
            <a:ext cx="6335713" cy="6478697"/>
          </a:xfrm>
          <a:prstGeom prst="rect">
            <a:avLst/>
          </a:prstGeom>
          <a:noFill/>
          <a:ln w="9525">
            <a:noFill/>
            <a:miter lim="800000"/>
            <a:headEnd/>
            <a:tailEnd/>
          </a:ln>
        </p:spPr>
        <p:txBody>
          <a:bodyPr>
            <a:spAutoFit/>
          </a:bodyPr>
          <a:lstStyle/>
          <a:p>
            <a:pPr marL="457200" indent="-457200" algn="l" rtl="0">
              <a:lnSpc>
                <a:spcPct val="50000"/>
              </a:lnSpc>
              <a:spcBef>
                <a:spcPct val="50000"/>
              </a:spcBef>
              <a:buClr>
                <a:schemeClr val="bg1"/>
              </a:buClr>
              <a:buFont typeface="Wingdings" pitchFamily="2" charset="2"/>
              <a:buChar char="Ø"/>
              <a:defRPr/>
            </a:pPr>
            <a:endParaRPr lang="en-US" sz="2200" dirty="0">
              <a:solidFill>
                <a:schemeClr val="bg1"/>
              </a:solidFill>
              <a:latin typeface="Times New Roman" pitchFamily="18" charset="0"/>
              <a:cs typeface="Times New Roman" pitchFamily="18" charset="0"/>
            </a:endParaRPr>
          </a:p>
          <a:p>
            <a:pPr marL="457200" indent="-457200" algn="l" rtl="0">
              <a:spcBef>
                <a:spcPts val="0"/>
              </a:spcBef>
              <a:buClr>
                <a:schemeClr val="bg1"/>
              </a:buClr>
              <a:buFont typeface="Wingdings" pitchFamily="2" charset="2"/>
              <a:buChar char="Ø"/>
              <a:defRPr/>
            </a:pPr>
            <a:r>
              <a:rPr lang="en-US" sz="2400" b="1" dirty="0">
                <a:solidFill>
                  <a:schemeClr val="tx2"/>
                </a:solidFill>
                <a:latin typeface="Times New Roman" pitchFamily="18" charset="0"/>
                <a:cs typeface="Times New Roman" pitchFamily="18" charset="0"/>
              </a:rPr>
              <a:t>Family: </a:t>
            </a:r>
            <a:r>
              <a:rPr lang="en-US" sz="2400" b="1" i="1" dirty="0" err="1">
                <a:solidFill>
                  <a:schemeClr val="tx2"/>
                </a:solidFill>
                <a:latin typeface="Times New Roman" pitchFamily="18" charset="0"/>
                <a:cs typeface="Times New Roman" pitchFamily="18" charset="0"/>
              </a:rPr>
              <a:t>Paramyxoviridae</a:t>
            </a:r>
            <a:r>
              <a:rPr lang="en-US" sz="2400" b="1" i="1" dirty="0">
                <a:solidFill>
                  <a:schemeClr val="tx2"/>
                </a:solidFill>
                <a:latin typeface="Times New Roman" pitchFamily="18" charset="0"/>
                <a:cs typeface="Times New Roman" pitchFamily="18" charset="0"/>
              </a:rPr>
              <a:t>.</a:t>
            </a:r>
          </a:p>
          <a:p>
            <a:pPr marL="457200" indent="-457200" algn="l" rtl="0">
              <a:spcBef>
                <a:spcPts val="0"/>
              </a:spcBef>
              <a:buClr>
                <a:schemeClr val="bg1"/>
              </a:buClr>
              <a:buFont typeface="Wingdings" pitchFamily="2" charset="2"/>
              <a:buChar char="Ø"/>
              <a:defRPr/>
            </a:pPr>
            <a:r>
              <a:rPr lang="en-US" sz="2400" b="1" dirty="0">
                <a:solidFill>
                  <a:schemeClr val="tx2"/>
                </a:solidFill>
                <a:latin typeface="Times New Roman" pitchFamily="18" charset="0"/>
                <a:cs typeface="Times New Roman" pitchFamily="18" charset="0"/>
              </a:rPr>
              <a:t>Structural features: Enveloped virus with </a:t>
            </a:r>
            <a:r>
              <a:rPr lang="en-US" sz="2400" b="1" dirty="0" smtClean="0">
                <a:solidFill>
                  <a:schemeClr val="tx2"/>
                </a:solidFill>
                <a:latin typeface="Times New Roman" pitchFamily="18" charset="0"/>
                <a:cs typeface="Times New Roman" pitchFamily="18" charset="0"/>
              </a:rPr>
              <a:t>negative </a:t>
            </a:r>
            <a:r>
              <a:rPr lang="en-US" sz="2400" b="1" dirty="0">
                <a:solidFill>
                  <a:schemeClr val="tx2"/>
                </a:solidFill>
                <a:latin typeface="Times New Roman" pitchFamily="18" charset="0"/>
                <a:cs typeface="Times New Roman" pitchFamily="18" charset="0"/>
              </a:rPr>
              <a:t>polarity </a:t>
            </a:r>
            <a:r>
              <a:rPr lang="en-US" sz="2400" b="1" dirty="0" err="1">
                <a:solidFill>
                  <a:schemeClr val="tx2"/>
                </a:solidFill>
                <a:latin typeface="Times New Roman" pitchFamily="18" charset="0"/>
                <a:cs typeface="Times New Roman" pitchFamily="18" charset="0"/>
              </a:rPr>
              <a:t>ssRNA</a:t>
            </a:r>
            <a:r>
              <a:rPr lang="en-US" sz="2400" b="1" dirty="0">
                <a:solidFill>
                  <a:schemeClr val="tx2"/>
                </a:solidFill>
                <a:latin typeface="Times New Roman" pitchFamily="18" charset="0"/>
                <a:cs typeface="Times New Roman" pitchFamily="18" charset="0"/>
              </a:rPr>
              <a:t> genome, with 5 serotypes.</a:t>
            </a:r>
          </a:p>
          <a:p>
            <a:pPr marL="457200" indent="-457200" algn="l" rtl="0">
              <a:spcBef>
                <a:spcPts val="0"/>
              </a:spcBef>
              <a:buClr>
                <a:schemeClr val="bg1"/>
              </a:buClr>
              <a:buFont typeface="Wingdings" pitchFamily="2" charset="2"/>
              <a:buChar char="Ø"/>
              <a:defRPr/>
            </a:pPr>
            <a:r>
              <a:rPr lang="en-US" sz="2400" b="1" dirty="0">
                <a:solidFill>
                  <a:schemeClr val="tx2"/>
                </a:solidFill>
                <a:latin typeface="Times New Roman" pitchFamily="18" charset="0"/>
                <a:cs typeface="Times New Roman" pitchFamily="18" charset="0"/>
              </a:rPr>
              <a:t>Transmission: Inhalation of infectious aerosol droplets mainly in winter.</a:t>
            </a:r>
          </a:p>
          <a:p>
            <a:pPr marL="457200" indent="-457200" algn="l" rtl="0">
              <a:spcBef>
                <a:spcPts val="0"/>
              </a:spcBef>
              <a:buClr>
                <a:schemeClr val="bg1"/>
              </a:buClr>
              <a:buFont typeface="Wingdings" pitchFamily="2" charset="2"/>
              <a:buChar char="Ø"/>
              <a:defRPr/>
            </a:pPr>
            <a:r>
              <a:rPr lang="en-US" sz="2400" b="1" dirty="0">
                <a:solidFill>
                  <a:schemeClr val="tx2"/>
                </a:solidFill>
                <a:latin typeface="Times New Roman" pitchFamily="18" charset="0"/>
                <a:cs typeface="Times New Roman" pitchFamily="18" charset="0"/>
              </a:rPr>
              <a:t>Clinical syndrome:</a:t>
            </a:r>
          </a:p>
          <a:p>
            <a:pPr marL="914400" lvl="1" indent="-457200" algn="l" rtl="0">
              <a:spcBef>
                <a:spcPts val="0"/>
              </a:spcBef>
              <a:buClr>
                <a:schemeClr val="bg1"/>
              </a:buClr>
              <a:buFontTx/>
              <a:buAutoNum type="alphaLcPeriod"/>
              <a:defRPr/>
            </a:pPr>
            <a:r>
              <a:rPr lang="en-US" sz="2400" b="1" u="sng" dirty="0">
                <a:solidFill>
                  <a:srgbClr val="C00000"/>
                </a:solidFill>
                <a:latin typeface="Times New Roman" pitchFamily="18" charset="0"/>
                <a:cs typeface="Times New Roman" pitchFamily="18" charset="0"/>
              </a:rPr>
              <a:t>Croup or acute </a:t>
            </a:r>
            <a:r>
              <a:rPr lang="en-US" sz="2400" b="1" u="sng" dirty="0" err="1">
                <a:solidFill>
                  <a:srgbClr val="C00000"/>
                </a:solidFill>
                <a:latin typeface="Times New Roman" pitchFamily="18" charset="0"/>
                <a:cs typeface="Times New Roman" pitchFamily="18" charset="0"/>
              </a:rPr>
              <a:t>laryngotracheobronchitis</a:t>
            </a:r>
            <a:r>
              <a:rPr lang="en-US" sz="2400" b="1" u="sng" dirty="0">
                <a:solidFill>
                  <a:srgbClr val="C00000"/>
                </a:solidFill>
                <a:latin typeface="Times New Roman" pitchFamily="18" charset="0"/>
                <a:cs typeface="Times New Roman" pitchFamily="18" charset="0"/>
              </a:rPr>
              <a:t>. </a:t>
            </a:r>
            <a:r>
              <a:rPr lang="en-US" sz="2400" b="1" dirty="0">
                <a:solidFill>
                  <a:schemeClr val="tx2"/>
                </a:solidFill>
                <a:latin typeface="Times New Roman" pitchFamily="18" charset="0"/>
                <a:cs typeface="Times New Roman" pitchFamily="18" charset="0"/>
              </a:rPr>
              <a:t>P.I. Type I, II mainly in infants and young children. Fever, harsh cough, difficult inspiration can lead to airway obstruction need hospitalization to do </a:t>
            </a:r>
            <a:r>
              <a:rPr lang="en-US" sz="2400" b="1" dirty="0" err="1">
                <a:solidFill>
                  <a:schemeClr val="tx2"/>
                </a:solidFill>
                <a:latin typeface="Times New Roman" pitchFamily="18" charset="0"/>
                <a:cs typeface="Times New Roman" pitchFamily="18" charset="0"/>
              </a:rPr>
              <a:t>tracheostomy</a:t>
            </a:r>
            <a:r>
              <a:rPr lang="en-US" sz="2400" b="1" dirty="0">
                <a:solidFill>
                  <a:schemeClr val="tx2"/>
                </a:solidFill>
                <a:latin typeface="Times New Roman" pitchFamily="18" charset="0"/>
                <a:cs typeface="Times New Roman" pitchFamily="18" charset="0"/>
              </a:rPr>
              <a:t>.</a:t>
            </a:r>
          </a:p>
          <a:p>
            <a:pPr marL="914400" lvl="1" indent="-457200" algn="l" rtl="0">
              <a:spcBef>
                <a:spcPts val="0"/>
              </a:spcBef>
              <a:buClr>
                <a:schemeClr val="bg1"/>
              </a:buClr>
              <a:buFontTx/>
              <a:buAutoNum type="alphaLcPeriod"/>
              <a:defRPr/>
            </a:pPr>
            <a:r>
              <a:rPr lang="en-US" sz="2400" b="1" u="sng" dirty="0" err="1">
                <a:solidFill>
                  <a:srgbClr val="C00000"/>
                </a:solidFill>
                <a:latin typeface="Times New Roman" pitchFamily="18" charset="0"/>
                <a:cs typeface="Times New Roman" pitchFamily="18" charset="0"/>
              </a:rPr>
              <a:t>Bronchiolitis</a:t>
            </a:r>
            <a:r>
              <a:rPr lang="en-US" sz="2400" b="1" u="sng" dirty="0">
                <a:solidFill>
                  <a:srgbClr val="C00000"/>
                </a:solidFill>
                <a:latin typeface="Times New Roman" pitchFamily="18" charset="0"/>
                <a:cs typeface="Times New Roman" pitchFamily="18" charset="0"/>
              </a:rPr>
              <a:t> and Pneumonia</a:t>
            </a:r>
            <a:r>
              <a:rPr lang="en-US" sz="2400" b="1" dirty="0">
                <a:solidFill>
                  <a:schemeClr val="tx2"/>
                </a:solidFill>
                <a:latin typeface="Times New Roman" pitchFamily="18" charset="0"/>
                <a:cs typeface="Times New Roman" pitchFamily="18" charset="0"/>
              </a:rPr>
              <a:t>: P.I. Type III in young children.</a:t>
            </a:r>
          </a:p>
          <a:p>
            <a:pPr marL="914400" lvl="1" indent="-457200" algn="l" rtl="0">
              <a:spcBef>
                <a:spcPts val="0"/>
              </a:spcBef>
              <a:buClr>
                <a:schemeClr val="bg1"/>
              </a:buClr>
              <a:defRPr/>
            </a:pPr>
            <a:endParaRPr lang="en-US" sz="2200" dirty="0">
              <a:solidFill>
                <a:schemeClr val="tx2"/>
              </a:solidFill>
              <a:latin typeface="Times New Roman" pitchFamily="18" charset="0"/>
              <a:cs typeface="Times New Roman" pitchFamily="18" charset="0"/>
            </a:endParaRPr>
          </a:p>
          <a:p>
            <a:pPr algn="l" rtl="0">
              <a:spcBef>
                <a:spcPts val="0"/>
              </a:spcBef>
              <a:buClr>
                <a:schemeClr val="bg1"/>
              </a:buClr>
              <a:defRPr/>
            </a:pPr>
            <a:r>
              <a:rPr lang="en-US" sz="2200" dirty="0">
                <a:solidFill>
                  <a:schemeClr val="tx2"/>
                </a:solidFill>
                <a:latin typeface="Times New Roman" pitchFamily="18" charset="0"/>
                <a:cs typeface="Times New Roman" pitchFamily="18" charset="0"/>
              </a:rPr>
              <a:t> </a:t>
            </a:r>
          </a:p>
        </p:txBody>
      </p:sp>
      <p:sp>
        <p:nvSpPr>
          <p:cNvPr id="16387" name="Text Box 4"/>
          <p:cNvSpPr txBox="1">
            <a:spLocks noChangeArrowheads="1"/>
          </p:cNvSpPr>
          <p:nvPr/>
        </p:nvSpPr>
        <p:spPr bwMode="auto">
          <a:xfrm>
            <a:off x="395288" y="261938"/>
            <a:ext cx="8353425" cy="646112"/>
          </a:xfrm>
          <a:prstGeom prst="rect">
            <a:avLst/>
          </a:prstGeom>
          <a:noFill/>
          <a:ln w="9525">
            <a:noFill/>
            <a:miter lim="800000"/>
            <a:headEnd/>
            <a:tailEnd/>
          </a:ln>
        </p:spPr>
        <p:txBody>
          <a:bodyPr>
            <a:spAutoFit/>
          </a:bodyPr>
          <a:lstStyle/>
          <a:p>
            <a:pPr algn="l" rtl="0">
              <a:spcBef>
                <a:spcPct val="50000"/>
              </a:spcBef>
            </a:pPr>
            <a:r>
              <a:rPr lang="en-US" sz="3600" dirty="0">
                <a:solidFill>
                  <a:srgbClr val="FFFF66"/>
                </a:solidFill>
                <a:latin typeface="Times New Roman" pitchFamily="18" charset="0"/>
                <a:cs typeface="Times New Roman" pitchFamily="18" charset="0"/>
              </a:rPr>
              <a:t> 		</a:t>
            </a:r>
            <a:r>
              <a:rPr lang="en-US" sz="3600" b="1" dirty="0" smtClean="0">
                <a:solidFill>
                  <a:schemeClr val="tx2"/>
                </a:solidFill>
                <a:latin typeface="Times New Roman" pitchFamily="18" charset="0"/>
                <a:cs typeface="Times New Roman" pitchFamily="18" charset="0"/>
              </a:rPr>
              <a:t>4- </a:t>
            </a:r>
            <a:r>
              <a:rPr lang="en-US" sz="3600" b="1" u="sng" dirty="0" err="1">
                <a:solidFill>
                  <a:schemeClr val="tx2"/>
                </a:solidFill>
                <a:latin typeface="Times New Roman" pitchFamily="18" charset="0"/>
                <a:cs typeface="Times New Roman" pitchFamily="18" charset="0"/>
              </a:rPr>
              <a:t>Parainfluenza</a:t>
            </a:r>
            <a:r>
              <a:rPr lang="en-US" sz="3600" b="1" u="sng" dirty="0">
                <a:solidFill>
                  <a:schemeClr val="tx2"/>
                </a:solidFill>
                <a:latin typeface="Times New Roman" pitchFamily="18" charset="0"/>
                <a:cs typeface="Times New Roman" pitchFamily="18" charset="0"/>
              </a:rPr>
              <a:t> Virus</a:t>
            </a:r>
          </a:p>
        </p:txBody>
      </p:sp>
      <p:pic>
        <p:nvPicPr>
          <p:cNvPr id="16388" name="Picture 7" descr="http://www.yoursurgery.com/procedures/tracheostomy/images/trac5.jpg"/>
          <p:cNvPicPr>
            <a:picLocks noChangeAspect="1" noChangeArrowheads="1"/>
          </p:cNvPicPr>
          <p:nvPr/>
        </p:nvPicPr>
        <p:blipFill>
          <a:blip r:embed="rId2"/>
          <a:srcRect/>
          <a:stretch>
            <a:fillRect/>
          </a:stretch>
        </p:blipFill>
        <p:spPr bwMode="auto">
          <a:xfrm>
            <a:off x="9601200" y="533400"/>
            <a:ext cx="2514600" cy="58674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ChangeArrowheads="1"/>
          </p:cNvSpPr>
          <p:nvPr/>
        </p:nvSpPr>
        <p:spPr bwMode="auto">
          <a:xfrm>
            <a:off x="519113" y="115888"/>
            <a:ext cx="8229600" cy="1143000"/>
          </a:xfrm>
          <a:prstGeom prst="rect">
            <a:avLst/>
          </a:prstGeom>
          <a:noFill/>
          <a:ln w="9525">
            <a:noFill/>
            <a:miter lim="800000"/>
            <a:headEnd/>
            <a:tailEnd/>
          </a:ln>
        </p:spPr>
        <p:txBody>
          <a:bodyPr anchor="ctr"/>
          <a:lstStyle/>
          <a:p>
            <a:r>
              <a:rPr lang="en-US" sz="4400" dirty="0">
                <a:solidFill>
                  <a:schemeClr val="tx2"/>
                </a:solidFill>
                <a:latin typeface="Times New Roman" pitchFamily="18" charset="0"/>
                <a:cs typeface="Times New Roman" pitchFamily="18" charset="0"/>
              </a:rPr>
              <a:t>Continued</a:t>
            </a:r>
            <a:r>
              <a:rPr lang="en-US" sz="4400" dirty="0" smtClean="0">
                <a:solidFill>
                  <a:srgbClr val="FFFF00"/>
                </a:solidFill>
                <a:latin typeface="Times New Roman" pitchFamily="18" charset="0"/>
                <a:cs typeface="Times New Roman" pitchFamily="18" charset="0"/>
              </a:rPr>
              <a:t>..</a:t>
            </a:r>
            <a:r>
              <a:rPr lang="en-US" sz="4400" b="1" u="sng" dirty="0" smtClean="0">
                <a:solidFill>
                  <a:schemeClr val="tx2"/>
                </a:solidFill>
                <a:latin typeface="Times New Roman" pitchFamily="18" charset="0"/>
                <a:cs typeface="Times New Roman" pitchFamily="18" charset="0"/>
              </a:rPr>
              <a:t> </a:t>
            </a:r>
            <a:r>
              <a:rPr lang="en-US" sz="4400" b="1" u="sng" dirty="0" err="1" smtClean="0">
                <a:solidFill>
                  <a:schemeClr val="tx2"/>
                </a:solidFill>
                <a:latin typeface="Times New Roman" pitchFamily="18" charset="0"/>
                <a:cs typeface="Times New Roman" pitchFamily="18" charset="0"/>
              </a:rPr>
              <a:t>Parainfluenza</a:t>
            </a:r>
            <a:r>
              <a:rPr lang="en-US" sz="4400" b="1" u="sng" dirty="0" smtClean="0">
                <a:solidFill>
                  <a:schemeClr val="tx2"/>
                </a:solidFill>
                <a:latin typeface="Times New Roman" pitchFamily="18" charset="0"/>
                <a:cs typeface="Times New Roman" pitchFamily="18" charset="0"/>
              </a:rPr>
              <a:t> Virus</a:t>
            </a:r>
            <a:endParaRPr lang="en-US" sz="4400" dirty="0">
              <a:solidFill>
                <a:srgbClr val="FFFF00"/>
              </a:solidFill>
              <a:latin typeface="Times New Roman" pitchFamily="18" charset="0"/>
              <a:cs typeface="Times New Roman" pitchFamily="18" charset="0"/>
            </a:endParaRPr>
          </a:p>
        </p:txBody>
      </p:sp>
      <p:sp>
        <p:nvSpPr>
          <p:cNvPr id="17411" name="Rectangle 4"/>
          <p:cNvSpPr>
            <a:spLocks noChangeArrowheads="1"/>
          </p:cNvSpPr>
          <p:nvPr/>
        </p:nvSpPr>
        <p:spPr bwMode="auto">
          <a:xfrm>
            <a:off x="684213" y="1989138"/>
            <a:ext cx="7991475" cy="3046988"/>
          </a:xfrm>
          <a:prstGeom prst="rect">
            <a:avLst/>
          </a:prstGeom>
          <a:noFill/>
          <a:ln w="9525">
            <a:noFill/>
            <a:miter lim="800000"/>
            <a:headEnd/>
            <a:tailEnd/>
          </a:ln>
        </p:spPr>
        <p:txBody>
          <a:bodyPr>
            <a:spAutoFit/>
          </a:bodyPr>
          <a:lstStyle/>
          <a:p>
            <a:pPr algn="l" rtl="0">
              <a:buClr>
                <a:schemeClr val="bg1"/>
              </a:buClr>
              <a:buFont typeface="Wingdings" pitchFamily="2" charset="2"/>
              <a:buChar char="Ø"/>
            </a:pPr>
            <a:r>
              <a:rPr lang="en-US" sz="3200" u="sng" dirty="0">
                <a:solidFill>
                  <a:srgbClr val="C00000"/>
                </a:solidFill>
                <a:latin typeface="Times New Roman" pitchFamily="18" charset="0"/>
                <a:cs typeface="Times New Roman" pitchFamily="18" charset="0"/>
              </a:rPr>
              <a:t>Lab diagnosis</a:t>
            </a:r>
            <a:r>
              <a:rPr lang="en-US" sz="3200" dirty="0">
                <a:solidFill>
                  <a:srgbClr val="C00000"/>
                </a:solidFill>
                <a:latin typeface="Times New Roman" pitchFamily="18" charset="0"/>
                <a:cs typeface="Times New Roman" pitchFamily="18" charset="0"/>
              </a:rPr>
              <a:t>: Direct detection from N.P.A  by direct I.F.</a:t>
            </a:r>
          </a:p>
          <a:p>
            <a:pPr algn="l" rtl="0">
              <a:buClr>
                <a:schemeClr val="bg1"/>
              </a:buClr>
              <a:buFont typeface="Wingdings" pitchFamily="2" charset="2"/>
              <a:buChar char="Ø"/>
            </a:pPr>
            <a:endParaRPr lang="en-US" sz="3200" dirty="0">
              <a:solidFill>
                <a:schemeClr val="bg1"/>
              </a:solidFill>
              <a:latin typeface="Times New Roman" pitchFamily="18" charset="0"/>
              <a:cs typeface="Times New Roman" pitchFamily="18" charset="0"/>
            </a:endParaRPr>
          </a:p>
          <a:p>
            <a:pPr algn="l" rtl="0">
              <a:buClr>
                <a:schemeClr val="bg1"/>
              </a:buClr>
              <a:buFont typeface="Wingdings" pitchFamily="2" charset="2"/>
              <a:buChar char="Ø"/>
            </a:pPr>
            <a:r>
              <a:rPr lang="en-US" sz="3200" dirty="0">
                <a:solidFill>
                  <a:schemeClr val="bg1"/>
                </a:solidFill>
                <a:latin typeface="Times New Roman" pitchFamily="18" charset="0"/>
                <a:cs typeface="Times New Roman" pitchFamily="18" charset="0"/>
              </a:rPr>
              <a:t>  </a:t>
            </a:r>
            <a:r>
              <a:rPr lang="en-US" sz="3200" u="sng" dirty="0">
                <a:solidFill>
                  <a:srgbClr val="C00000"/>
                </a:solidFill>
                <a:latin typeface="Times New Roman" pitchFamily="18" charset="0"/>
                <a:cs typeface="Times New Roman" pitchFamily="18" charset="0"/>
              </a:rPr>
              <a:t>Treatment and prevention: </a:t>
            </a:r>
            <a:r>
              <a:rPr lang="en-US" sz="3200" dirty="0">
                <a:solidFill>
                  <a:srgbClr val="C00000"/>
                </a:solidFill>
                <a:latin typeface="Times New Roman" pitchFamily="18" charset="0"/>
                <a:cs typeface="Times New Roman" pitchFamily="18" charset="0"/>
              </a:rPr>
              <a:t>Supportive treatment, No specific treatment or vaccine available.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293688" y="411163"/>
            <a:ext cx="8382000" cy="708025"/>
          </a:xfrm>
          <a:prstGeom prst="rect">
            <a:avLst/>
          </a:prstGeom>
          <a:noFill/>
          <a:ln w="9525">
            <a:noFill/>
            <a:miter lim="800000"/>
            <a:headEnd/>
            <a:tailEnd/>
          </a:ln>
        </p:spPr>
        <p:txBody>
          <a:bodyPr>
            <a:spAutoFit/>
          </a:bodyPr>
          <a:lstStyle/>
          <a:p>
            <a:pPr algn="ctr">
              <a:spcBef>
                <a:spcPct val="50000"/>
              </a:spcBef>
            </a:pPr>
            <a:r>
              <a:rPr lang="en-US" sz="4000" b="1" i="1" u="sng" dirty="0" smtClean="0">
                <a:solidFill>
                  <a:srgbClr val="FF3399"/>
                </a:solidFill>
                <a:latin typeface="Times New Roman" pitchFamily="18" charset="0"/>
                <a:cs typeface="Times New Roman" pitchFamily="18" charset="0"/>
              </a:rPr>
              <a:t>5-Respiratory </a:t>
            </a:r>
            <a:r>
              <a:rPr lang="en-US" sz="4000" b="1" i="1" u="sng" dirty="0" err="1">
                <a:solidFill>
                  <a:srgbClr val="FF3399"/>
                </a:solidFill>
                <a:latin typeface="Times New Roman" pitchFamily="18" charset="0"/>
                <a:cs typeface="Times New Roman" pitchFamily="18" charset="0"/>
              </a:rPr>
              <a:t>Syncytial</a:t>
            </a:r>
            <a:r>
              <a:rPr lang="en-US" sz="4000" b="1" i="1" u="sng" dirty="0">
                <a:solidFill>
                  <a:srgbClr val="FF3399"/>
                </a:solidFill>
                <a:latin typeface="Times New Roman" pitchFamily="18" charset="0"/>
                <a:cs typeface="Times New Roman" pitchFamily="18" charset="0"/>
              </a:rPr>
              <a:t> Virus (RSV)</a:t>
            </a:r>
          </a:p>
        </p:txBody>
      </p:sp>
      <p:sp>
        <p:nvSpPr>
          <p:cNvPr id="38915" name="Text Box 3"/>
          <p:cNvSpPr txBox="1">
            <a:spLocks noChangeArrowheads="1"/>
          </p:cNvSpPr>
          <p:nvPr/>
        </p:nvSpPr>
        <p:spPr bwMode="auto">
          <a:xfrm>
            <a:off x="468313" y="1214438"/>
            <a:ext cx="8351837" cy="4955203"/>
          </a:xfrm>
          <a:prstGeom prst="rect">
            <a:avLst/>
          </a:prstGeom>
          <a:noFill/>
          <a:ln w="9525">
            <a:noFill/>
            <a:miter lim="800000"/>
            <a:headEnd/>
            <a:tailEnd/>
          </a:ln>
        </p:spPr>
        <p:txBody>
          <a:bodyPr>
            <a:spAutoFit/>
          </a:bodyPr>
          <a:lstStyle/>
          <a:p>
            <a:pPr algn="just">
              <a:buFont typeface="Wingdings" pitchFamily="2" charset="2"/>
              <a:buChar char="§"/>
            </a:pPr>
            <a:r>
              <a:rPr lang="en-US" sz="3600" b="1" dirty="0">
                <a:solidFill>
                  <a:srgbClr val="C00000"/>
                </a:solidFill>
                <a:latin typeface="Times New Roman" pitchFamily="18" charset="0"/>
                <a:cs typeface="Times New Roman" pitchFamily="18" charset="0"/>
              </a:rPr>
              <a:t> One of the </a:t>
            </a:r>
            <a:r>
              <a:rPr lang="en-US" sz="3600" b="1" dirty="0" err="1">
                <a:solidFill>
                  <a:srgbClr val="C00000"/>
                </a:solidFill>
                <a:latin typeface="Times New Roman" pitchFamily="18" charset="0"/>
                <a:cs typeface="Times New Roman" pitchFamily="18" charset="0"/>
              </a:rPr>
              <a:t>paramyxoviridae</a:t>
            </a:r>
            <a:r>
              <a:rPr lang="en-US" sz="3600" b="1" dirty="0">
                <a:solidFill>
                  <a:srgbClr val="C00000"/>
                </a:solidFill>
                <a:latin typeface="Times New Roman" pitchFamily="18" charset="0"/>
                <a:cs typeface="Times New Roman" pitchFamily="18" charset="0"/>
              </a:rPr>
              <a:t> family</a:t>
            </a:r>
            <a:r>
              <a:rPr lang="en-US" sz="3600" b="1" dirty="0">
                <a:solidFill>
                  <a:srgbClr val="FFFF00"/>
                </a:solidFill>
                <a:latin typeface="Times New Roman" pitchFamily="18" charset="0"/>
                <a:cs typeface="Times New Roman" pitchFamily="18" charset="0"/>
              </a:rPr>
              <a:t>.</a:t>
            </a:r>
          </a:p>
          <a:p>
            <a:pPr algn="just">
              <a:buFont typeface="Wingdings" pitchFamily="2" charset="2"/>
              <a:buChar char="§"/>
            </a:pPr>
            <a:r>
              <a:rPr lang="en-US" sz="2400" dirty="0">
                <a:latin typeface="Times New Roman" pitchFamily="18" charset="0"/>
                <a:cs typeface="Times New Roman" pitchFamily="18" charset="0"/>
              </a:rPr>
              <a:t> Enveloped ,</a:t>
            </a:r>
            <a:r>
              <a:rPr lang="en-US" sz="3600" b="1" dirty="0" err="1">
                <a:solidFill>
                  <a:srgbClr val="FF0000"/>
                </a:solidFill>
                <a:latin typeface="Times New Roman" pitchFamily="18" charset="0"/>
                <a:cs typeface="Times New Roman" pitchFamily="18" charset="0"/>
              </a:rPr>
              <a:t>ss</a:t>
            </a:r>
            <a:r>
              <a:rPr lang="en-US" sz="3600" b="1" dirty="0">
                <a:solidFill>
                  <a:srgbClr val="FF0000"/>
                </a:solidFill>
                <a:latin typeface="Times New Roman" pitchFamily="18" charset="0"/>
                <a:cs typeface="Times New Roman" pitchFamily="18" charset="0"/>
              </a:rPr>
              <a:t> RNA </a:t>
            </a:r>
            <a:r>
              <a:rPr lang="en-US" sz="2400" b="1" dirty="0" smtClean="0">
                <a:solidFill>
                  <a:srgbClr val="FF0000"/>
                </a:solidFill>
                <a:latin typeface="Times New Roman" pitchFamily="18" charset="0"/>
                <a:cs typeface="Times New Roman" pitchFamily="18" charset="0"/>
              </a:rPr>
              <a:t>.</a:t>
            </a:r>
            <a:r>
              <a:rPr lang="en-US" sz="4400" b="1" dirty="0" smtClean="0">
                <a:solidFill>
                  <a:srgbClr val="0070C0"/>
                </a:solidFill>
                <a:latin typeface="Times New Roman" pitchFamily="18" charset="0"/>
                <a:cs typeface="Times New Roman" pitchFamily="18" charset="0"/>
              </a:rPr>
              <a:t> </a:t>
            </a:r>
            <a:endParaRPr lang="en-US" sz="4400" b="1" dirty="0">
              <a:solidFill>
                <a:srgbClr val="0070C0"/>
              </a:solidFill>
              <a:latin typeface="Times New Roman" pitchFamily="18" charset="0"/>
              <a:cs typeface="Times New Roman" pitchFamily="18" charset="0"/>
            </a:endParaRPr>
          </a:p>
          <a:p>
            <a:pPr algn="just">
              <a:buFont typeface="Wingdings" pitchFamily="2" charset="2"/>
              <a:buChar char="§"/>
            </a:pPr>
            <a:r>
              <a:rPr lang="en-US" sz="2400" dirty="0">
                <a:latin typeface="Times New Roman" pitchFamily="18" charset="0"/>
                <a:cs typeface="Times New Roman" pitchFamily="18" charset="0"/>
              </a:rPr>
              <a:t> The virus transmitted by respiratory droplets, virus is very   </a:t>
            </a:r>
          </a:p>
          <a:p>
            <a:pPr algn="just"/>
            <a:r>
              <a:rPr lang="en-US" sz="2400" dirty="0">
                <a:latin typeface="Times New Roman" pitchFamily="18" charset="0"/>
                <a:cs typeface="Times New Roman" pitchFamily="18" charset="0"/>
              </a:rPr>
              <a:t>  contagious with( I.P. 3-6 days) infection mainly in winter.</a:t>
            </a:r>
          </a:p>
          <a:p>
            <a:pPr algn="just">
              <a:buFont typeface="Wingdings" pitchFamily="2" charset="2"/>
              <a:buChar char="§"/>
            </a:pPr>
            <a:r>
              <a:rPr lang="en-US" sz="2400" dirty="0">
                <a:latin typeface="Times New Roman" pitchFamily="18" charset="0"/>
                <a:cs typeface="Times New Roman" pitchFamily="18" charset="0"/>
              </a:rPr>
              <a:t>The importance of </a:t>
            </a:r>
            <a:r>
              <a:rPr lang="en-US" sz="3600" b="1" dirty="0">
                <a:latin typeface="Times New Roman" pitchFamily="18" charset="0"/>
                <a:cs typeface="Times New Roman" pitchFamily="18" charset="0"/>
              </a:rPr>
              <a:t>RSV</a:t>
            </a:r>
            <a:r>
              <a:rPr lang="en-US" sz="2400" dirty="0">
                <a:latin typeface="Times New Roman" pitchFamily="18" charset="0"/>
                <a:cs typeface="Times New Roman" pitchFamily="18" charset="0"/>
              </a:rPr>
              <a:t> lies in its tendency to invade </a:t>
            </a:r>
            <a:r>
              <a:rPr lang="en-US" sz="2400" dirty="0" smtClean="0">
                <a:latin typeface="Times New Roman" pitchFamily="18" charset="0"/>
                <a:cs typeface="Times New Roman" pitchFamily="18" charset="0"/>
              </a:rPr>
              <a:t>the </a:t>
            </a:r>
            <a:r>
              <a:rPr lang="en-US" sz="3600" dirty="0" smtClean="0">
                <a:latin typeface="Times New Roman" pitchFamily="18" charset="0"/>
                <a:cs typeface="Times New Roman" pitchFamily="18" charset="0"/>
              </a:rPr>
              <a:t>lower respiratory tract of infant </a:t>
            </a:r>
            <a:r>
              <a:rPr lang="en-US" sz="3600" b="1" dirty="0" smtClean="0">
                <a:latin typeface="Times New Roman" pitchFamily="18" charset="0"/>
                <a:cs typeface="Times New Roman" pitchFamily="18" charset="0"/>
              </a:rPr>
              <a:t>&lt;6 </a:t>
            </a:r>
            <a:r>
              <a:rPr lang="en-US" sz="3600" dirty="0" smtClean="0">
                <a:latin typeface="Times New Roman" pitchFamily="18" charset="0"/>
                <a:cs typeface="Times New Roman" pitchFamily="18" charset="0"/>
              </a:rPr>
              <a:t>months</a:t>
            </a:r>
            <a:endParaRPr lang="en-US" sz="3600" dirty="0">
              <a:latin typeface="Times New Roman" pitchFamily="18" charset="0"/>
              <a:cs typeface="Times New Roman" pitchFamily="18" charset="0"/>
            </a:endParaRPr>
          </a:p>
          <a:p>
            <a:pPr algn="just">
              <a:buFont typeface="Wingdings" pitchFamily="2" charset="2"/>
              <a:buNone/>
            </a:pPr>
            <a:r>
              <a:rPr lang="en-US" sz="6000" b="1" dirty="0" err="1" smtClean="0">
                <a:latin typeface="Times New Roman" pitchFamily="18" charset="0"/>
                <a:cs typeface="Times New Roman" pitchFamily="18" charset="0"/>
              </a:rPr>
              <a:t>Bronchiolitis</a:t>
            </a:r>
            <a:r>
              <a:rPr lang="en-US" sz="3600" dirty="0" smtClean="0">
                <a:latin typeface="Times New Roman" pitchFamily="18" charset="0"/>
                <a:cs typeface="Times New Roman" pitchFamily="18" charset="0"/>
              </a:rPr>
              <a:t> </a:t>
            </a:r>
            <a:r>
              <a:rPr lang="en-US" sz="3200" b="1" dirty="0" smtClean="0">
                <a:solidFill>
                  <a:srgbClr val="C00000"/>
                </a:solidFill>
                <a:latin typeface="Times New Roman" pitchFamily="18" charset="0"/>
                <a:cs typeface="Times New Roman" pitchFamily="18" charset="0"/>
              </a:rPr>
              <a:t>&amp; </a:t>
            </a:r>
            <a:r>
              <a:rPr lang="en-US" sz="4000" b="1" dirty="0">
                <a:solidFill>
                  <a:srgbClr val="C00000"/>
                </a:solidFill>
                <a:latin typeface="Times New Roman" pitchFamily="18" charset="0"/>
                <a:cs typeface="Times New Roman" pitchFamily="18" charset="0"/>
              </a:rPr>
              <a:t>pneumonia</a:t>
            </a:r>
            <a:r>
              <a:rPr lang="en-US" sz="3200" b="1" dirty="0">
                <a:solidFill>
                  <a:srgbClr val="C00000"/>
                </a:solidFill>
                <a:latin typeface="Times New Roman" pitchFamily="18" charset="0"/>
                <a:cs typeface="Times New Roman" pitchFamily="18" charset="0"/>
              </a:rPr>
              <a:t> </a:t>
            </a:r>
            <a:r>
              <a:rPr lang="en-US" sz="3200" dirty="0">
                <a:latin typeface="Times New Roman" pitchFamily="18" charset="0"/>
                <a:cs typeface="Times New Roman" pitchFamily="18" charset="0"/>
              </a:rPr>
              <a:t>,,</a:t>
            </a:r>
          </a:p>
          <a:p>
            <a:pPr algn="just">
              <a:buFont typeface="Wingdings" pitchFamily="2" charset="2"/>
              <a:buNone/>
            </a:pPr>
            <a:r>
              <a:rPr lang="en-US" sz="3200" dirty="0">
                <a:latin typeface="Times New Roman" pitchFamily="18" charset="0"/>
                <a:cs typeface="Times New Roman" pitchFamily="18" charset="0"/>
              </a:rPr>
              <a:t>  </a:t>
            </a:r>
            <a:endParaRPr lang="en-US" sz="4800" b="1" dirty="0">
              <a:solidFill>
                <a:schemeClr val="accent6">
                  <a:lumMod val="50000"/>
                </a:schemeClr>
              </a:solidFill>
              <a:latin typeface="Times New Roman" pitchFamily="18" charset="0"/>
              <a:cs typeface="Times New Roman" pitchFamily="18" charset="0"/>
            </a:endParaRPr>
          </a:p>
          <a:p>
            <a:pPr algn="just">
              <a:buFont typeface="Wingdings" pitchFamily="2" charset="2"/>
              <a:buNone/>
            </a:pPr>
            <a:r>
              <a:rPr lang="en-US" sz="2400"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390525" y="401638"/>
            <a:ext cx="6629400" cy="579437"/>
          </a:xfrm>
          <a:prstGeom prst="rect">
            <a:avLst/>
          </a:prstGeom>
          <a:noFill/>
          <a:ln w="9525">
            <a:noFill/>
            <a:miter lim="800000"/>
            <a:headEnd/>
            <a:tailEnd/>
          </a:ln>
        </p:spPr>
        <p:txBody>
          <a:bodyPr>
            <a:spAutoFit/>
          </a:bodyPr>
          <a:lstStyle/>
          <a:p>
            <a:pPr>
              <a:spcBef>
                <a:spcPct val="50000"/>
              </a:spcBef>
            </a:pPr>
            <a:r>
              <a:rPr lang="en-US" sz="3200" b="1" i="1" u="sng" dirty="0">
                <a:solidFill>
                  <a:srgbClr val="FF0000"/>
                </a:solidFill>
                <a:latin typeface="Times New Roman" pitchFamily="18" charset="0"/>
                <a:cs typeface="Times New Roman" pitchFamily="18" charset="0"/>
              </a:rPr>
              <a:t>Clinical Syndromes</a:t>
            </a:r>
            <a:r>
              <a:rPr lang="en-US" sz="3200" b="1" i="1" u="sng" dirty="0">
                <a:solidFill>
                  <a:srgbClr val="FFFF66"/>
                </a:solidFill>
                <a:latin typeface="Times New Roman" pitchFamily="18" charset="0"/>
                <a:cs typeface="Times New Roman" pitchFamily="18" charset="0"/>
              </a:rPr>
              <a:t>:</a:t>
            </a:r>
          </a:p>
        </p:txBody>
      </p:sp>
      <p:sp>
        <p:nvSpPr>
          <p:cNvPr id="39939" name="Text Box 3"/>
          <p:cNvSpPr txBox="1">
            <a:spLocks noChangeArrowheads="1"/>
          </p:cNvSpPr>
          <p:nvPr/>
        </p:nvSpPr>
        <p:spPr bwMode="auto">
          <a:xfrm>
            <a:off x="273050" y="1000125"/>
            <a:ext cx="8547100" cy="5754688"/>
          </a:xfrm>
          <a:prstGeom prst="rect">
            <a:avLst/>
          </a:prstGeom>
          <a:noFill/>
          <a:ln w="9525">
            <a:noFill/>
            <a:miter lim="800000"/>
            <a:headEnd/>
            <a:tailEnd/>
          </a:ln>
        </p:spPr>
        <p:txBody>
          <a:bodyPr>
            <a:spAutoFit/>
          </a:bodyPr>
          <a:lstStyle/>
          <a:p>
            <a:pPr algn="just">
              <a:buFont typeface="Wingdings" pitchFamily="2" charset="2"/>
              <a:buChar char="§"/>
            </a:pPr>
            <a:r>
              <a:rPr lang="en-US" sz="4000" b="1">
                <a:latin typeface="Times New Roman" pitchFamily="18" charset="0"/>
                <a:cs typeface="Times New Roman" pitchFamily="18" charset="0"/>
              </a:rPr>
              <a:t> RSV </a:t>
            </a:r>
            <a:r>
              <a:rPr lang="en-US" sz="2400">
                <a:latin typeface="Times New Roman" pitchFamily="18" charset="0"/>
                <a:cs typeface="Times New Roman" pitchFamily="18" charset="0"/>
              </a:rPr>
              <a:t>can cause any respiratory tract illness from </a:t>
            </a:r>
            <a:r>
              <a:rPr lang="en-US" sz="4000" b="1">
                <a:solidFill>
                  <a:srgbClr val="66FF33"/>
                </a:solidFill>
                <a:latin typeface="Times New Roman" pitchFamily="18" charset="0"/>
                <a:cs typeface="Times New Roman" pitchFamily="18" charset="0"/>
              </a:rPr>
              <a:t>common</a:t>
            </a:r>
            <a:r>
              <a:rPr lang="en-US" sz="4000">
                <a:solidFill>
                  <a:srgbClr val="66FF33"/>
                </a:solidFill>
                <a:latin typeface="Times New Roman" pitchFamily="18" charset="0"/>
                <a:cs typeface="Times New Roman" pitchFamily="18" charset="0"/>
              </a:rPr>
              <a:t> </a:t>
            </a:r>
            <a:r>
              <a:rPr lang="en-US" sz="3200" b="1">
                <a:solidFill>
                  <a:srgbClr val="66FF33"/>
                </a:solidFill>
                <a:latin typeface="Times New Roman" pitchFamily="18" charset="0"/>
                <a:cs typeface="Times New Roman" pitchFamily="18" charset="0"/>
              </a:rPr>
              <a:t>cold</a:t>
            </a:r>
            <a:r>
              <a:rPr lang="en-US" sz="3200">
                <a:latin typeface="Times New Roman" pitchFamily="18" charset="0"/>
                <a:cs typeface="Times New Roman" pitchFamily="18" charset="0"/>
              </a:rPr>
              <a:t>                       </a:t>
            </a:r>
            <a:r>
              <a:rPr lang="en-US" sz="4000" b="1">
                <a:latin typeface="Times New Roman" pitchFamily="18" charset="0"/>
                <a:cs typeface="Times New Roman" pitchFamily="18" charset="0"/>
              </a:rPr>
              <a:t>pneumonia</a:t>
            </a:r>
          </a:p>
          <a:p>
            <a:pPr algn="just"/>
            <a:r>
              <a:rPr lang="en-US" sz="3200">
                <a:solidFill>
                  <a:srgbClr val="FF3399"/>
                </a:solidFill>
                <a:latin typeface="Times New Roman" pitchFamily="18" charset="0"/>
                <a:cs typeface="Times New Roman" pitchFamily="18" charset="0"/>
              </a:rPr>
              <a:t>  </a:t>
            </a:r>
            <a:endParaRPr lang="en-US" sz="3200">
              <a:latin typeface="Times New Roman" pitchFamily="18" charset="0"/>
              <a:cs typeface="Times New Roman" pitchFamily="18" charset="0"/>
            </a:endParaRPr>
          </a:p>
          <a:p>
            <a:pPr algn="just">
              <a:buFont typeface="Wingdings" pitchFamily="2" charset="2"/>
              <a:buChar char="§"/>
            </a:pPr>
            <a:r>
              <a:rPr lang="en-US" sz="2400">
                <a:latin typeface="Times New Roman" pitchFamily="18" charset="0"/>
                <a:cs typeface="Times New Roman" pitchFamily="18" charset="0"/>
              </a:rPr>
              <a:t> In old children and adult can cause common cold .</a:t>
            </a:r>
          </a:p>
          <a:p>
            <a:pPr algn="just">
              <a:buFont typeface="Wingdings" pitchFamily="2" charset="2"/>
              <a:buChar char="§"/>
            </a:pPr>
            <a:r>
              <a:rPr lang="en-US" sz="3200" b="1" u="sng">
                <a:solidFill>
                  <a:srgbClr val="FF0000"/>
                </a:solidFill>
                <a:latin typeface="Times New Roman" pitchFamily="18" charset="0"/>
                <a:cs typeface="Times New Roman" pitchFamily="18" charset="0"/>
              </a:rPr>
              <a:t>Bronchiolitis</a:t>
            </a:r>
            <a:r>
              <a:rPr lang="en-US" sz="2400">
                <a:latin typeface="Times New Roman" pitchFamily="18" charset="0"/>
                <a:cs typeface="Times New Roman" pitchFamily="18" charset="0"/>
              </a:rPr>
              <a:t> an important and life –threatening disease in infant especially under 6 months of life,  started with fever, nasal discharge, rapid breathing,     respiratory distress and cyanosis, it may be fatal in premature infant or infant with underlying disease or immunocompromised infant, also can lead to chronic lung disease in later life. </a:t>
            </a:r>
          </a:p>
          <a:p>
            <a:pPr algn="just">
              <a:buFont typeface="Wingdings" pitchFamily="2" charset="2"/>
              <a:buChar char="§"/>
            </a:pPr>
            <a:r>
              <a:rPr lang="en-US" sz="3200" b="1" u="sng">
                <a:solidFill>
                  <a:srgbClr val="FF0000"/>
                </a:solidFill>
                <a:latin typeface="Times New Roman" pitchFamily="18" charset="0"/>
                <a:cs typeface="Times New Roman" pitchFamily="18" charset="0"/>
              </a:rPr>
              <a:t>Pneumonia</a:t>
            </a:r>
            <a:r>
              <a:rPr lang="en-US" sz="2400" u="sng">
                <a:solidFill>
                  <a:srgbClr val="FF0000"/>
                </a:solidFill>
                <a:latin typeface="Times New Roman" pitchFamily="18" charset="0"/>
                <a:cs typeface="Times New Roman" pitchFamily="18" charset="0"/>
              </a:rPr>
              <a:t>:</a:t>
            </a:r>
            <a:r>
              <a:rPr lang="en-US" sz="2400">
                <a:latin typeface="Times New Roman" pitchFamily="18" charset="0"/>
                <a:cs typeface="Times New Roman" pitchFamily="18" charset="0"/>
              </a:rPr>
              <a:t> also an important and life threatening disease in infant with case fatality rate of 2-5% .</a:t>
            </a:r>
          </a:p>
          <a:p>
            <a:pPr algn="just"/>
            <a:r>
              <a:rPr lang="en-US" sz="2400">
                <a:latin typeface="Times New Roman" pitchFamily="18" charset="0"/>
                <a:cs typeface="Times New Roman" pitchFamily="18" charset="0"/>
              </a:rPr>
              <a:t> </a:t>
            </a:r>
            <a:endParaRPr lang="en-US" sz="2800">
              <a:latin typeface="Times New Roman" pitchFamily="18" charset="0"/>
              <a:cs typeface="Times New Roman" pitchFamily="18" charset="0"/>
            </a:endParaRPr>
          </a:p>
        </p:txBody>
      </p:sp>
      <p:sp>
        <p:nvSpPr>
          <p:cNvPr id="4" name="Right Arrow 3"/>
          <p:cNvSpPr/>
          <p:nvPr/>
        </p:nvSpPr>
        <p:spPr>
          <a:xfrm>
            <a:off x="3357563" y="1857375"/>
            <a:ext cx="1857375"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4"/>
          <p:cNvSpPr txBox="1">
            <a:spLocks noChangeArrowheads="1"/>
          </p:cNvSpPr>
          <p:nvPr/>
        </p:nvSpPr>
        <p:spPr bwMode="auto">
          <a:xfrm>
            <a:off x="468313" y="484188"/>
            <a:ext cx="6629400" cy="830262"/>
          </a:xfrm>
          <a:prstGeom prst="rect">
            <a:avLst/>
          </a:prstGeom>
          <a:noFill/>
          <a:ln w="9525">
            <a:noFill/>
            <a:miter lim="800000"/>
            <a:headEnd/>
            <a:tailEnd/>
          </a:ln>
        </p:spPr>
        <p:txBody>
          <a:bodyPr>
            <a:spAutoFit/>
          </a:bodyPr>
          <a:lstStyle/>
          <a:p>
            <a:pPr>
              <a:spcBef>
                <a:spcPct val="50000"/>
              </a:spcBef>
            </a:pPr>
            <a:r>
              <a:rPr lang="en-US" sz="4800" b="1" i="1" u="sng">
                <a:solidFill>
                  <a:srgbClr val="FF0000"/>
                </a:solidFill>
                <a:latin typeface="Times New Roman" pitchFamily="18" charset="0"/>
                <a:cs typeface="Times New Roman" pitchFamily="18" charset="0"/>
              </a:rPr>
              <a:t>Laboratory Diagnosis</a:t>
            </a:r>
            <a:r>
              <a:rPr lang="en-US" sz="3600" b="1" i="1" u="sng">
                <a:solidFill>
                  <a:srgbClr val="FFFF66"/>
                </a:solidFill>
                <a:latin typeface="Times New Roman" pitchFamily="18" charset="0"/>
                <a:cs typeface="Times New Roman" pitchFamily="18" charset="0"/>
              </a:rPr>
              <a:t>:</a:t>
            </a:r>
          </a:p>
        </p:txBody>
      </p:sp>
      <p:sp>
        <p:nvSpPr>
          <p:cNvPr id="43011" name="Text Box 5"/>
          <p:cNvSpPr txBox="1">
            <a:spLocks noChangeArrowheads="1"/>
          </p:cNvSpPr>
          <p:nvPr/>
        </p:nvSpPr>
        <p:spPr bwMode="auto">
          <a:xfrm>
            <a:off x="395288" y="1428750"/>
            <a:ext cx="8353425" cy="4648200"/>
          </a:xfrm>
          <a:prstGeom prst="rect">
            <a:avLst/>
          </a:prstGeom>
          <a:noFill/>
          <a:ln w="9525">
            <a:noFill/>
            <a:miter lim="800000"/>
            <a:headEnd/>
            <a:tailEnd/>
          </a:ln>
        </p:spPr>
        <p:txBody>
          <a:bodyPr>
            <a:spAutoFit/>
          </a:bodyPr>
          <a:lstStyle/>
          <a:p>
            <a:pPr algn="just">
              <a:buFont typeface="Wingdings" pitchFamily="2" charset="2"/>
              <a:buChar char="§"/>
            </a:pPr>
            <a:r>
              <a:rPr lang="en-US" sz="3200" b="1" dirty="0">
                <a:latin typeface="Times New Roman" pitchFamily="18" charset="0"/>
                <a:cs typeface="Times New Roman" pitchFamily="18" charset="0"/>
              </a:rPr>
              <a:t>Isolation of the virus from nasopharyngeal aspirate OR mouth  wash in cell culture will appear as </a:t>
            </a:r>
            <a:r>
              <a:rPr lang="en-US" sz="4400" b="1" dirty="0">
                <a:solidFill>
                  <a:srgbClr val="FF3399"/>
                </a:solidFill>
                <a:latin typeface="Times New Roman" pitchFamily="18" charset="0"/>
                <a:cs typeface="Times New Roman" pitchFamily="18" charset="0"/>
              </a:rPr>
              <a:t>multinucleated giant cell  (</a:t>
            </a:r>
            <a:r>
              <a:rPr lang="en-US" sz="4400" b="1" dirty="0" err="1" smtClean="0">
                <a:solidFill>
                  <a:srgbClr val="FF3399"/>
                </a:solidFill>
                <a:latin typeface="Times New Roman" pitchFamily="18" charset="0"/>
                <a:cs typeface="Times New Roman" pitchFamily="18" charset="0"/>
              </a:rPr>
              <a:t>syncitia</a:t>
            </a:r>
            <a:r>
              <a:rPr lang="en-US" sz="4400" b="1" dirty="0">
                <a:solidFill>
                  <a:srgbClr val="FF3399"/>
                </a:solidFill>
                <a:latin typeface="Times New Roman" pitchFamily="18" charset="0"/>
                <a:cs typeface="Times New Roman" pitchFamily="18" charset="0"/>
              </a:rPr>
              <a:t>).</a:t>
            </a:r>
          </a:p>
          <a:p>
            <a:pPr algn="just">
              <a:buFont typeface="Wingdings" pitchFamily="2" charset="2"/>
              <a:buChar char="§"/>
            </a:pPr>
            <a:r>
              <a:rPr lang="en-US" sz="4800" i="1" dirty="0">
                <a:solidFill>
                  <a:srgbClr val="C00000"/>
                </a:solidFill>
                <a:latin typeface="Times New Roman" pitchFamily="18" charset="0"/>
                <a:cs typeface="Times New Roman" pitchFamily="18" charset="0"/>
              </a:rPr>
              <a:t>ELISA and </a:t>
            </a:r>
            <a:r>
              <a:rPr lang="en-US" sz="4800" i="1" dirty="0" err="1">
                <a:solidFill>
                  <a:srgbClr val="C00000"/>
                </a:solidFill>
                <a:latin typeface="Times New Roman" pitchFamily="18" charset="0"/>
                <a:cs typeface="Times New Roman" pitchFamily="18" charset="0"/>
              </a:rPr>
              <a:t>immunofluorescent</a:t>
            </a:r>
            <a:r>
              <a:rPr lang="en-US" sz="4800" i="1" dirty="0">
                <a:solidFill>
                  <a:srgbClr val="C00000"/>
                </a:solidFill>
                <a:latin typeface="Times New Roman" pitchFamily="18" charset="0"/>
                <a:cs typeface="Times New Roman" pitchFamily="18" charset="0"/>
              </a:rPr>
              <a:t> for direct detection from</a:t>
            </a:r>
          </a:p>
          <a:p>
            <a:pPr algn="just">
              <a:buFont typeface="Wingdings" pitchFamily="2" charset="2"/>
              <a:buNone/>
            </a:pPr>
            <a:r>
              <a:rPr lang="en-US" sz="4800" i="1" dirty="0">
                <a:solidFill>
                  <a:srgbClr val="C00000"/>
                </a:solidFill>
                <a:latin typeface="Times New Roman" pitchFamily="18" charset="0"/>
                <a:cs typeface="Times New Roman" pitchFamily="18" charset="0"/>
              </a:rPr>
              <a:t>  nasopharyngeal aspirate.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4" name="Rectangle 4"/>
          <p:cNvSpPr>
            <a:spLocks noGrp="1" noChangeArrowheads="1"/>
          </p:cNvSpPr>
          <p:nvPr>
            <p:ph type="title"/>
          </p:nvPr>
        </p:nvSpPr>
        <p:spPr/>
        <p:txBody>
          <a:bodyPr>
            <a:normAutofit/>
          </a:bodyPr>
          <a:lstStyle/>
          <a:p>
            <a:pPr eaLnBrk="1" hangingPunct="1">
              <a:defRPr/>
            </a:pPr>
            <a:r>
              <a:rPr lang="en-US" sz="4000" b="1" i="1" dirty="0" err="1" smtClean="0">
                <a:solidFill>
                  <a:srgbClr val="FF3399"/>
                </a:solidFill>
              </a:rPr>
              <a:t>Syncitia</a:t>
            </a:r>
            <a:r>
              <a:rPr lang="en-US" sz="4000" b="1" i="1" dirty="0" smtClean="0">
                <a:solidFill>
                  <a:srgbClr val="FF3399"/>
                </a:solidFill>
              </a:rPr>
              <a:t> multinucleated giant </a:t>
            </a:r>
            <a:r>
              <a:rPr lang="en-US" b="1" i="1" dirty="0" smtClean="0">
                <a:solidFill>
                  <a:srgbClr val="FF3399"/>
                </a:solidFill>
              </a:rPr>
              <a:t>cell</a:t>
            </a:r>
          </a:p>
        </p:txBody>
      </p:sp>
      <p:pic>
        <p:nvPicPr>
          <p:cNvPr id="40963" name="Picture 6" descr="6"/>
          <p:cNvPicPr>
            <a:picLocks noGrp="1" noChangeAspect="1" noChangeArrowheads="1"/>
          </p:cNvPicPr>
          <p:nvPr>
            <p:ph idx="1"/>
          </p:nvPr>
        </p:nvPicPr>
        <p:blipFill>
          <a:blip r:embed="rId2" cstate="print"/>
          <a:stretch>
            <a:fillRect/>
          </a:stretch>
        </p:blipFill>
        <p:spPr>
          <a:xfrm>
            <a:off x="1" y="1143000"/>
            <a:ext cx="9144000" cy="5715000"/>
          </a:xfr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US" smtClean="0"/>
          </a:p>
        </p:txBody>
      </p:sp>
      <p:pic>
        <p:nvPicPr>
          <p:cNvPr id="45060" name="Content Placeholder 4" descr="rsv-cpe"/>
          <p:cNvPicPr>
            <a:picLocks noGrp="1" noChangeAspect="1" noChangeArrowheads="1"/>
          </p:cNvPicPr>
          <p:nvPr>
            <p:ph idx="1"/>
          </p:nvPr>
        </p:nvPicPr>
        <p:blipFill>
          <a:blip r:embed="rId2" cstate="print"/>
          <a:srcRect/>
          <a:stretch>
            <a:fillRect/>
          </a:stretch>
        </p:blipFill>
        <p:spPr>
          <a:xfrm>
            <a:off x="0" y="0"/>
            <a:ext cx="9144000" cy="5572125"/>
          </a:xfrm>
          <a:noFill/>
          <a:ln>
            <a:solidFill>
              <a:srgbClr val="3333FF"/>
            </a:solidFill>
          </a:ln>
        </p:spPr>
      </p:pic>
      <p:sp>
        <p:nvSpPr>
          <p:cNvPr id="4" name="Text Placeholder 3"/>
          <p:cNvSpPr>
            <a:spLocks noGrp="1"/>
          </p:cNvSpPr>
          <p:nvPr>
            <p:ph type="body" sz="half" idx="2"/>
          </p:nvPr>
        </p:nvSpPr>
        <p:spPr>
          <a:xfrm>
            <a:off x="428625" y="5643563"/>
            <a:ext cx="8115300" cy="768350"/>
          </a:xfrm>
        </p:spPr>
        <p:txBody>
          <a:bodyPr>
            <a:normAutofit fontScale="92500" lnSpcReduction="10000"/>
          </a:bodyPr>
          <a:lstStyle/>
          <a:p>
            <a:pPr algn="ctr" eaLnBrk="1" hangingPunct="1">
              <a:defRPr/>
            </a:pPr>
            <a:r>
              <a:rPr lang="en-US" sz="2400" dirty="0" smtClean="0"/>
              <a:t>Isolation in cell culture </a:t>
            </a:r>
          </a:p>
          <a:p>
            <a:pPr algn="ctr" eaLnBrk="1" hangingPunct="1">
              <a:defRPr/>
            </a:pPr>
            <a:r>
              <a:rPr lang="en-US" sz="2400" dirty="0" smtClean="0"/>
              <a:t>(</a:t>
            </a:r>
            <a:r>
              <a:rPr lang="en-US" sz="2400" b="1" dirty="0" smtClean="0">
                <a:solidFill>
                  <a:srgbClr val="FF0000"/>
                </a:solidFill>
                <a:effectLst>
                  <a:outerShdw blurRad="38100" dist="38100" dir="2700000" algn="tl">
                    <a:srgbClr val="C0C0C0"/>
                  </a:outerShdw>
                </a:effectLst>
              </a:rPr>
              <a:t>multinucleated giant cells or </a:t>
            </a:r>
            <a:r>
              <a:rPr lang="en-US" sz="2400" b="1" dirty="0" err="1" smtClean="0">
                <a:solidFill>
                  <a:srgbClr val="FF0000"/>
                </a:solidFill>
                <a:effectLst>
                  <a:outerShdw blurRad="38100" dist="38100" dir="2700000" algn="tl">
                    <a:srgbClr val="C0C0C0"/>
                  </a:outerShdw>
                </a:effectLst>
              </a:rPr>
              <a:t>syncytia</a:t>
            </a:r>
            <a:r>
              <a:rPr lang="en-US" sz="2400" dirty="0" smtClean="0"/>
              <a:t>) </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57200" y="692150"/>
            <a:ext cx="7924800" cy="725488"/>
          </a:xfrm>
        </p:spPr>
        <p:txBody>
          <a:bodyPr>
            <a:noAutofit/>
          </a:bodyPr>
          <a:lstStyle/>
          <a:p>
            <a:pPr algn="l" eaLnBrk="1" hangingPunct="1">
              <a:defRPr/>
            </a:pPr>
            <a:r>
              <a:rPr lang="en-US" sz="3600" b="1" u="sng" dirty="0" smtClean="0">
                <a:solidFill>
                  <a:srgbClr val="FF0000"/>
                </a:solidFill>
                <a:latin typeface="Times New Roman" pitchFamily="18" charset="0"/>
                <a:cs typeface="Times New Roman" pitchFamily="18" charset="0"/>
              </a:rPr>
              <a:t>Viral Infection of Respiratory Tract</a:t>
            </a:r>
          </a:p>
        </p:txBody>
      </p:sp>
      <p:sp>
        <p:nvSpPr>
          <p:cNvPr id="78851" name="Rectangle 3"/>
          <p:cNvSpPr>
            <a:spLocks noGrp="1" noChangeArrowheads="1"/>
          </p:cNvSpPr>
          <p:nvPr>
            <p:ph idx="1"/>
          </p:nvPr>
        </p:nvSpPr>
        <p:spPr>
          <a:xfrm>
            <a:off x="323850" y="1600200"/>
            <a:ext cx="8591550" cy="4530725"/>
          </a:xfrm>
        </p:spPr>
        <p:txBody>
          <a:bodyPr/>
          <a:lstStyle/>
          <a:p>
            <a:pPr algn="just" eaLnBrk="1" hangingPunct="1">
              <a:buFont typeface="Wingdings" pitchFamily="2" charset="2"/>
              <a:buChar char="Ø"/>
              <a:defRPr/>
            </a:pPr>
            <a:r>
              <a:rPr lang="en-US" sz="2800" b="1" dirty="0" smtClean="0">
                <a:solidFill>
                  <a:srgbClr val="002060"/>
                </a:solidFill>
                <a:latin typeface="Times New Roman" pitchFamily="18" charset="0"/>
                <a:cs typeface="Times New Roman" pitchFamily="18" charset="0"/>
              </a:rPr>
              <a:t>Influenza virus 		</a:t>
            </a:r>
            <a:r>
              <a:rPr lang="en-US" sz="2800" b="1" dirty="0" err="1" smtClean="0">
                <a:solidFill>
                  <a:srgbClr val="002060"/>
                </a:solidFill>
                <a:latin typeface="Times New Roman" pitchFamily="18" charset="0"/>
                <a:cs typeface="Times New Roman" pitchFamily="18" charset="0"/>
              </a:rPr>
              <a:t>Orthomyxoviridae</a:t>
            </a:r>
            <a:r>
              <a:rPr lang="en-US" sz="2800" b="1" dirty="0" smtClean="0">
                <a:solidFill>
                  <a:srgbClr val="002060"/>
                </a:solidFill>
                <a:latin typeface="Times New Roman" pitchFamily="18" charset="0"/>
                <a:cs typeface="Times New Roman" pitchFamily="18" charset="0"/>
              </a:rPr>
              <a:t> </a:t>
            </a:r>
          </a:p>
          <a:p>
            <a:pPr algn="just" eaLnBrk="1" hangingPunct="1">
              <a:buFont typeface="Wingdings" pitchFamily="2" charset="2"/>
              <a:buChar char="Ø"/>
              <a:defRPr/>
            </a:pPr>
            <a:r>
              <a:rPr lang="en-US" sz="2800" b="1" dirty="0" smtClean="0">
                <a:solidFill>
                  <a:srgbClr val="002060"/>
                </a:solidFill>
                <a:latin typeface="Times New Roman" pitchFamily="18" charset="0"/>
                <a:cs typeface="Times New Roman" pitchFamily="18" charset="0"/>
              </a:rPr>
              <a:t>Rhinovirus 		</a:t>
            </a:r>
            <a:r>
              <a:rPr lang="en-US" sz="2800" b="1" dirty="0" err="1" smtClean="0">
                <a:solidFill>
                  <a:srgbClr val="002060"/>
                </a:solidFill>
                <a:latin typeface="Times New Roman" pitchFamily="18" charset="0"/>
                <a:cs typeface="Times New Roman" pitchFamily="18" charset="0"/>
              </a:rPr>
              <a:t>Picornaviridae</a:t>
            </a:r>
            <a:r>
              <a:rPr lang="en-US" sz="2800" b="1" dirty="0" smtClean="0">
                <a:solidFill>
                  <a:srgbClr val="002060"/>
                </a:solidFill>
                <a:latin typeface="Times New Roman" pitchFamily="18" charset="0"/>
                <a:cs typeface="Times New Roman" pitchFamily="18" charset="0"/>
              </a:rPr>
              <a:t> family</a:t>
            </a:r>
          </a:p>
          <a:p>
            <a:pPr algn="just" eaLnBrk="1" hangingPunct="1">
              <a:buFont typeface="Wingdings" pitchFamily="2" charset="2"/>
              <a:buChar char="Ø"/>
              <a:defRPr/>
            </a:pPr>
            <a:r>
              <a:rPr lang="en-US" sz="2800" b="1" dirty="0" err="1" smtClean="0">
                <a:solidFill>
                  <a:srgbClr val="002060"/>
                </a:solidFill>
                <a:latin typeface="Times New Roman" pitchFamily="18" charset="0"/>
                <a:cs typeface="Times New Roman" pitchFamily="18" charset="0"/>
              </a:rPr>
              <a:t>Coronavirus</a:t>
            </a:r>
            <a:r>
              <a:rPr lang="en-US" sz="2800" b="1" dirty="0" smtClean="0">
                <a:solidFill>
                  <a:srgbClr val="002060"/>
                </a:solidFill>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Coronaviridae</a:t>
            </a:r>
            <a:r>
              <a:rPr lang="en-US" sz="2800" b="1" dirty="0" smtClean="0">
                <a:solidFill>
                  <a:srgbClr val="002060"/>
                </a:solidFill>
                <a:latin typeface="Times New Roman" pitchFamily="18" charset="0"/>
                <a:cs typeface="Times New Roman" pitchFamily="18" charset="0"/>
              </a:rPr>
              <a:t> family</a:t>
            </a:r>
          </a:p>
          <a:p>
            <a:pPr algn="just" eaLnBrk="1" hangingPunct="1">
              <a:buFont typeface="Wingdings" pitchFamily="2" charset="2"/>
              <a:buChar char="Ø"/>
              <a:defRPr/>
            </a:pPr>
            <a:r>
              <a:rPr lang="en-US" sz="2800" b="1" dirty="0" smtClean="0">
                <a:solidFill>
                  <a:srgbClr val="002060"/>
                </a:solidFill>
                <a:latin typeface="Times New Roman" pitchFamily="18" charset="0"/>
                <a:cs typeface="Times New Roman" pitchFamily="18" charset="0"/>
              </a:rPr>
              <a:t>Para influenza viruses	 </a:t>
            </a:r>
            <a:r>
              <a:rPr lang="en-US" sz="2800" b="1" dirty="0" err="1" smtClean="0">
                <a:solidFill>
                  <a:srgbClr val="002060"/>
                </a:solidFill>
                <a:latin typeface="Times New Roman" pitchFamily="18" charset="0"/>
                <a:cs typeface="Times New Roman" pitchFamily="18" charset="0"/>
              </a:rPr>
              <a:t>Paramyxoviridae</a:t>
            </a:r>
            <a:r>
              <a:rPr lang="en-US" sz="2800" b="1" dirty="0" smtClean="0">
                <a:solidFill>
                  <a:srgbClr val="002060"/>
                </a:solidFill>
                <a:latin typeface="Times New Roman" pitchFamily="18" charset="0"/>
                <a:cs typeface="Times New Roman" pitchFamily="18" charset="0"/>
              </a:rPr>
              <a:t> family</a:t>
            </a:r>
          </a:p>
          <a:p>
            <a:pPr algn="just" eaLnBrk="1" hangingPunct="1">
              <a:buFont typeface="Wingdings" pitchFamily="2" charset="2"/>
              <a:buChar char="Ø"/>
              <a:defRPr/>
            </a:pPr>
            <a:r>
              <a:rPr lang="en-US" sz="2800" b="1" dirty="0" smtClean="0">
                <a:solidFill>
                  <a:srgbClr val="002060"/>
                </a:solidFill>
                <a:latin typeface="Times New Roman" pitchFamily="18" charset="0"/>
                <a:cs typeface="Times New Roman" pitchFamily="18" charset="0"/>
              </a:rPr>
              <a:t>Respiratory </a:t>
            </a:r>
            <a:r>
              <a:rPr lang="en-US" sz="2800" b="1" dirty="0" err="1" smtClean="0">
                <a:solidFill>
                  <a:srgbClr val="002060"/>
                </a:solidFill>
                <a:latin typeface="Times New Roman" pitchFamily="18" charset="0"/>
                <a:cs typeface="Times New Roman" pitchFamily="18" charset="0"/>
              </a:rPr>
              <a:t>Synctial</a:t>
            </a:r>
            <a:r>
              <a:rPr lang="en-US" sz="2800" b="1" dirty="0" smtClean="0">
                <a:solidFill>
                  <a:srgbClr val="002060"/>
                </a:solidFill>
                <a:latin typeface="Times New Roman" pitchFamily="18" charset="0"/>
                <a:cs typeface="Times New Roman" pitchFamily="18" charset="0"/>
              </a:rPr>
              <a:t> viruses 	</a:t>
            </a:r>
            <a:r>
              <a:rPr lang="en-US" sz="2800" b="1" dirty="0" err="1" smtClean="0">
                <a:solidFill>
                  <a:srgbClr val="002060"/>
                </a:solidFill>
                <a:latin typeface="Times New Roman" pitchFamily="18" charset="0"/>
                <a:cs typeface="Times New Roman" pitchFamily="18" charset="0"/>
              </a:rPr>
              <a:t>Paramyxoviridae</a:t>
            </a:r>
            <a:r>
              <a:rPr lang="en-US" sz="2800" b="1" dirty="0" smtClean="0">
                <a:solidFill>
                  <a:srgbClr val="002060"/>
                </a:solidFill>
                <a:latin typeface="Times New Roman" pitchFamily="18" charset="0"/>
                <a:cs typeface="Times New Roman" pitchFamily="18" charset="0"/>
              </a:rPr>
              <a:t>	</a:t>
            </a:r>
          </a:p>
          <a:p>
            <a:pPr algn="just" eaLnBrk="1" hangingPunct="1">
              <a:buFont typeface="Wingdings" pitchFamily="2" charset="2"/>
              <a:buChar char="Ø"/>
              <a:defRPr/>
            </a:pPr>
            <a:r>
              <a:rPr lang="en-US" sz="2800" b="1" dirty="0" smtClean="0">
                <a:solidFill>
                  <a:srgbClr val="002060"/>
                </a:solidFill>
                <a:latin typeface="Times New Roman" pitchFamily="18" charset="0"/>
                <a:cs typeface="Times New Roman" pitchFamily="18" charset="0"/>
              </a:rPr>
              <a:t>Adenovirus 	      </a:t>
            </a:r>
            <a:r>
              <a:rPr lang="en-US" sz="2800" b="1" dirty="0" err="1" smtClean="0">
                <a:solidFill>
                  <a:srgbClr val="002060"/>
                </a:solidFill>
                <a:latin typeface="Times New Roman" pitchFamily="18" charset="0"/>
                <a:cs typeface="Times New Roman" pitchFamily="18" charset="0"/>
              </a:rPr>
              <a:t>Adenoviridae</a:t>
            </a:r>
            <a:r>
              <a:rPr lang="en-US" sz="2800" b="1" dirty="0" smtClean="0">
                <a:solidFill>
                  <a:srgbClr val="002060"/>
                </a:solidFill>
                <a:latin typeface="Times New Roman" pitchFamily="18" charset="0"/>
                <a:cs typeface="Times New Roman" pitchFamily="18" charset="0"/>
              </a:rPr>
              <a:t> family.</a:t>
            </a:r>
          </a:p>
        </p:txBody>
      </p:sp>
      <p:sp>
        <p:nvSpPr>
          <p:cNvPr id="4100" name="AutoShape 4"/>
          <p:cNvSpPr>
            <a:spLocks noChangeArrowheads="1"/>
          </p:cNvSpPr>
          <p:nvPr/>
        </p:nvSpPr>
        <p:spPr bwMode="auto">
          <a:xfrm>
            <a:off x="3200400" y="1828800"/>
            <a:ext cx="762000" cy="228600"/>
          </a:xfrm>
          <a:prstGeom prst="rightArrow">
            <a:avLst>
              <a:gd name="adj1" fmla="val 50000"/>
              <a:gd name="adj2" fmla="val 83333"/>
            </a:avLst>
          </a:prstGeom>
          <a:solidFill>
            <a:srgbClr val="FF0000"/>
          </a:solidFill>
          <a:ln w="9525">
            <a:solidFill>
              <a:schemeClr val="tx1"/>
            </a:solidFill>
            <a:miter lim="800000"/>
            <a:headEnd/>
            <a:tailEnd/>
          </a:ln>
        </p:spPr>
        <p:txBody>
          <a:bodyPr wrap="none" anchor="ctr"/>
          <a:lstStyle/>
          <a:p>
            <a:endParaRPr lang="en-US"/>
          </a:p>
        </p:txBody>
      </p:sp>
      <p:sp>
        <p:nvSpPr>
          <p:cNvPr id="4101" name="AutoShape 5"/>
          <p:cNvSpPr>
            <a:spLocks noChangeArrowheads="1"/>
          </p:cNvSpPr>
          <p:nvPr/>
        </p:nvSpPr>
        <p:spPr bwMode="auto">
          <a:xfrm>
            <a:off x="2743200" y="2276475"/>
            <a:ext cx="1036638" cy="238125"/>
          </a:xfrm>
          <a:prstGeom prst="rightArrow">
            <a:avLst>
              <a:gd name="adj1" fmla="val 50000"/>
              <a:gd name="adj2" fmla="val 108833"/>
            </a:avLst>
          </a:prstGeom>
          <a:solidFill>
            <a:srgbClr val="FF0000"/>
          </a:solidFill>
          <a:ln w="9525">
            <a:solidFill>
              <a:schemeClr val="tx1"/>
            </a:solidFill>
            <a:miter lim="800000"/>
            <a:headEnd/>
            <a:tailEnd/>
          </a:ln>
        </p:spPr>
        <p:txBody>
          <a:bodyPr wrap="none" anchor="ctr"/>
          <a:lstStyle/>
          <a:p>
            <a:endParaRPr lang="en-US"/>
          </a:p>
        </p:txBody>
      </p:sp>
      <p:sp>
        <p:nvSpPr>
          <p:cNvPr id="4102" name="AutoShape 6"/>
          <p:cNvSpPr>
            <a:spLocks noChangeArrowheads="1"/>
          </p:cNvSpPr>
          <p:nvPr/>
        </p:nvSpPr>
        <p:spPr bwMode="auto">
          <a:xfrm>
            <a:off x="2819400" y="2852738"/>
            <a:ext cx="960438" cy="195262"/>
          </a:xfrm>
          <a:prstGeom prst="rightArrow">
            <a:avLst>
              <a:gd name="adj1" fmla="val 50000"/>
              <a:gd name="adj2" fmla="val 122968"/>
            </a:avLst>
          </a:prstGeom>
          <a:solidFill>
            <a:srgbClr val="FF0000"/>
          </a:solidFill>
          <a:ln w="9525">
            <a:solidFill>
              <a:schemeClr val="tx1"/>
            </a:solidFill>
            <a:miter lim="800000"/>
            <a:headEnd/>
            <a:tailEnd/>
          </a:ln>
        </p:spPr>
        <p:txBody>
          <a:bodyPr wrap="none" anchor="ctr"/>
          <a:lstStyle/>
          <a:p>
            <a:endParaRPr lang="en-US"/>
          </a:p>
        </p:txBody>
      </p:sp>
      <p:sp>
        <p:nvSpPr>
          <p:cNvPr id="4103" name="AutoShape 8"/>
          <p:cNvSpPr>
            <a:spLocks noChangeArrowheads="1"/>
          </p:cNvSpPr>
          <p:nvPr/>
        </p:nvSpPr>
        <p:spPr bwMode="auto">
          <a:xfrm>
            <a:off x="4343400" y="3352800"/>
            <a:ext cx="665163" cy="223837"/>
          </a:xfrm>
          <a:prstGeom prst="rightArrow">
            <a:avLst>
              <a:gd name="adj1" fmla="val 50000"/>
              <a:gd name="adj2" fmla="val 74291"/>
            </a:avLst>
          </a:prstGeom>
          <a:solidFill>
            <a:srgbClr val="FF0000"/>
          </a:solidFill>
          <a:ln w="9525">
            <a:solidFill>
              <a:schemeClr val="tx1"/>
            </a:solidFill>
            <a:miter lim="800000"/>
            <a:headEnd/>
            <a:tailEnd/>
          </a:ln>
        </p:spPr>
        <p:txBody>
          <a:bodyPr wrap="none" anchor="ctr"/>
          <a:lstStyle/>
          <a:p>
            <a:endParaRPr lang="en-US"/>
          </a:p>
        </p:txBody>
      </p:sp>
      <p:sp>
        <p:nvSpPr>
          <p:cNvPr id="4104" name="AutoShape 9"/>
          <p:cNvSpPr>
            <a:spLocks noChangeArrowheads="1"/>
          </p:cNvSpPr>
          <p:nvPr/>
        </p:nvSpPr>
        <p:spPr bwMode="auto">
          <a:xfrm flipV="1">
            <a:off x="5257800" y="3810000"/>
            <a:ext cx="533400" cy="304800"/>
          </a:xfrm>
          <a:prstGeom prst="rightArrow">
            <a:avLst>
              <a:gd name="adj1" fmla="val 50000"/>
              <a:gd name="adj2" fmla="val 83333"/>
            </a:avLst>
          </a:prstGeom>
          <a:solidFill>
            <a:srgbClr val="FF0000"/>
          </a:solidFill>
          <a:ln w="9525">
            <a:solidFill>
              <a:schemeClr val="tx1"/>
            </a:solidFill>
            <a:miter lim="800000"/>
            <a:headEnd/>
            <a:tailEnd/>
          </a:ln>
        </p:spPr>
        <p:txBody>
          <a:bodyPr wrap="none" anchor="ctr"/>
          <a:lstStyle/>
          <a:p>
            <a:r>
              <a:rPr lang="en-US" dirty="0" smtClean="0"/>
              <a:t>                  </a:t>
            </a:r>
            <a:endParaRPr lang="en-US" dirty="0"/>
          </a:p>
        </p:txBody>
      </p:sp>
      <p:sp>
        <p:nvSpPr>
          <p:cNvPr id="4105" name="AutoShape 10"/>
          <p:cNvSpPr>
            <a:spLocks noChangeArrowheads="1"/>
          </p:cNvSpPr>
          <p:nvPr/>
        </p:nvSpPr>
        <p:spPr bwMode="auto">
          <a:xfrm>
            <a:off x="2743200" y="4419600"/>
            <a:ext cx="762000" cy="228600"/>
          </a:xfrm>
          <a:prstGeom prst="rightArrow">
            <a:avLst>
              <a:gd name="adj1" fmla="val 50000"/>
              <a:gd name="adj2" fmla="val 83333"/>
            </a:avLst>
          </a:prstGeom>
          <a:solidFill>
            <a:srgbClr val="FF0000"/>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US" smtClean="0"/>
          </a:p>
        </p:txBody>
      </p:sp>
      <p:pic>
        <p:nvPicPr>
          <p:cNvPr id="44036" name="Picture 7" descr="rsv3"/>
          <p:cNvPicPr>
            <a:picLocks noGrp="1" noChangeAspect="1" noChangeArrowheads="1"/>
          </p:cNvPicPr>
          <p:nvPr>
            <p:ph idx="1"/>
          </p:nvPr>
        </p:nvPicPr>
        <p:blipFill>
          <a:blip r:embed="rId2" cstate="print"/>
          <a:srcRect/>
          <a:stretch>
            <a:fillRect/>
          </a:stretch>
        </p:blipFill>
        <p:spPr>
          <a:xfrm>
            <a:off x="0" y="0"/>
            <a:ext cx="9144000" cy="5357813"/>
          </a:xfrm>
          <a:noFill/>
        </p:spPr>
      </p:pic>
      <p:sp>
        <p:nvSpPr>
          <p:cNvPr id="4" name="Text Placeholder 3"/>
          <p:cNvSpPr>
            <a:spLocks noGrp="1"/>
          </p:cNvSpPr>
          <p:nvPr>
            <p:ph type="body" sz="half" idx="2"/>
          </p:nvPr>
        </p:nvSpPr>
        <p:spPr>
          <a:xfrm>
            <a:off x="428625" y="5429250"/>
            <a:ext cx="7972425" cy="1125538"/>
          </a:xfrm>
        </p:spPr>
        <p:txBody>
          <a:bodyPr/>
          <a:lstStyle/>
          <a:p>
            <a:pPr algn="ctr" eaLnBrk="1" hangingPunct="1">
              <a:defRPr/>
            </a:pPr>
            <a:r>
              <a:rPr lang="en-US" sz="3200" b="1" dirty="0" err="1" smtClean="0"/>
              <a:t>Immunoflurescence</a:t>
            </a:r>
            <a:r>
              <a:rPr lang="en-US" sz="3200" b="1" dirty="0" smtClean="0"/>
              <a:t> on smears of respiratory secretions</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463550" y="195263"/>
            <a:ext cx="6629400" cy="641350"/>
          </a:xfrm>
          <a:prstGeom prst="rect">
            <a:avLst/>
          </a:prstGeom>
          <a:noFill/>
          <a:ln w="9525">
            <a:noFill/>
            <a:miter lim="800000"/>
            <a:headEnd/>
            <a:tailEnd/>
          </a:ln>
        </p:spPr>
        <p:txBody>
          <a:bodyPr>
            <a:spAutoFit/>
          </a:bodyPr>
          <a:lstStyle/>
          <a:p>
            <a:pPr>
              <a:spcBef>
                <a:spcPct val="50000"/>
              </a:spcBef>
            </a:pPr>
            <a:r>
              <a:rPr lang="en-US" sz="3600" b="1" i="1" u="sng" dirty="0">
                <a:solidFill>
                  <a:srgbClr val="C00000"/>
                </a:solidFill>
                <a:latin typeface="Times New Roman" pitchFamily="18" charset="0"/>
                <a:cs typeface="Times New Roman" pitchFamily="18" charset="0"/>
              </a:rPr>
              <a:t>Treatment and Prevention:</a:t>
            </a:r>
          </a:p>
        </p:txBody>
      </p:sp>
      <p:sp>
        <p:nvSpPr>
          <p:cNvPr id="46083" name="Text Box 3"/>
          <p:cNvSpPr txBox="1">
            <a:spLocks noChangeArrowheads="1"/>
          </p:cNvSpPr>
          <p:nvPr/>
        </p:nvSpPr>
        <p:spPr bwMode="auto">
          <a:xfrm>
            <a:off x="381000" y="838200"/>
            <a:ext cx="8458200" cy="6400264"/>
          </a:xfrm>
          <a:prstGeom prst="rect">
            <a:avLst/>
          </a:prstGeom>
          <a:noFill/>
          <a:ln w="9525">
            <a:noFill/>
            <a:miter lim="800000"/>
            <a:headEnd/>
            <a:tailEnd/>
          </a:ln>
        </p:spPr>
        <p:txBody>
          <a:bodyPr wrap="square">
            <a:spAutoFit/>
          </a:bodyPr>
          <a:lstStyle/>
          <a:p>
            <a:pPr algn="just">
              <a:buFont typeface="Wingdings" pitchFamily="2" charset="2"/>
              <a:buNone/>
            </a:pPr>
            <a:r>
              <a:rPr lang="en-US" sz="2400" dirty="0">
                <a:latin typeface="Times New Roman" pitchFamily="18" charset="0"/>
                <a:cs typeface="Times New Roman" pitchFamily="18" charset="0"/>
              </a:rPr>
              <a:t>  Infant will be hypoxic and need hospitalization </a:t>
            </a:r>
            <a:r>
              <a:rPr lang="en-US" sz="2400" dirty="0" smtClean="0">
                <a:latin typeface="Times New Roman" pitchFamily="18" charset="0"/>
                <a:cs typeface="Times New Roman" pitchFamily="18" charset="0"/>
              </a:rPr>
              <a:t>                                  </a:t>
            </a:r>
          </a:p>
          <a:p>
            <a:pPr algn="just">
              <a:buFont typeface="Wingdings" pitchFamily="2" charset="2"/>
              <a:buNone/>
            </a:pPr>
            <a:r>
              <a:rPr lang="en-US" sz="2400" b="1" dirty="0" smtClean="0">
                <a:solidFill>
                  <a:srgbClr val="FF0000"/>
                </a:solidFill>
                <a:latin typeface="Times New Roman" pitchFamily="18" charset="0"/>
                <a:cs typeface="Times New Roman" pitchFamily="18" charset="0"/>
              </a:rPr>
              <a:t>                      </a:t>
            </a:r>
            <a:r>
              <a:rPr lang="en-US" sz="4000" b="1" dirty="0" smtClean="0">
                <a:solidFill>
                  <a:srgbClr val="FF0000"/>
                </a:solidFill>
                <a:latin typeface="Times New Roman" pitchFamily="18" charset="0"/>
                <a:cs typeface="Times New Roman" pitchFamily="18" charset="0"/>
              </a:rPr>
              <a:t>(oxygen </a:t>
            </a:r>
            <a:r>
              <a:rPr lang="en-US" sz="4000" b="1" dirty="0">
                <a:solidFill>
                  <a:srgbClr val="FF0000"/>
                </a:solidFill>
                <a:latin typeface="Times New Roman" pitchFamily="18" charset="0"/>
                <a:cs typeface="Times New Roman" pitchFamily="18" charset="0"/>
              </a:rPr>
              <a:t>inhalation</a:t>
            </a:r>
            <a:r>
              <a:rPr lang="en-US" sz="4000" dirty="0">
                <a:solidFill>
                  <a:srgbClr val="FF0000"/>
                </a:solidFill>
                <a:latin typeface="Times New Roman" pitchFamily="18" charset="0"/>
                <a:cs typeface="Times New Roman" pitchFamily="18" charset="0"/>
              </a:rPr>
              <a:t>)</a:t>
            </a:r>
            <a:r>
              <a:rPr lang="en-US" sz="4000" dirty="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buFont typeface="Wingdings" pitchFamily="2" charset="2"/>
              <a:buChar char="§"/>
            </a:pPr>
            <a:r>
              <a:rPr lang="en-US" sz="4000" b="1" dirty="0" smtClean="0">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Ribavirin</a:t>
            </a:r>
            <a:r>
              <a:rPr lang="en-US" sz="3200" b="1" dirty="0" smtClean="0">
                <a:solidFill>
                  <a:srgbClr val="660066"/>
                </a:solidFill>
                <a:latin typeface="Times New Roman" pitchFamily="18" charset="0"/>
                <a:cs typeface="Times New Roman" pitchFamily="18" charset="0"/>
              </a:rPr>
              <a:t> given</a:t>
            </a:r>
            <a:r>
              <a:rPr lang="en-US" sz="3200" dirty="0" smtClean="0">
                <a:solidFill>
                  <a:srgbClr val="660066"/>
                </a:solidFill>
                <a:latin typeface="Times New Roman" pitchFamily="18" charset="0"/>
                <a:cs typeface="Times New Roman" pitchFamily="18" charset="0"/>
              </a:rPr>
              <a:t> </a:t>
            </a:r>
            <a:r>
              <a:rPr lang="en-US" sz="2800" b="1" dirty="0" smtClean="0">
                <a:latin typeface="Times New Roman" pitchFamily="18" charset="0"/>
                <a:cs typeface="Times New Roman" pitchFamily="18" charset="0"/>
              </a:rPr>
              <a:t>by inhalation to treat severe</a:t>
            </a:r>
          </a:p>
          <a:p>
            <a:pPr algn="just">
              <a:buFont typeface="Wingdings" pitchFamily="2" charset="2"/>
              <a:buNone/>
            </a:pPr>
            <a:r>
              <a:rPr lang="en-US" sz="2400" dirty="0" smtClean="0">
                <a:latin typeface="Times New Roman" pitchFamily="18" charset="0"/>
                <a:cs typeface="Times New Roman" pitchFamily="18" charset="0"/>
              </a:rPr>
              <a:t>                       </a:t>
            </a:r>
            <a:r>
              <a:rPr lang="en-US" sz="3600" dirty="0" smtClean="0">
                <a:solidFill>
                  <a:srgbClr val="FF3399"/>
                </a:solidFill>
                <a:latin typeface="Times New Roman" pitchFamily="18" charset="0"/>
                <a:cs typeface="Times New Roman" pitchFamily="18" charset="0"/>
              </a:rPr>
              <a:t> </a:t>
            </a:r>
            <a:r>
              <a:rPr lang="en-US" sz="3600" b="1" dirty="0" err="1" smtClean="0">
                <a:solidFill>
                  <a:srgbClr val="FF3399"/>
                </a:solidFill>
                <a:latin typeface="Times New Roman" pitchFamily="18" charset="0"/>
                <a:cs typeface="Times New Roman" pitchFamily="18" charset="0"/>
              </a:rPr>
              <a:t>Bronchiolitis</a:t>
            </a:r>
            <a:r>
              <a:rPr lang="en-US" sz="3600" b="1" dirty="0" smtClean="0">
                <a:solidFill>
                  <a:srgbClr val="FF3399"/>
                </a:solidFill>
                <a:latin typeface="Times New Roman" pitchFamily="18" charset="0"/>
                <a:cs typeface="Times New Roman" pitchFamily="18" charset="0"/>
              </a:rPr>
              <a:t> and pneumonia.</a:t>
            </a:r>
          </a:p>
          <a:p>
            <a:pPr algn="just">
              <a:buFontTx/>
              <a:buChar char="•"/>
            </a:pPr>
            <a:endParaRPr lang="en-US" sz="2400" dirty="0">
              <a:latin typeface="Times New Roman" pitchFamily="18" charset="0"/>
              <a:cs typeface="Times New Roman" pitchFamily="18" charset="0"/>
            </a:endParaRPr>
          </a:p>
          <a:p>
            <a:pPr algn="just">
              <a:buFont typeface="Wingdings" pitchFamily="2" charset="2"/>
              <a:buChar char="§"/>
            </a:pPr>
            <a:r>
              <a:rPr lang="en-US" sz="2400" dirty="0">
                <a:latin typeface="Times New Roman" pitchFamily="18" charset="0"/>
                <a:cs typeface="Times New Roman" pitchFamily="18" charset="0"/>
              </a:rPr>
              <a:t> Passive immunization with anti-RSV immunoglobulin is </a:t>
            </a:r>
          </a:p>
          <a:p>
            <a:pPr algn="just">
              <a:buFont typeface="Wingdings" pitchFamily="2" charset="2"/>
              <a:buNone/>
            </a:pPr>
            <a:r>
              <a:rPr lang="en-US" sz="2400" dirty="0">
                <a:latin typeface="Times New Roman" pitchFamily="18" charset="0"/>
                <a:cs typeface="Times New Roman" pitchFamily="18" charset="0"/>
              </a:rPr>
              <a:t>   available  for premature infant.</a:t>
            </a:r>
          </a:p>
          <a:p>
            <a:pPr algn="just"/>
            <a:endParaRPr lang="en-US" sz="2400" dirty="0">
              <a:latin typeface="Times New Roman" pitchFamily="18" charset="0"/>
              <a:cs typeface="Times New Roman" pitchFamily="18" charset="0"/>
            </a:endParaRPr>
          </a:p>
          <a:p>
            <a:pPr algn="just">
              <a:buFont typeface="Wingdings" pitchFamily="2" charset="2"/>
              <a:buChar char="§"/>
            </a:pPr>
            <a:r>
              <a:rPr lang="en-US" sz="2400" dirty="0">
                <a:latin typeface="Times New Roman" pitchFamily="18" charset="0"/>
                <a:cs typeface="Times New Roman" pitchFamily="18" charset="0"/>
              </a:rPr>
              <a:t> Hospital staff caring for these</a:t>
            </a:r>
            <a:r>
              <a:rPr lang="en-US" sz="2400" b="1" dirty="0">
                <a:solidFill>
                  <a:srgbClr val="FFFF00"/>
                </a:solidFill>
                <a:latin typeface="Times New Roman" pitchFamily="18" charset="0"/>
                <a:cs typeface="Times New Roman" pitchFamily="18" charset="0"/>
              </a:rPr>
              <a:t> </a:t>
            </a:r>
            <a:r>
              <a:rPr lang="en-US" sz="3200" b="1" dirty="0">
                <a:solidFill>
                  <a:srgbClr val="C00000"/>
                </a:solidFill>
                <a:latin typeface="Times New Roman" pitchFamily="18" charset="0"/>
                <a:cs typeface="Times New Roman" pitchFamily="18" charset="0"/>
              </a:rPr>
              <a:t>isolated</a:t>
            </a:r>
            <a:r>
              <a:rPr lang="en-US" sz="2400" dirty="0">
                <a:latin typeface="Times New Roman" pitchFamily="18" charset="0"/>
                <a:cs typeface="Times New Roman" pitchFamily="18" charset="0"/>
              </a:rPr>
              <a:t> infants have to follow</a:t>
            </a:r>
          </a:p>
          <a:p>
            <a:pPr algn="just">
              <a:buFont typeface="Wingdings" pitchFamily="2" charset="2"/>
              <a:buNone/>
            </a:pPr>
            <a:r>
              <a:rPr lang="en-US" sz="2400" dirty="0">
                <a:latin typeface="Times New Roman" pitchFamily="18" charset="0"/>
                <a:cs typeface="Times New Roman" pitchFamily="18" charset="0"/>
              </a:rPr>
              <a:t>   control measure as hand washing, wearing of gowns, goggles and</a:t>
            </a:r>
          </a:p>
          <a:p>
            <a:pPr algn="just">
              <a:buFont typeface="Wingdings" pitchFamily="2" charset="2"/>
              <a:buNone/>
            </a:pPr>
            <a:r>
              <a:rPr lang="en-US" sz="2400" dirty="0">
                <a:latin typeface="Times New Roman" pitchFamily="18" charset="0"/>
                <a:cs typeface="Times New Roman" pitchFamily="18" charset="0"/>
              </a:rPr>
              <a:t>   mask. </a:t>
            </a:r>
          </a:p>
          <a:p>
            <a:pPr algn="just">
              <a:buFont typeface="Wingdings" pitchFamily="2" charset="2"/>
              <a:buChar char="§"/>
            </a:pPr>
            <a:r>
              <a:rPr lang="en-US" sz="2400" dirty="0">
                <a:latin typeface="Times New Roman" pitchFamily="18" charset="0"/>
                <a:cs typeface="Times New Roman" pitchFamily="18" charset="0"/>
              </a:rPr>
              <a:t> </a:t>
            </a:r>
            <a:r>
              <a:rPr lang="en-US" sz="6000" b="1" dirty="0">
                <a:solidFill>
                  <a:srgbClr val="FF0066"/>
                </a:solidFill>
                <a:latin typeface="Times New Roman" pitchFamily="18" charset="0"/>
                <a:cs typeface="Times New Roman" pitchFamily="18" charset="0"/>
              </a:rPr>
              <a:t>No vaccine is available</a:t>
            </a:r>
            <a:r>
              <a:rPr lang="en-US" sz="5400" b="1" dirty="0">
                <a:solidFill>
                  <a:srgbClr val="FF0066"/>
                </a:solidFill>
                <a:latin typeface="Times New Roman" pitchFamily="18" charset="0"/>
                <a:cs typeface="Times New Roman" pitchFamily="18" charset="0"/>
              </a:rPr>
              <a:t>.</a:t>
            </a:r>
          </a:p>
        </p:txBody>
      </p:sp>
      <p:sp>
        <p:nvSpPr>
          <p:cNvPr id="46084" name="AutoShape 5"/>
          <p:cNvSpPr>
            <a:spLocks noChangeArrowheads="1"/>
          </p:cNvSpPr>
          <p:nvPr/>
        </p:nvSpPr>
        <p:spPr bwMode="auto">
          <a:xfrm>
            <a:off x="1066800" y="1524000"/>
            <a:ext cx="1008063" cy="215900"/>
          </a:xfrm>
          <a:prstGeom prst="rightArrow">
            <a:avLst>
              <a:gd name="adj1" fmla="val 50000"/>
              <a:gd name="adj2" fmla="val 116728"/>
            </a:avLst>
          </a:prstGeom>
          <a:solidFill>
            <a:srgbClr val="FF0000"/>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8"/>
          <p:cNvSpPr txBox="1">
            <a:spLocks noChangeArrowheads="1"/>
          </p:cNvSpPr>
          <p:nvPr/>
        </p:nvSpPr>
        <p:spPr bwMode="auto">
          <a:xfrm>
            <a:off x="3124200" y="0"/>
            <a:ext cx="2814637" cy="646331"/>
          </a:xfrm>
          <a:prstGeom prst="rect">
            <a:avLst/>
          </a:prstGeom>
          <a:noFill/>
          <a:ln w="9525">
            <a:noFill/>
            <a:miter lim="800000"/>
            <a:headEnd/>
            <a:tailEnd/>
          </a:ln>
        </p:spPr>
        <p:txBody>
          <a:bodyPr>
            <a:spAutoFit/>
          </a:bodyPr>
          <a:lstStyle/>
          <a:p>
            <a:pPr marL="457200" indent="-457200" algn="l" rtl="0">
              <a:spcBef>
                <a:spcPct val="50000"/>
              </a:spcBef>
              <a:buFont typeface="Wingdings" pitchFamily="2" charset="2"/>
              <a:buNone/>
            </a:pPr>
            <a:r>
              <a:rPr lang="en-US" sz="3600" dirty="0" smtClean="0">
                <a:solidFill>
                  <a:srgbClr val="C00000"/>
                </a:solidFill>
                <a:latin typeface="Times New Roman" pitchFamily="18" charset="0"/>
                <a:cs typeface="Times New Roman" pitchFamily="18" charset="0"/>
              </a:rPr>
              <a:t> </a:t>
            </a:r>
            <a:r>
              <a:rPr lang="en-US" sz="3600" b="1" dirty="0" smtClean="0">
                <a:solidFill>
                  <a:srgbClr val="C00000"/>
                </a:solidFill>
                <a:latin typeface="Times New Roman" pitchFamily="18" charset="0"/>
                <a:cs typeface="Times New Roman" pitchFamily="18" charset="0"/>
              </a:rPr>
              <a:t>Adenovirus</a:t>
            </a:r>
            <a:endParaRPr lang="en-US" sz="3600" b="1" dirty="0">
              <a:solidFill>
                <a:srgbClr val="C00000"/>
              </a:solidFill>
              <a:latin typeface="Times New Roman" pitchFamily="18" charset="0"/>
              <a:cs typeface="Times New Roman" pitchFamily="18" charset="0"/>
            </a:endParaRPr>
          </a:p>
        </p:txBody>
      </p:sp>
      <p:sp>
        <p:nvSpPr>
          <p:cNvPr id="21507" name="Text Box 9"/>
          <p:cNvSpPr txBox="1">
            <a:spLocks noChangeArrowheads="1"/>
          </p:cNvSpPr>
          <p:nvPr/>
        </p:nvSpPr>
        <p:spPr bwMode="auto">
          <a:xfrm>
            <a:off x="323850" y="457200"/>
            <a:ext cx="8591550" cy="6432530"/>
          </a:xfrm>
          <a:prstGeom prst="rect">
            <a:avLst/>
          </a:prstGeom>
          <a:noFill/>
          <a:ln w="9525">
            <a:noFill/>
            <a:miter lim="800000"/>
            <a:headEnd/>
            <a:tailEnd/>
          </a:ln>
        </p:spPr>
        <p:txBody>
          <a:bodyPr wrap="square">
            <a:spAutoFit/>
          </a:bodyPr>
          <a:lstStyle/>
          <a:p>
            <a:pPr marL="457200" indent="-457200" algn="l" rtl="0">
              <a:buClr>
                <a:schemeClr val="bg1"/>
              </a:buClr>
            </a:pPr>
            <a:endParaRPr lang="en-US" sz="2400" b="1" i="1" dirty="0">
              <a:solidFill>
                <a:schemeClr val="tx2"/>
              </a:solidFill>
              <a:latin typeface="Times New Roman" pitchFamily="18" charset="0"/>
              <a:cs typeface="Times New Roman" pitchFamily="18" charset="0"/>
            </a:endParaRPr>
          </a:p>
          <a:p>
            <a:pPr marL="457200" indent="-457200" algn="l" rtl="0">
              <a:buClr>
                <a:schemeClr val="bg1"/>
              </a:buClr>
              <a:buFont typeface="Wingdings" pitchFamily="2" charset="2"/>
              <a:buChar char="Ø"/>
            </a:pPr>
            <a:r>
              <a:rPr lang="en-US" sz="2400" b="1" dirty="0" smtClean="0">
                <a:solidFill>
                  <a:schemeClr val="tx2"/>
                </a:solidFill>
                <a:latin typeface="Times New Roman" pitchFamily="18" charset="0"/>
                <a:cs typeface="Times New Roman" pitchFamily="18" charset="0"/>
              </a:rPr>
              <a:t>Structural </a:t>
            </a:r>
            <a:r>
              <a:rPr lang="en-US" sz="2400" b="1" dirty="0">
                <a:solidFill>
                  <a:schemeClr val="tx2"/>
                </a:solidFill>
                <a:latin typeface="Times New Roman" pitchFamily="18" charset="0"/>
                <a:cs typeface="Times New Roman" pitchFamily="18" charset="0"/>
              </a:rPr>
              <a:t>features: Non-enveloped virus with </a:t>
            </a:r>
            <a:r>
              <a:rPr lang="en-US" sz="2800" b="1" dirty="0" err="1">
                <a:solidFill>
                  <a:srgbClr val="FF0000"/>
                </a:solidFill>
                <a:latin typeface="Times New Roman" pitchFamily="18" charset="0"/>
                <a:cs typeface="Times New Roman" pitchFamily="18" charset="0"/>
              </a:rPr>
              <a:t>ds</a:t>
            </a:r>
            <a:r>
              <a:rPr lang="en-US" sz="2800" b="1" dirty="0">
                <a:solidFill>
                  <a:srgbClr val="FF0000"/>
                </a:solidFill>
                <a:latin typeface="Times New Roman" pitchFamily="18" charset="0"/>
                <a:cs typeface="Times New Roman" pitchFamily="18" charset="0"/>
              </a:rPr>
              <a:t>-DNA</a:t>
            </a:r>
            <a:r>
              <a:rPr lang="en-US" sz="2400" b="1" dirty="0">
                <a:solidFill>
                  <a:schemeClr val="tx2"/>
                </a:solidFill>
                <a:latin typeface="Times New Roman" pitchFamily="18" charset="0"/>
                <a:cs typeface="Times New Roman" pitchFamily="18" charset="0"/>
              </a:rPr>
              <a:t> genome.</a:t>
            </a:r>
          </a:p>
          <a:p>
            <a:pPr marL="457200" indent="-457200" algn="l" rtl="0">
              <a:buClr>
                <a:schemeClr val="bg1"/>
              </a:buClr>
              <a:buFont typeface="Wingdings" pitchFamily="2" charset="2"/>
              <a:buChar char="Ø"/>
            </a:pPr>
            <a:r>
              <a:rPr lang="en-US" sz="2400" b="1" u="sng" dirty="0">
                <a:solidFill>
                  <a:schemeClr val="tx2"/>
                </a:solidFill>
                <a:latin typeface="Times New Roman" pitchFamily="18" charset="0"/>
                <a:cs typeface="Times New Roman" pitchFamily="18" charset="0"/>
              </a:rPr>
              <a:t>Pathogenesis: </a:t>
            </a:r>
            <a:r>
              <a:rPr lang="en-US" sz="2400" b="1" dirty="0">
                <a:solidFill>
                  <a:schemeClr val="tx2"/>
                </a:solidFill>
                <a:latin typeface="Times New Roman" pitchFamily="18" charset="0"/>
                <a:cs typeface="Times New Roman" pitchFamily="18" charset="0"/>
              </a:rPr>
              <a:t>Adenovirus infects epithelial cell lining respiratory tract, conjunctiva, urinary tract, gastrointestinal tract and genital </a:t>
            </a:r>
            <a:r>
              <a:rPr lang="en-US" sz="2400" b="1" dirty="0" smtClean="0">
                <a:solidFill>
                  <a:schemeClr val="tx2"/>
                </a:solidFill>
                <a:latin typeface="Times New Roman" pitchFamily="18" charset="0"/>
                <a:cs typeface="Times New Roman" pitchFamily="18" charset="0"/>
              </a:rPr>
              <a:t>tract, Adenovirus has the tendency to be</a:t>
            </a:r>
          </a:p>
          <a:p>
            <a:pPr marL="457200" indent="-457200" algn="l" rtl="0">
              <a:buClr>
                <a:schemeClr val="bg1"/>
              </a:buClr>
              <a:buFont typeface="Wingdings" pitchFamily="2" charset="2"/>
              <a:buChar char="Ø"/>
            </a:pPr>
            <a:r>
              <a:rPr lang="en-CA" sz="2400" b="1" dirty="0" smtClean="0">
                <a:solidFill>
                  <a:srgbClr val="FF0000"/>
                </a:solidFill>
                <a:latin typeface="Times New Roman" pitchFamily="18" charset="0"/>
                <a:cs typeface="Times New Roman" pitchFamily="18" charset="0"/>
              </a:rPr>
              <a:t>Latent</a:t>
            </a:r>
            <a:r>
              <a:rPr lang="en-CA" sz="2400" b="1" dirty="0" smtClean="0">
                <a:solidFill>
                  <a:schemeClr val="tx2"/>
                </a:solidFill>
                <a:latin typeface="Times New Roman" pitchFamily="18" charset="0"/>
                <a:cs typeface="Times New Roman" pitchFamily="18" charset="0"/>
              </a:rPr>
              <a:t> in lymphoid tissue.</a:t>
            </a:r>
            <a:endParaRPr lang="en-US" sz="2400" b="1" dirty="0">
              <a:solidFill>
                <a:schemeClr val="tx2"/>
              </a:solidFill>
              <a:latin typeface="Times New Roman" pitchFamily="18" charset="0"/>
              <a:cs typeface="Times New Roman" pitchFamily="18" charset="0"/>
            </a:endParaRPr>
          </a:p>
          <a:p>
            <a:pPr marL="457200" indent="-457200" algn="l" rtl="0">
              <a:buClr>
                <a:schemeClr val="bg1"/>
              </a:buClr>
            </a:pPr>
            <a:r>
              <a:rPr lang="en-US" sz="2400" b="1" u="sng" dirty="0" smtClean="0">
                <a:solidFill>
                  <a:schemeClr val="tx2"/>
                </a:solidFill>
                <a:latin typeface="Times New Roman" pitchFamily="18" charset="0"/>
                <a:cs typeface="Times New Roman" pitchFamily="18" charset="0"/>
              </a:rPr>
              <a:t>Clinical </a:t>
            </a:r>
            <a:r>
              <a:rPr lang="en-US" sz="2400" b="1" u="sng" dirty="0">
                <a:solidFill>
                  <a:schemeClr val="tx2"/>
                </a:solidFill>
                <a:latin typeface="Times New Roman" pitchFamily="18" charset="0"/>
                <a:cs typeface="Times New Roman" pitchFamily="18" charset="0"/>
              </a:rPr>
              <a:t>syndrome:</a:t>
            </a:r>
          </a:p>
          <a:p>
            <a:pPr marL="457200" indent="-457200" algn="l" rtl="0">
              <a:buClr>
                <a:schemeClr val="bg1"/>
              </a:buClr>
              <a:buFontTx/>
              <a:buAutoNum type="arabicPeriod"/>
            </a:pPr>
            <a:r>
              <a:rPr lang="en-US" sz="2400" b="1" dirty="0" err="1">
                <a:solidFill>
                  <a:schemeClr val="tx2"/>
                </a:solidFill>
                <a:latin typeface="Times New Roman" pitchFamily="18" charset="0"/>
                <a:cs typeface="Times New Roman" pitchFamily="18" charset="0"/>
              </a:rPr>
              <a:t>Phrayngitis</a:t>
            </a:r>
            <a:r>
              <a:rPr lang="en-US" sz="2400" b="1" dirty="0">
                <a:solidFill>
                  <a:schemeClr val="tx2"/>
                </a:solidFill>
                <a:latin typeface="Times New Roman" pitchFamily="18" charset="0"/>
                <a:cs typeface="Times New Roman" pitchFamily="18" charset="0"/>
              </a:rPr>
              <a:t> and </a:t>
            </a:r>
            <a:r>
              <a:rPr lang="en-US" sz="2400" b="1" dirty="0" err="1">
                <a:solidFill>
                  <a:schemeClr val="tx2"/>
                </a:solidFill>
                <a:latin typeface="Times New Roman" pitchFamily="18" charset="0"/>
                <a:cs typeface="Times New Roman" pitchFamily="18" charset="0"/>
              </a:rPr>
              <a:t>tonsilitis</a:t>
            </a:r>
            <a:r>
              <a:rPr lang="en-US" sz="2400" b="1" dirty="0">
                <a:solidFill>
                  <a:schemeClr val="tx2"/>
                </a:solidFill>
                <a:latin typeface="Times New Roman" pitchFamily="18" charset="0"/>
                <a:cs typeface="Times New Roman" pitchFamily="18" charset="0"/>
              </a:rPr>
              <a:t>.</a:t>
            </a:r>
          </a:p>
          <a:p>
            <a:pPr marL="457200" indent="-457200" algn="l" rtl="0">
              <a:buClr>
                <a:schemeClr val="bg1"/>
              </a:buClr>
              <a:buFontTx/>
              <a:buAutoNum type="arabicPeriod"/>
            </a:pPr>
            <a:r>
              <a:rPr lang="en-US" sz="2400" b="1" dirty="0" err="1">
                <a:solidFill>
                  <a:schemeClr val="tx2"/>
                </a:solidFill>
                <a:latin typeface="Times New Roman" pitchFamily="18" charset="0"/>
                <a:cs typeface="Times New Roman" pitchFamily="18" charset="0"/>
              </a:rPr>
              <a:t>Pharyngioconjunctivitis</a:t>
            </a:r>
            <a:r>
              <a:rPr lang="en-US" sz="2400" b="1" dirty="0">
                <a:solidFill>
                  <a:schemeClr val="tx2"/>
                </a:solidFill>
                <a:latin typeface="Times New Roman" pitchFamily="18" charset="0"/>
                <a:cs typeface="Times New Roman" pitchFamily="18" charset="0"/>
              </a:rPr>
              <a:t> </a:t>
            </a:r>
          </a:p>
          <a:p>
            <a:pPr marL="457200" indent="-457200" algn="l" rtl="0">
              <a:buClr>
                <a:schemeClr val="bg1"/>
              </a:buClr>
              <a:buFontTx/>
              <a:buAutoNum type="arabicPeriod"/>
            </a:pPr>
            <a:r>
              <a:rPr lang="en-US" sz="2400" b="1" dirty="0" err="1">
                <a:solidFill>
                  <a:schemeClr val="tx2"/>
                </a:solidFill>
                <a:latin typeface="Times New Roman" pitchFamily="18" charset="0"/>
                <a:cs typeface="Times New Roman" pitchFamily="18" charset="0"/>
              </a:rPr>
              <a:t>Keratoconjunctivitis</a:t>
            </a:r>
            <a:r>
              <a:rPr lang="en-US" sz="2400" b="1" dirty="0">
                <a:solidFill>
                  <a:schemeClr val="tx2"/>
                </a:solidFill>
                <a:latin typeface="Times New Roman" pitchFamily="18" charset="0"/>
                <a:cs typeface="Times New Roman" pitchFamily="18" charset="0"/>
              </a:rPr>
              <a:t>.</a:t>
            </a:r>
          </a:p>
          <a:p>
            <a:pPr marL="457200" indent="-457200" algn="l" rtl="0">
              <a:buClr>
                <a:schemeClr val="bg1"/>
              </a:buClr>
              <a:buFontTx/>
              <a:buAutoNum type="arabicPeriod"/>
            </a:pPr>
            <a:r>
              <a:rPr lang="en-US" sz="2400" b="1" dirty="0">
                <a:solidFill>
                  <a:schemeClr val="tx2"/>
                </a:solidFill>
                <a:latin typeface="Times New Roman" pitchFamily="18" charset="0"/>
                <a:cs typeface="Times New Roman" pitchFamily="18" charset="0"/>
              </a:rPr>
              <a:t>Pneumonia: in preschool children.</a:t>
            </a:r>
          </a:p>
          <a:p>
            <a:pPr marL="457200" indent="-457200" algn="l" rtl="0">
              <a:buClr>
                <a:schemeClr val="bg1"/>
              </a:buClr>
              <a:buFontTx/>
              <a:buAutoNum type="arabicPeriod"/>
            </a:pPr>
            <a:r>
              <a:rPr lang="en-US" sz="2400" b="1" dirty="0">
                <a:solidFill>
                  <a:schemeClr val="tx2"/>
                </a:solidFill>
                <a:latin typeface="Times New Roman" pitchFamily="18" charset="0"/>
                <a:cs typeface="Times New Roman" pitchFamily="18" charset="0"/>
              </a:rPr>
              <a:t>Gastroenteritis. </a:t>
            </a:r>
          </a:p>
          <a:p>
            <a:pPr marL="457200" indent="-457200" algn="l" rtl="0">
              <a:buClr>
                <a:schemeClr val="bg1"/>
              </a:buClr>
              <a:buFontTx/>
              <a:buAutoNum type="arabicPeriod"/>
            </a:pPr>
            <a:r>
              <a:rPr lang="en-US" sz="2400" b="1" dirty="0">
                <a:solidFill>
                  <a:schemeClr val="tx2"/>
                </a:solidFill>
                <a:latin typeface="Times New Roman" pitchFamily="18" charset="0"/>
                <a:cs typeface="Times New Roman" pitchFamily="18" charset="0"/>
              </a:rPr>
              <a:t>Acute hemorrhagic cystitis.</a:t>
            </a:r>
          </a:p>
          <a:p>
            <a:pPr marL="457200" indent="-457200" algn="l" rtl="0">
              <a:buClr>
                <a:schemeClr val="bg1"/>
              </a:buClr>
              <a:buFontTx/>
              <a:buAutoNum type="arabicPeriod"/>
            </a:pPr>
            <a:r>
              <a:rPr lang="en-US" sz="2400" b="1" dirty="0" err="1">
                <a:solidFill>
                  <a:schemeClr val="tx2"/>
                </a:solidFill>
                <a:latin typeface="Times New Roman" pitchFamily="18" charset="0"/>
                <a:cs typeface="Times New Roman" pitchFamily="18" charset="0"/>
              </a:rPr>
              <a:t>Cervicitis</a:t>
            </a:r>
            <a:r>
              <a:rPr lang="en-US" sz="2400" b="1" dirty="0">
                <a:solidFill>
                  <a:schemeClr val="tx2"/>
                </a:solidFill>
                <a:latin typeface="Times New Roman" pitchFamily="18" charset="0"/>
                <a:cs typeface="Times New Roman" pitchFamily="18" charset="0"/>
              </a:rPr>
              <a:t> and </a:t>
            </a:r>
            <a:r>
              <a:rPr lang="en-US" sz="2400" b="1" dirty="0" err="1">
                <a:solidFill>
                  <a:schemeClr val="tx2"/>
                </a:solidFill>
                <a:latin typeface="Times New Roman" pitchFamily="18" charset="0"/>
                <a:cs typeface="Times New Roman" pitchFamily="18" charset="0"/>
              </a:rPr>
              <a:t>urethritis</a:t>
            </a:r>
            <a:r>
              <a:rPr lang="en-US" sz="2400" b="1" dirty="0">
                <a:solidFill>
                  <a:schemeClr val="tx2"/>
                </a:solidFill>
                <a:latin typeface="Times New Roman" pitchFamily="18" charset="0"/>
                <a:cs typeface="Times New Roman" pitchFamily="18" charset="0"/>
              </a:rPr>
              <a:t>.</a:t>
            </a:r>
          </a:p>
          <a:p>
            <a:pPr marL="457200" indent="-457200" algn="l" rtl="0">
              <a:buClr>
                <a:schemeClr val="bg1"/>
              </a:buClr>
              <a:buFontTx/>
              <a:buAutoNum type="arabicPeriod"/>
            </a:pPr>
            <a:endParaRPr lang="en-US" sz="2400" b="1" dirty="0">
              <a:solidFill>
                <a:schemeClr val="tx2"/>
              </a:solidFill>
              <a:latin typeface="Times New Roman" pitchFamily="18" charset="0"/>
              <a:cs typeface="Times New Roman" pitchFamily="18" charset="0"/>
            </a:endParaRPr>
          </a:p>
          <a:p>
            <a:pPr marL="457200" indent="-457200" algn="l" rtl="0">
              <a:buClr>
                <a:schemeClr val="bg1"/>
              </a:buClr>
              <a:buFont typeface="Wingdings" pitchFamily="2" charset="2"/>
              <a:buChar char="Ø"/>
            </a:pPr>
            <a:r>
              <a:rPr lang="en-US" sz="2400" b="1" dirty="0">
                <a:solidFill>
                  <a:schemeClr val="tx2"/>
                </a:solidFill>
                <a:latin typeface="Times New Roman" pitchFamily="18" charset="0"/>
                <a:cs typeface="Times New Roman" pitchFamily="18" charset="0"/>
              </a:rPr>
              <a:t> </a:t>
            </a:r>
            <a:r>
              <a:rPr lang="en-US" sz="2400" b="1" dirty="0" smtClean="0">
                <a:solidFill>
                  <a:schemeClr val="tx2"/>
                </a:solidFill>
                <a:latin typeface="Times New Roman" pitchFamily="18" charset="0"/>
                <a:cs typeface="Times New Roman" pitchFamily="18" charset="0"/>
              </a:rPr>
              <a:t>TTT &amp;prevention</a:t>
            </a:r>
            <a:r>
              <a:rPr lang="en-US" sz="2400" b="1" dirty="0">
                <a:solidFill>
                  <a:schemeClr val="tx2"/>
                </a:solidFill>
                <a:latin typeface="Times New Roman" pitchFamily="18" charset="0"/>
                <a:cs typeface="Times New Roman" pitchFamily="18" charset="0"/>
              </a:rPr>
              <a:t>: No specific treatment or </a:t>
            </a:r>
            <a:r>
              <a:rPr lang="en-US" sz="2400" b="1" dirty="0" smtClean="0">
                <a:solidFill>
                  <a:schemeClr val="tx2"/>
                </a:solidFill>
                <a:latin typeface="Times New Roman" pitchFamily="18" charset="0"/>
                <a:cs typeface="Times New Roman" pitchFamily="18" charset="0"/>
              </a:rPr>
              <a:t>vaccine</a:t>
            </a:r>
            <a:r>
              <a:rPr lang="en-US" sz="2200" dirty="0">
                <a:solidFill>
                  <a:schemeClr val="bg1"/>
                </a:solidFill>
                <a:latin typeface="Times New Roman" pitchFamily="18" charset="0"/>
                <a:cs typeface="Times New Roman" pitchFamily="18" charset="0"/>
              </a:rPr>
              <a:t>.  </a:t>
            </a:r>
          </a:p>
        </p:txBody>
      </p:sp>
      <p:pic>
        <p:nvPicPr>
          <p:cNvPr id="21508" name="Picture 5" descr="http://www.virology.ws/wp-content/uploads/2009/01/adenovirus.jpg"/>
          <p:cNvPicPr>
            <a:picLocks noChangeAspect="1" noChangeArrowheads="1"/>
          </p:cNvPicPr>
          <p:nvPr/>
        </p:nvPicPr>
        <p:blipFill>
          <a:blip r:embed="rId2"/>
          <a:srcRect/>
          <a:stretch>
            <a:fillRect/>
          </a:stretch>
        </p:blipFill>
        <p:spPr bwMode="auto">
          <a:xfrm>
            <a:off x="5943600" y="2924174"/>
            <a:ext cx="3060700" cy="2867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9" name="Rectangle 7"/>
          <p:cNvSpPr>
            <a:spLocks noGrp="1" noChangeArrowheads="1"/>
          </p:cNvSpPr>
          <p:nvPr>
            <p:ph type="title"/>
          </p:nvPr>
        </p:nvSpPr>
        <p:spPr/>
        <p:txBody>
          <a:bodyPr>
            <a:noAutofit/>
          </a:bodyPr>
          <a:lstStyle/>
          <a:p>
            <a:pPr eaLnBrk="1" hangingPunct="1">
              <a:defRPr/>
            </a:pPr>
            <a:r>
              <a:rPr lang="en-US" sz="8800" b="1" i="1" dirty="0" smtClean="0">
                <a:solidFill>
                  <a:srgbClr val="FF0000"/>
                </a:solidFill>
              </a:rPr>
              <a:t>Good luck</a:t>
            </a:r>
          </a:p>
        </p:txBody>
      </p:sp>
      <p:pic>
        <p:nvPicPr>
          <p:cNvPr id="54276" name="Picture 5" descr="j0295241"/>
          <p:cNvPicPr>
            <a:picLocks noGrp="1" noChangeAspect="1" noChangeArrowheads="1" noCrop="1"/>
          </p:cNvPicPr>
          <p:nvPr>
            <p:ph idx="1"/>
          </p:nvPr>
        </p:nvPicPr>
        <p:blipFill>
          <a:blip r:embed="rId3" cstate="print"/>
          <a:srcRect/>
          <a:stretch>
            <a:fillRect/>
          </a:stretch>
        </p:blipFill>
        <p:spPr>
          <a:xfrm>
            <a:off x="0" y="1371600"/>
            <a:ext cx="9144000" cy="5257800"/>
          </a:xfrm>
        </p:spPr>
      </p:pic>
      <p:pic>
        <p:nvPicPr>
          <p:cNvPr id="151558" name="Picture 6">
            <a:hlinkClick r:id="" action="ppaction://media"/>
          </p:cNvPr>
          <p:cNvPicPr>
            <a:picLocks noRot="1" noChangeAspect="1" noChangeArrowheads="1"/>
          </p:cNvPicPr>
          <p:nvPr>
            <a:wavAudioFile r:embed="rId1" name="j0214098.wav"/>
          </p:nvPr>
        </p:nvPicPr>
        <p:blipFill>
          <a:blip r:embed="rId4" cstate="print"/>
          <a:srcRect/>
          <a:stretch>
            <a:fillRect/>
          </a:stretch>
        </p:blipFill>
        <p:spPr bwMode="auto">
          <a:xfrm>
            <a:off x="4419600" y="32766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745" fill="hold"/>
                                        <p:tgtEl>
                                          <p:spTgt spid="15155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51558"/>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457200" y="0"/>
            <a:ext cx="8153400" cy="1182688"/>
          </a:xfrm>
        </p:spPr>
        <p:txBody>
          <a:bodyPr>
            <a:normAutofit fontScale="90000"/>
          </a:bodyPr>
          <a:lstStyle/>
          <a:p>
            <a:pPr eaLnBrk="1" hangingPunct="1">
              <a:defRPr/>
            </a:pPr>
            <a:r>
              <a:rPr lang="en-US" b="1" u="sng" dirty="0" err="1" smtClean="0">
                <a:solidFill>
                  <a:srgbClr val="002060"/>
                </a:solidFill>
                <a:latin typeface="Times New Roman" pitchFamily="18" charset="0"/>
                <a:cs typeface="Times New Roman" pitchFamily="18" charset="0"/>
              </a:rPr>
              <a:t>Orthomyxoviridae</a:t>
            </a:r>
            <a:r>
              <a:rPr lang="en-US" b="1" u="sng" dirty="0" smtClean="0">
                <a:solidFill>
                  <a:srgbClr val="002060"/>
                </a:solidFill>
                <a:latin typeface="Times New Roman" pitchFamily="18" charset="0"/>
                <a:cs typeface="Times New Roman" pitchFamily="18" charset="0"/>
              </a:rPr>
              <a:t> Family </a:t>
            </a:r>
            <a:r>
              <a:rPr lang="en-US" b="1" u="sng" dirty="0" err="1" smtClean="0">
                <a:solidFill>
                  <a:srgbClr val="002060"/>
                </a:solidFill>
                <a:latin typeface="Times New Roman" pitchFamily="18" charset="0"/>
                <a:cs typeface="Times New Roman" pitchFamily="18" charset="0"/>
              </a:rPr>
              <a:t>Orthomyxoviruses</a:t>
            </a:r>
            <a:r>
              <a:rPr lang="en-US" b="1" u="sng" dirty="0" smtClean="0">
                <a:solidFill>
                  <a:srgbClr val="002060"/>
                </a:solidFill>
                <a:latin typeface="Times New Roman" pitchFamily="18" charset="0"/>
                <a:cs typeface="Times New Roman" pitchFamily="18" charset="0"/>
              </a:rPr>
              <a:t> </a:t>
            </a:r>
            <a:r>
              <a:rPr lang="en-US" sz="3600" b="1" u="sng" dirty="0" smtClean="0">
                <a:solidFill>
                  <a:srgbClr val="002060"/>
                </a:solidFill>
                <a:latin typeface="Times New Roman" pitchFamily="18" charset="0"/>
                <a:cs typeface="Times New Roman" pitchFamily="18" charset="0"/>
              </a:rPr>
              <a:t>Influenza Virus</a:t>
            </a:r>
          </a:p>
        </p:txBody>
      </p:sp>
      <p:sp>
        <p:nvSpPr>
          <p:cNvPr id="5123" name="Rectangle 3"/>
          <p:cNvSpPr>
            <a:spLocks noGrp="1" noChangeArrowheads="1"/>
          </p:cNvSpPr>
          <p:nvPr>
            <p:ph idx="1"/>
          </p:nvPr>
        </p:nvSpPr>
        <p:spPr>
          <a:xfrm>
            <a:off x="228600" y="1285875"/>
            <a:ext cx="8686800" cy="6000750"/>
          </a:xfrm>
        </p:spPr>
        <p:txBody>
          <a:bodyPr/>
          <a:lstStyle/>
          <a:p>
            <a:pPr marL="609600" indent="-609600" algn="just" eaLnBrk="1" hangingPunct="1">
              <a:lnSpc>
                <a:spcPct val="80000"/>
              </a:lnSpc>
              <a:buFont typeface="Wingdings" pitchFamily="2" charset="2"/>
              <a:buNone/>
            </a:pPr>
            <a:endParaRPr lang="en-US" sz="2400" dirty="0" smtClean="0">
              <a:effectLst/>
              <a:latin typeface="Times New Roman" pitchFamily="18" charset="0"/>
              <a:cs typeface="Times New Roman" pitchFamily="18" charset="0"/>
            </a:endParaRPr>
          </a:p>
          <a:p>
            <a:pPr marL="609600" indent="-609600" algn="just" eaLnBrk="1" hangingPunct="1">
              <a:lnSpc>
                <a:spcPct val="80000"/>
              </a:lnSpc>
              <a:buFont typeface="Wingdings" pitchFamily="2" charset="2"/>
              <a:buNone/>
            </a:pPr>
            <a:r>
              <a:rPr lang="en-US" sz="2400" dirty="0" smtClean="0">
                <a:solidFill>
                  <a:srgbClr val="002060"/>
                </a:solidFill>
                <a:effectLst/>
                <a:latin typeface="Times New Roman" pitchFamily="18" charset="0"/>
                <a:cs typeface="Times New Roman" pitchFamily="18" charset="0"/>
              </a:rPr>
              <a:t>1)	Single, Stranded negative </a:t>
            </a:r>
            <a:r>
              <a:rPr lang="en-US" b="1" dirty="0" smtClean="0">
                <a:solidFill>
                  <a:srgbClr val="002060"/>
                </a:solidFill>
                <a:effectLst/>
                <a:latin typeface="Times New Roman" pitchFamily="18" charset="0"/>
                <a:cs typeface="Times New Roman" pitchFamily="18" charset="0"/>
              </a:rPr>
              <a:t>sense RNA </a:t>
            </a:r>
            <a:r>
              <a:rPr lang="en-US" sz="2400" dirty="0" smtClean="0">
                <a:solidFill>
                  <a:srgbClr val="002060"/>
                </a:solidFill>
                <a:effectLst/>
                <a:latin typeface="Times New Roman" pitchFamily="18" charset="0"/>
                <a:cs typeface="Times New Roman" pitchFamily="18" charset="0"/>
              </a:rPr>
              <a:t>with </a:t>
            </a:r>
            <a:r>
              <a:rPr lang="en-US" sz="4000" b="1" dirty="0" smtClean="0">
                <a:solidFill>
                  <a:srgbClr val="002060"/>
                </a:solidFill>
                <a:effectLst/>
                <a:latin typeface="Times New Roman" pitchFamily="18" charset="0"/>
                <a:cs typeface="Times New Roman" pitchFamily="18" charset="0"/>
              </a:rPr>
              <a:t>8</a:t>
            </a:r>
            <a:r>
              <a:rPr lang="en-US" sz="2400" dirty="0" smtClean="0">
                <a:solidFill>
                  <a:srgbClr val="002060"/>
                </a:solidFill>
                <a:effectLst/>
                <a:latin typeface="Times New Roman" pitchFamily="18" charset="0"/>
                <a:cs typeface="Times New Roman" pitchFamily="18" charset="0"/>
              </a:rPr>
              <a:t> helical segments</a:t>
            </a:r>
          </a:p>
          <a:p>
            <a:pPr marL="609600" indent="-609600" algn="just" eaLnBrk="1" hangingPunct="1">
              <a:lnSpc>
                <a:spcPct val="80000"/>
              </a:lnSpc>
              <a:buFont typeface="Wingdings" pitchFamily="2" charset="2"/>
              <a:buNone/>
            </a:pPr>
            <a:r>
              <a:rPr lang="en-US" sz="2400" dirty="0" smtClean="0">
                <a:solidFill>
                  <a:srgbClr val="002060"/>
                </a:solidFill>
                <a:effectLst/>
                <a:latin typeface="Times New Roman" pitchFamily="18" charset="0"/>
                <a:cs typeface="Times New Roman" pitchFamily="18" charset="0"/>
              </a:rPr>
              <a:t>2)	Helical </a:t>
            </a:r>
            <a:r>
              <a:rPr lang="en-US" sz="2400" dirty="0" err="1" smtClean="0">
                <a:solidFill>
                  <a:srgbClr val="002060"/>
                </a:solidFill>
                <a:effectLst/>
                <a:latin typeface="Times New Roman" pitchFamily="18" charset="0"/>
                <a:cs typeface="Times New Roman" pitchFamily="18" charset="0"/>
              </a:rPr>
              <a:t>capsid</a:t>
            </a:r>
            <a:r>
              <a:rPr lang="en-US" sz="2400" dirty="0" smtClean="0">
                <a:solidFill>
                  <a:srgbClr val="002060"/>
                </a:solidFill>
                <a:effectLst/>
                <a:latin typeface="Times New Roman" pitchFamily="18" charset="0"/>
                <a:cs typeface="Times New Roman" pitchFamily="18" charset="0"/>
              </a:rPr>
              <a:t>  symmetry </a:t>
            </a:r>
          </a:p>
          <a:p>
            <a:pPr marL="609600" indent="-609600" algn="just" eaLnBrk="1" hangingPunct="1">
              <a:lnSpc>
                <a:spcPct val="80000"/>
              </a:lnSpc>
              <a:buFont typeface="Wingdings" pitchFamily="2" charset="2"/>
              <a:buNone/>
            </a:pPr>
            <a:r>
              <a:rPr lang="en-US" sz="2400" dirty="0" smtClean="0">
                <a:solidFill>
                  <a:srgbClr val="002060"/>
                </a:solidFill>
                <a:effectLst/>
                <a:latin typeface="Times New Roman" pitchFamily="18" charset="0"/>
                <a:cs typeface="Times New Roman" pitchFamily="18" charset="0"/>
              </a:rPr>
              <a:t>3)	Enveloped viruses which contains 2 projecting glycoprotein spikes.</a:t>
            </a:r>
          </a:p>
          <a:p>
            <a:pPr marL="609600" indent="-609600" algn="just" eaLnBrk="1" hangingPunct="1">
              <a:lnSpc>
                <a:spcPct val="80000"/>
              </a:lnSpc>
              <a:buFont typeface="Wingdings" pitchFamily="2" charset="2"/>
              <a:buNone/>
            </a:pPr>
            <a:endParaRPr lang="en-US" sz="2400" dirty="0" smtClean="0">
              <a:effectLst/>
              <a:latin typeface="Times New Roman" pitchFamily="18" charset="0"/>
              <a:cs typeface="Times New Roman" pitchFamily="18" charset="0"/>
            </a:endParaRPr>
          </a:p>
          <a:p>
            <a:pPr marL="990600" lvl="1" indent="-533400" algn="just" eaLnBrk="1" hangingPunct="1">
              <a:lnSpc>
                <a:spcPct val="80000"/>
              </a:lnSpc>
              <a:buFont typeface="Wingdings" pitchFamily="2" charset="2"/>
              <a:buChar char="§"/>
            </a:pPr>
            <a:r>
              <a:rPr lang="en-US" sz="3200" b="1" dirty="0" err="1" smtClean="0">
                <a:solidFill>
                  <a:srgbClr val="660066"/>
                </a:solidFill>
                <a:effectLst/>
                <a:latin typeface="Times New Roman" pitchFamily="18" charset="0"/>
                <a:cs typeface="Times New Roman" pitchFamily="18" charset="0"/>
              </a:rPr>
              <a:t>Heamagglutinin</a:t>
            </a:r>
            <a:r>
              <a:rPr lang="en-US" sz="3200" b="1" dirty="0" smtClean="0">
                <a:solidFill>
                  <a:srgbClr val="660066"/>
                </a:solidFill>
                <a:effectLst/>
                <a:latin typeface="Times New Roman" pitchFamily="18" charset="0"/>
                <a:cs typeface="Times New Roman" pitchFamily="18" charset="0"/>
              </a:rPr>
              <a:t> HA </a:t>
            </a:r>
            <a:r>
              <a:rPr lang="en-US" sz="2000" dirty="0" smtClean="0">
                <a:solidFill>
                  <a:srgbClr val="660066"/>
                </a:solidFill>
                <a:effectLst/>
                <a:latin typeface="Times New Roman" pitchFamily="18" charset="0"/>
                <a:cs typeface="Times New Roman" pitchFamily="18" charset="0"/>
              </a:rPr>
              <a:t>	 </a:t>
            </a:r>
            <a:r>
              <a:rPr lang="en-US" sz="3600" dirty="0" smtClean="0">
                <a:solidFill>
                  <a:srgbClr val="660066"/>
                </a:solidFill>
                <a:effectLst/>
                <a:latin typeface="Times New Roman" pitchFamily="18" charset="0"/>
                <a:cs typeface="Times New Roman" pitchFamily="18" charset="0"/>
              </a:rPr>
              <a:t>attachment.</a:t>
            </a:r>
          </a:p>
          <a:p>
            <a:pPr marL="990600" lvl="1" indent="-533400" algn="just">
              <a:lnSpc>
                <a:spcPct val="80000"/>
              </a:lnSpc>
              <a:buFont typeface="Wingdings" pitchFamily="2" charset="2"/>
              <a:buChar char="§"/>
            </a:pPr>
            <a:r>
              <a:rPr lang="en-US" dirty="0" smtClean="0">
                <a:solidFill>
                  <a:schemeClr val="tx2"/>
                </a:solidFill>
                <a:latin typeface="Times New Roman" pitchFamily="18" charset="0"/>
                <a:cs typeface="Times New Roman" pitchFamily="18" charset="0"/>
              </a:rPr>
              <a:t>Antibodies to the HA  is responsible for immunity</a:t>
            </a:r>
            <a:r>
              <a:rPr lang="en-US" dirty="0" smtClean="0">
                <a:solidFill>
                  <a:schemeClr val="bg1">
                    <a:lumMod val="95000"/>
                  </a:schemeClr>
                </a:solidFill>
                <a:latin typeface="Times New Roman" pitchFamily="18" charset="0"/>
                <a:cs typeface="Times New Roman" pitchFamily="18" charset="0"/>
              </a:rPr>
              <a:t>.</a:t>
            </a:r>
            <a:r>
              <a:rPr lang="en-US" dirty="0" smtClean="0">
                <a:solidFill>
                  <a:srgbClr val="660066"/>
                </a:solidFill>
                <a:effectLst/>
                <a:latin typeface="Times New Roman" pitchFamily="18" charset="0"/>
                <a:cs typeface="Times New Roman" pitchFamily="18" charset="0"/>
              </a:rPr>
              <a:t>   </a:t>
            </a:r>
            <a:r>
              <a:rPr lang="en-US" sz="2000" dirty="0" smtClean="0">
                <a:solidFill>
                  <a:srgbClr val="660066"/>
                </a:solidFill>
                <a:effectLst/>
                <a:latin typeface="Times New Roman" pitchFamily="18" charset="0"/>
                <a:cs typeface="Times New Roman" pitchFamily="18" charset="0"/>
              </a:rPr>
              <a:t>					</a:t>
            </a:r>
          </a:p>
          <a:p>
            <a:pPr marL="990600" lvl="1" indent="-533400" algn="just" eaLnBrk="1" hangingPunct="1">
              <a:lnSpc>
                <a:spcPct val="80000"/>
              </a:lnSpc>
              <a:buFont typeface="Wingdings" pitchFamily="2" charset="2"/>
              <a:buChar char="§"/>
            </a:pPr>
            <a:r>
              <a:rPr lang="en-US" sz="3200" b="1" dirty="0" err="1" smtClean="0">
                <a:solidFill>
                  <a:srgbClr val="660066"/>
                </a:solidFill>
                <a:effectLst/>
                <a:latin typeface="Times New Roman" pitchFamily="18" charset="0"/>
                <a:cs typeface="Times New Roman" pitchFamily="18" charset="0"/>
              </a:rPr>
              <a:t>Neuroamindase</a:t>
            </a:r>
            <a:r>
              <a:rPr lang="en-US" sz="3200" b="1" dirty="0" smtClean="0">
                <a:solidFill>
                  <a:srgbClr val="660066"/>
                </a:solidFill>
                <a:effectLst/>
                <a:latin typeface="Times New Roman" pitchFamily="18" charset="0"/>
                <a:cs typeface="Times New Roman" pitchFamily="18" charset="0"/>
              </a:rPr>
              <a:t> NA </a:t>
            </a:r>
            <a:r>
              <a:rPr lang="en-US" sz="2000" dirty="0" smtClean="0">
                <a:solidFill>
                  <a:srgbClr val="660066"/>
                </a:solidFill>
                <a:effectLst/>
                <a:latin typeface="Times New Roman" pitchFamily="18" charset="0"/>
                <a:cs typeface="Times New Roman" pitchFamily="18" charset="0"/>
              </a:rPr>
              <a:t>		</a:t>
            </a:r>
            <a:r>
              <a:rPr lang="en-US" dirty="0" smtClean="0">
                <a:solidFill>
                  <a:srgbClr val="660066"/>
                </a:solidFill>
                <a:effectLst/>
                <a:latin typeface="Times New Roman" pitchFamily="18" charset="0"/>
                <a:cs typeface="Times New Roman" pitchFamily="18" charset="0"/>
              </a:rPr>
              <a:t>an enzyme help in releasing progeny  virus formation from  infected cell.</a:t>
            </a:r>
            <a:r>
              <a:rPr lang="en-US" sz="2000" dirty="0" smtClean="0">
                <a:effectLst/>
                <a:latin typeface="Times New Roman" pitchFamily="18" charset="0"/>
                <a:cs typeface="Times New Roman" pitchFamily="18" charset="0"/>
              </a:rPr>
              <a:t>				 </a:t>
            </a:r>
          </a:p>
          <a:p>
            <a:pPr marL="609600" indent="-609600" eaLnBrk="1" hangingPunct="1">
              <a:lnSpc>
                <a:spcPct val="80000"/>
              </a:lnSpc>
              <a:buFont typeface="Wingdings" pitchFamily="2" charset="2"/>
              <a:buNone/>
            </a:pPr>
            <a:endParaRPr lang="en-US" sz="2000" dirty="0" smtClean="0">
              <a:effectLst/>
              <a:latin typeface="Times New Roman" pitchFamily="18" charset="0"/>
              <a:cs typeface="Times New Roman" pitchFamily="18" charset="0"/>
            </a:endParaRPr>
          </a:p>
          <a:p>
            <a:pPr marL="609600" indent="-609600" algn="just" eaLnBrk="1" hangingPunct="1">
              <a:lnSpc>
                <a:spcPct val="80000"/>
              </a:lnSpc>
              <a:buFont typeface="Wingdings" pitchFamily="2" charset="2"/>
              <a:buChar char="§"/>
            </a:pPr>
            <a:endParaRPr lang="en-US" sz="2000" dirty="0" smtClean="0">
              <a:effectLst/>
              <a:latin typeface="Times New Roman" pitchFamily="18" charset="0"/>
              <a:cs typeface="Times New Roman" pitchFamily="18" charset="0"/>
            </a:endParaRPr>
          </a:p>
          <a:p>
            <a:pPr marL="990600" lvl="1" indent="-533400" algn="just" eaLnBrk="1" hangingPunct="1">
              <a:lnSpc>
                <a:spcPct val="80000"/>
              </a:lnSpc>
              <a:buFont typeface="Wingdings" pitchFamily="2" charset="2"/>
              <a:buChar char="Ø"/>
            </a:pPr>
            <a:endParaRPr lang="en-US" sz="2000" dirty="0" smtClean="0">
              <a:effectLst/>
              <a:latin typeface="Times New Roman" pitchFamily="18" charset="0"/>
              <a:cs typeface="Times New Roman" pitchFamily="18" charset="0"/>
            </a:endParaRPr>
          </a:p>
        </p:txBody>
      </p:sp>
      <p:sp>
        <p:nvSpPr>
          <p:cNvPr id="5124" name="AutoShape 4"/>
          <p:cNvSpPr>
            <a:spLocks noChangeArrowheads="1"/>
          </p:cNvSpPr>
          <p:nvPr/>
        </p:nvSpPr>
        <p:spPr bwMode="auto">
          <a:xfrm>
            <a:off x="4800600" y="4114800"/>
            <a:ext cx="838200" cy="228600"/>
          </a:xfrm>
          <a:prstGeom prst="rightArrow">
            <a:avLst>
              <a:gd name="adj1" fmla="val 50000"/>
              <a:gd name="adj2" fmla="val 91667"/>
            </a:avLst>
          </a:prstGeom>
          <a:solidFill>
            <a:srgbClr val="993300"/>
          </a:solidFill>
          <a:ln w="9525">
            <a:solidFill>
              <a:schemeClr val="tx1"/>
            </a:solidFill>
            <a:miter lim="800000"/>
            <a:headEnd/>
            <a:tailEnd/>
          </a:ln>
        </p:spPr>
        <p:txBody>
          <a:bodyPr wrap="none" anchor="ctr"/>
          <a:lstStyle/>
          <a:p>
            <a:pPr algn="ctr"/>
            <a:endParaRPr lang="en-US">
              <a:solidFill>
                <a:srgbClr val="FF0000"/>
              </a:solidFill>
            </a:endParaRPr>
          </a:p>
        </p:txBody>
      </p:sp>
      <p:sp>
        <p:nvSpPr>
          <p:cNvPr id="5125" name="AutoShape 5"/>
          <p:cNvSpPr>
            <a:spLocks noChangeArrowheads="1"/>
          </p:cNvSpPr>
          <p:nvPr/>
        </p:nvSpPr>
        <p:spPr bwMode="auto">
          <a:xfrm>
            <a:off x="4800600" y="5257800"/>
            <a:ext cx="838200" cy="228600"/>
          </a:xfrm>
          <a:prstGeom prst="rightArrow">
            <a:avLst>
              <a:gd name="adj1" fmla="val 50000"/>
              <a:gd name="adj2" fmla="val 91667"/>
            </a:avLst>
          </a:prstGeom>
          <a:solidFill>
            <a:srgbClr val="993300"/>
          </a:solidFill>
          <a:ln w="9525">
            <a:solidFill>
              <a:schemeClr val="tx1"/>
            </a:solidFill>
            <a:miter lim="800000"/>
            <a:headEnd/>
            <a:tailEnd/>
          </a:ln>
        </p:spPr>
        <p:txBody>
          <a:bodyPr wrap="none" anchor="ctr"/>
          <a:lstStyle/>
          <a:p>
            <a:pPr algn="ctr"/>
            <a:endParaRPr lang="en-US">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 descr="Image_HIPO_EN_250204"/>
          <p:cNvPicPr>
            <a:picLocks noGrp="1" noChangeAspect="1" noChangeArrowheads="1"/>
          </p:cNvPicPr>
          <p:nvPr>
            <p:ph/>
          </p:nvPr>
        </p:nvPicPr>
        <p:blipFill>
          <a:blip r:embed="rId2" cstate="print"/>
          <a:stretch>
            <a:fillRect/>
          </a:stretch>
        </p:blipFill>
        <p:spPr>
          <a:xfrm>
            <a:off x="0" y="0"/>
            <a:ext cx="8915400" cy="6857999"/>
          </a:xfr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673100" y="692150"/>
            <a:ext cx="7556500" cy="725488"/>
          </a:xfrm>
        </p:spPr>
        <p:txBody>
          <a:bodyPr>
            <a:normAutofit fontScale="90000"/>
          </a:bodyPr>
          <a:lstStyle/>
          <a:p>
            <a:pPr algn="l" eaLnBrk="1" hangingPunct="1">
              <a:defRPr/>
            </a:pPr>
            <a:r>
              <a:rPr lang="en-US" sz="4800" b="1" u="sng" dirty="0" smtClean="0">
                <a:solidFill>
                  <a:srgbClr val="660066"/>
                </a:solidFill>
                <a:latin typeface="Times New Roman" pitchFamily="18" charset="0"/>
                <a:cs typeface="Times New Roman" pitchFamily="18" charset="0"/>
              </a:rPr>
              <a:t>Influenza Virus</a:t>
            </a:r>
          </a:p>
        </p:txBody>
      </p:sp>
      <p:sp>
        <p:nvSpPr>
          <p:cNvPr id="141315" name="Rectangle 3"/>
          <p:cNvSpPr>
            <a:spLocks noGrp="1" noChangeArrowheads="1"/>
          </p:cNvSpPr>
          <p:nvPr>
            <p:ph idx="1"/>
          </p:nvPr>
        </p:nvSpPr>
        <p:spPr/>
        <p:txBody>
          <a:bodyPr>
            <a:normAutofit lnSpcReduction="10000"/>
          </a:bodyPr>
          <a:lstStyle/>
          <a:p>
            <a:pPr algn="just" eaLnBrk="1" hangingPunct="1">
              <a:buClr>
                <a:schemeClr val="tx1"/>
              </a:buClr>
              <a:buFont typeface="Wingdings" pitchFamily="2" charset="2"/>
              <a:buNone/>
              <a:defRPr/>
            </a:pPr>
            <a:r>
              <a:rPr lang="en-US" b="1" dirty="0" smtClean="0">
                <a:solidFill>
                  <a:srgbClr val="002060"/>
                </a:solidFill>
                <a:latin typeface="Times New Roman" pitchFamily="18" charset="0"/>
                <a:cs typeface="Times New Roman" pitchFamily="18" charset="0"/>
              </a:rPr>
              <a:t>Epidemiology:</a:t>
            </a:r>
          </a:p>
          <a:p>
            <a:pPr algn="just" eaLnBrk="1" hangingPunct="1">
              <a:buClr>
                <a:schemeClr val="tx1"/>
              </a:buClr>
              <a:buFont typeface="Wingdings" pitchFamily="2" charset="2"/>
              <a:buChar char="Ø"/>
              <a:defRPr/>
            </a:pPr>
            <a:r>
              <a:rPr lang="en-US" dirty="0" smtClean="0">
                <a:solidFill>
                  <a:srgbClr val="002060"/>
                </a:solidFill>
                <a:effectLst/>
                <a:latin typeface="Times New Roman" pitchFamily="18" charset="0"/>
                <a:cs typeface="Times New Roman" pitchFamily="18" charset="0"/>
              </a:rPr>
              <a:t>Winter months mostly </a:t>
            </a:r>
          </a:p>
          <a:p>
            <a:pPr algn="just" eaLnBrk="1" hangingPunct="1">
              <a:buClr>
                <a:schemeClr val="tx1"/>
              </a:buClr>
              <a:buFont typeface="Wingdings" pitchFamily="2" charset="2"/>
              <a:buChar char="Ø"/>
              <a:defRPr/>
            </a:pPr>
            <a:r>
              <a:rPr lang="en-US" sz="3600" b="1" dirty="0" smtClean="0">
                <a:solidFill>
                  <a:srgbClr val="002060"/>
                </a:solidFill>
                <a:effectLst/>
                <a:latin typeface="Times New Roman" pitchFamily="18" charset="0"/>
                <a:cs typeface="Times New Roman" pitchFamily="18" charset="0"/>
              </a:rPr>
              <a:t>Influenza A </a:t>
            </a:r>
            <a:r>
              <a:rPr lang="en-US" dirty="0" smtClean="0">
                <a:solidFill>
                  <a:srgbClr val="002060"/>
                </a:solidFill>
                <a:effectLst/>
                <a:latin typeface="Times New Roman" pitchFamily="18" charset="0"/>
                <a:cs typeface="Times New Roman" pitchFamily="18" charset="0"/>
              </a:rPr>
              <a:t>can cause </a:t>
            </a:r>
            <a:r>
              <a:rPr lang="en-US" b="1" dirty="0" smtClean="0">
                <a:solidFill>
                  <a:srgbClr val="002060"/>
                </a:solidFill>
                <a:effectLst/>
                <a:latin typeface="Times New Roman" pitchFamily="18" charset="0"/>
                <a:cs typeface="Times New Roman" pitchFamily="18" charset="0"/>
              </a:rPr>
              <a:t>epidemic</a:t>
            </a:r>
            <a:r>
              <a:rPr lang="en-US" dirty="0" smtClean="0">
                <a:solidFill>
                  <a:srgbClr val="002060"/>
                </a:solidFill>
                <a:effectLst/>
                <a:latin typeface="Times New Roman" pitchFamily="18" charset="0"/>
                <a:cs typeface="Times New Roman" pitchFamily="18" charset="0"/>
              </a:rPr>
              <a:t> and </a:t>
            </a:r>
            <a:r>
              <a:rPr lang="en-US" sz="4400" b="1" dirty="0" smtClean="0">
                <a:solidFill>
                  <a:srgbClr val="002060"/>
                </a:solidFill>
                <a:effectLst/>
                <a:latin typeface="Times New Roman" pitchFamily="18" charset="0"/>
                <a:cs typeface="Times New Roman" pitchFamily="18" charset="0"/>
              </a:rPr>
              <a:t>pandemic</a:t>
            </a:r>
            <a:r>
              <a:rPr lang="en-US" dirty="0" smtClean="0">
                <a:solidFill>
                  <a:srgbClr val="002060"/>
                </a:solidFill>
                <a:effectLst/>
                <a:latin typeface="Times New Roman" pitchFamily="18" charset="0"/>
                <a:cs typeface="Times New Roman" pitchFamily="18" charset="0"/>
              </a:rPr>
              <a:t> which is usually associated with Antigenic shift,  while </a:t>
            </a:r>
            <a:r>
              <a:rPr lang="en-US" sz="3600" b="1" dirty="0" smtClean="0">
                <a:solidFill>
                  <a:srgbClr val="002060"/>
                </a:solidFill>
                <a:effectLst/>
                <a:latin typeface="Times New Roman" pitchFamily="18" charset="0"/>
                <a:cs typeface="Times New Roman" pitchFamily="18" charset="0"/>
              </a:rPr>
              <a:t>Influenza B </a:t>
            </a:r>
            <a:r>
              <a:rPr lang="en-US" dirty="0" smtClean="0">
                <a:solidFill>
                  <a:srgbClr val="002060"/>
                </a:solidFill>
                <a:effectLst/>
                <a:latin typeface="Times New Roman" pitchFamily="18" charset="0"/>
                <a:cs typeface="Times New Roman" pitchFamily="18" charset="0"/>
              </a:rPr>
              <a:t>can cause </a:t>
            </a:r>
            <a:r>
              <a:rPr lang="en-US" b="1" dirty="0" smtClean="0">
                <a:solidFill>
                  <a:srgbClr val="002060"/>
                </a:solidFill>
                <a:effectLst/>
                <a:latin typeface="Times New Roman" pitchFamily="18" charset="0"/>
                <a:cs typeface="Times New Roman" pitchFamily="18" charset="0"/>
              </a:rPr>
              <a:t>outbreaks</a:t>
            </a:r>
            <a:r>
              <a:rPr lang="en-US" dirty="0" smtClean="0">
                <a:solidFill>
                  <a:srgbClr val="002060"/>
                </a:solidFill>
                <a:effectLst/>
                <a:latin typeface="Times New Roman" pitchFamily="18" charset="0"/>
                <a:cs typeface="Times New Roman" pitchFamily="18" charset="0"/>
              </a:rPr>
              <a:t> </a:t>
            </a:r>
            <a:r>
              <a:rPr lang="en-US" b="1" dirty="0" smtClean="0">
                <a:solidFill>
                  <a:srgbClr val="002060"/>
                </a:solidFill>
                <a:effectLst/>
                <a:latin typeface="Times New Roman" pitchFamily="18" charset="0"/>
                <a:cs typeface="Times New Roman" pitchFamily="18" charset="0"/>
              </a:rPr>
              <a:t>&amp; epidemic  </a:t>
            </a:r>
            <a:r>
              <a:rPr lang="en-US" dirty="0" smtClean="0">
                <a:solidFill>
                  <a:srgbClr val="002060"/>
                </a:solidFill>
                <a:effectLst/>
                <a:latin typeface="Times New Roman" pitchFamily="18" charset="0"/>
                <a:cs typeface="Times New Roman" pitchFamily="18" charset="0"/>
              </a:rPr>
              <a:t>which associated only with Antigenic drift.</a:t>
            </a:r>
          </a:p>
          <a:p>
            <a:pPr algn="just" eaLnBrk="1" hangingPunct="1">
              <a:buClr>
                <a:schemeClr val="tx1"/>
              </a:buClr>
              <a:buFont typeface="Wingdings" pitchFamily="2" charset="2"/>
              <a:buNone/>
              <a:defRPr/>
            </a:pPr>
            <a:r>
              <a:rPr lang="en-US" dirty="0" smtClean="0">
                <a:effectLst/>
                <a:latin typeface="Times New Roman" pitchFamily="18" charset="0"/>
                <a:cs typeface="Times New Roman" pitchFamily="18" charset="0"/>
              </a:rPr>
              <a:t>.</a:t>
            </a:r>
          </a:p>
          <a:p>
            <a:pPr algn="just" eaLnBrk="1" hangingPunct="1">
              <a:buClr>
                <a:schemeClr val="tx1"/>
              </a:buClr>
              <a:buFont typeface="Wingdings" pitchFamily="2" charset="2"/>
              <a:buChar char="§"/>
              <a:defRPr/>
            </a:pPr>
            <a:endParaRPr lang="en-US" dirty="0" smtClean="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5" descr="influenza%2520virus"/>
          <p:cNvPicPr>
            <a:picLocks noGrp="1" noChangeAspect="1" noChangeArrowheads="1"/>
          </p:cNvPicPr>
          <p:nvPr>
            <p:ph/>
          </p:nvPr>
        </p:nvPicPr>
        <p:blipFill>
          <a:blip r:embed="rId2" cstate="print"/>
          <a:stretch>
            <a:fillRect/>
          </a:stretch>
        </p:blipFill>
        <p:spPr>
          <a:xfrm>
            <a:off x="0" y="0"/>
            <a:ext cx="9144000" cy="6858000"/>
          </a:xfr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528638" y="260350"/>
            <a:ext cx="8005762" cy="725488"/>
          </a:xfrm>
        </p:spPr>
        <p:txBody>
          <a:bodyPr>
            <a:noAutofit/>
          </a:bodyPr>
          <a:lstStyle/>
          <a:p>
            <a:pPr algn="l" eaLnBrk="1" hangingPunct="1">
              <a:defRPr/>
            </a:pPr>
            <a:r>
              <a:rPr lang="en-US" sz="5400" b="1" u="sng" dirty="0" smtClean="0">
                <a:solidFill>
                  <a:schemeClr val="accent6">
                    <a:lumMod val="50000"/>
                  </a:schemeClr>
                </a:solidFill>
                <a:latin typeface="Times New Roman" pitchFamily="18" charset="0"/>
                <a:cs typeface="Times New Roman" pitchFamily="18" charset="0"/>
              </a:rPr>
              <a:t>Types of Influenza Viruses</a:t>
            </a:r>
          </a:p>
        </p:txBody>
      </p:sp>
      <p:sp>
        <p:nvSpPr>
          <p:cNvPr id="9219" name="Line 5"/>
          <p:cNvSpPr>
            <a:spLocks noChangeShapeType="1"/>
          </p:cNvSpPr>
          <p:nvPr/>
        </p:nvSpPr>
        <p:spPr bwMode="auto">
          <a:xfrm>
            <a:off x="990600" y="1447800"/>
            <a:ext cx="7315200" cy="0"/>
          </a:xfrm>
          <a:prstGeom prst="line">
            <a:avLst/>
          </a:prstGeom>
          <a:noFill/>
          <a:ln w="38100">
            <a:solidFill>
              <a:schemeClr val="tx1"/>
            </a:solidFill>
            <a:round/>
            <a:headEnd/>
            <a:tailEnd/>
          </a:ln>
        </p:spPr>
        <p:txBody>
          <a:bodyPr/>
          <a:lstStyle/>
          <a:p>
            <a:endParaRPr lang="en-US"/>
          </a:p>
        </p:txBody>
      </p:sp>
      <p:sp>
        <p:nvSpPr>
          <p:cNvPr id="9220" name="Line 6"/>
          <p:cNvSpPr>
            <a:spLocks noChangeShapeType="1"/>
          </p:cNvSpPr>
          <p:nvPr/>
        </p:nvSpPr>
        <p:spPr bwMode="auto">
          <a:xfrm>
            <a:off x="990600" y="1447800"/>
            <a:ext cx="0" cy="533400"/>
          </a:xfrm>
          <a:prstGeom prst="line">
            <a:avLst/>
          </a:prstGeom>
          <a:noFill/>
          <a:ln w="38100">
            <a:solidFill>
              <a:schemeClr val="tx1"/>
            </a:solidFill>
            <a:round/>
            <a:headEnd/>
            <a:tailEnd type="triangle" w="med" len="med"/>
          </a:ln>
        </p:spPr>
        <p:txBody>
          <a:bodyPr/>
          <a:lstStyle/>
          <a:p>
            <a:endParaRPr lang="en-US"/>
          </a:p>
        </p:txBody>
      </p:sp>
      <p:sp>
        <p:nvSpPr>
          <p:cNvPr id="9221" name="Line 8"/>
          <p:cNvSpPr>
            <a:spLocks noChangeShapeType="1"/>
          </p:cNvSpPr>
          <p:nvPr/>
        </p:nvSpPr>
        <p:spPr bwMode="auto">
          <a:xfrm>
            <a:off x="8305800" y="1447800"/>
            <a:ext cx="0" cy="533400"/>
          </a:xfrm>
          <a:prstGeom prst="line">
            <a:avLst/>
          </a:prstGeom>
          <a:noFill/>
          <a:ln w="38100">
            <a:solidFill>
              <a:schemeClr val="tx1"/>
            </a:solidFill>
            <a:round/>
            <a:headEnd/>
            <a:tailEnd type="triangle" w="med" len="med"/>
          </a:ln>
        </p:spPr>
        <p:txBody>
          <a:bodyPr/>
          <a:lstStyle/>
          <a:p>
            <a:endParaRPr lang="en-US"/>
          </a:p>
        </p:txBody>
      </p:sp>
      <p:sp>
        <p:nvSpPr>
          <p:cNvPr id="9222" name="Line 9"/>
          <p:cNvSpPr>
            <a:spLocks noChangeShapeType="1"/>
          </p:cNvSpPr>
          <p:nvPr/>
        </p:nvSpPr>
        <p:spPr bwMode="auto">
          <a:xfrm>
            <a:off x="4419600" y="1447800"/>
            <a:ext cx="0" cy="533400"/>
          </a:xfrm>
          <a:prstGeom prst="line">
            <a:avLst/>
          </a:prstGeom>
          <a:noFill/>
          <a:ln w="38100">
            <a:solidFill>
              <a:schemeClr val="tx1"/>
            </a:solidFill>
            <a:round/>
            <a:headEnd/>
            <a:tailEnd type="triangle" w="med" len="med"/>
          </a:ln>
        </p:spPr>
        <p:txBody>
          <a:bodyPr/>
          <a:lstStyle/>
          <a:p>
            <a:endParaRPr lang="en-US"/>
          </a:p>
        </p:txBody>
      </p:sp>
      <p:sp>
        <p:nvSpPr>
          <p:cNvPr id="9223" name="Text Box 10"/>
          <p:cNvSpPr txBox="1">
            <a:spLocks noChangeArrowheads="1"/>
          </p:cNvSpPr>
          <p:nvPr/>
        </p:nvSpPr>
        <p:spPr bwMode="auto">
          <a:xfrm>
            <a:off x="381000" y="2057400"/>
            <a:ext cx="3048000" cy="646331"/>
          </a:xfrm>
          <a:prstGeom prst="rect">
            <a:avLst/>
          </a:prstGeom>
          <a:noFill/>
          <a:ln w="9525">
            <a:noFill/>
            <a:miter lim="800000"/>
            <a:headEnd/>
            <a:tailEnd/>
          </a:ln>
        </p:spPr>
        <p:txBody>
          <a:bodyPr>
            <a:spAutoFit/>
          </a:bodyPr>
          <a:lstStyle/>
          <a:p>
            <a:pPr>
              <a:spcBef>
                <a:spcPct val="50000"/>
              </a:spcBef>
            </a:pPr>
            <a:r>
              <a:rPr lang="en-US" sz="3600" b="1" dirty="0">
                <a:solidFill>
                  <a:srgbClr val="FF3300"/>
                </a:solidFill>
                <a:latin typeface="Times New Roman" pitchFamily="18" charset="0"/>
                <a:cs typeface="Times New Roman" pitchFamily="18" charset="0"/>
              </a:rPr>
              <a:t>Influenza  A</a:t>
            </a:r>
          </a:p>
        </p:txBody>
      </p:sp>
      <p:sp>
        <p:nvSpPr>
          <p:cNvPr id="9224" name="Text Box 11"/>
          <p:cNvSpPr txBox="1">
            <a:spLocks noChangeArrowheads="1"/>
          </p:cNvSpPr>
          <p:nvPr/>
        </p:nvSpPr>
        <p:spPr bwMode="auto">
          <a:xfrm>
            <a:off x="3657600" y="2057400"/>
            <a:ext cx="2590800" cy="579438"/>
          </a:xfrm>
          <a:prstGeom prst="rect">
            <a:avLst/>
          </a:prstGeom>
          <a:noFill/>
          <a:ln w="9525">
            <a:noFill/>
            <a:miter lim="800000"/>
            <a:headEnd/>
            <a:tailEnd/>
          </a:ln>
        </p:spPr>
        <p:txBody>
          <a:bodyPr>
            <a:spAutoFit/>
          </a:bodyPr>
          <a:lstStyle/>
          <a:p>
            <a:pPr>
              <a:spcBef>
                <a:spcPct val="50000"/>
              </a:spcBef>
            </a:pPr>
            <a:r>
              <a:rPr lang="en-US" sz="3200" b="1" dirty="0">
                <a:solidFill>
                  <a:schemeClr val="accent6">
                    <a:lumMod val="50000"/>
                  </a:schemeClr>
                </a:solidFill>
                <a:latin typeface="Times New Roman" pitchFamily="18" charset="0"/>
                <a:cs typeface="Times New Roman" pitchFamily="18" charset="0"/>
              </a:rPr>
              <a:t>Influenza  B</a:t>
            </a:r>
          </a:p>
        </p:txBody>
      </p:sp>
      <p:sp>
        <p:nvSpPr>
          <p:cNvPr id="9225" name="Text Box 12"/>
          <p:cNvSpPr txBox="1">
            <a:spLocks noChangeArrowheads="1"/>
          </p:cNvSpPr>
          <p:nvPr/>
        </p:nvSpPr>
        <p:spPr bwMode="auto">
          <a:xfrm>
            <a:off x="6629400" y="2057400"/>
            <a:ext cx="2514600" cy="579438"/>
          </a:xfrm>
          <a:prstGeom prst="rect">
            <a:avLst/>
          </a:prstGeom>
          <a:noFill/>
          <a:ln w="9525">
            <a:noFill/>
            <a:miter lim="800000"/>
            <a:headEnd/>
            <a:tailEnd/>
          </a:ln>
        </p:spPr>
        <p:txBody>
          <a:bodyPr>
            <a:spAutoFit/>
          </a:bodyPr>
          <a:lstStyle/>
          <a:p>
            <a:pPr>
              <a:spcBef>
                <a:spcPct val="50000"/>
              </a:spcBef>
            </a:pPr>
            <a:r>
              <a:rPr lang="en-US" sz="3200" b="1" dirty="0">
                <a:solidFill>
                  <a:schemeClr val="accent4">
                    <a:lumMod val="50000"/>
                  </a:schemeClr>
                </a:solidFill>
                <a:latin typeface="Times New Roman" pitchFamily="18" charset="0"/>
                <a:cs typeface="Times New Roman" pitchFamily="18" charset="0"/>
              </a:rPr>
              <a:t>Influenza  C</a:t>
            </a:r>
          </a:p>
        </p:txBody>
      </p:sp>
      <p:sp>
        <p:nvSpPr>
          <p:cNvPr id="9226" name="Text Box 13"/>
          <p:cNvSpPr txBox="1">
            <a:spLocks noChangeArrowheads="1"/>
          </p:cNvSpPr>
          <p:nvPr/>
        </p:nvSpPr>
        <p:spPr bwMode="auto">
          <a:xfrm>
            <a:off x="228600" y="2743200"/>
            <a:ext cx="2590800" cy="1200329"/>
          </a:xfrm>
          <a:prstGeom prst="rect">
            <a:avLst/>
          </a:prstGeom>
          <a:noFill/>
          <a:ln w="9525">
            <a:noFill/>
            <a:miter lim="800000"/>
            <a:headEnd/>
            <a:tailEnd/>
          </a:ln>
        </p:spPr>
        <p:txBody>
          <a:bodyPr>
            <a:spAutoFit/>
          </a:bodyPr>
          <a:lstStyle/>
          <a:p>
            <a:pPr>
              <a:spcBef>
                <a:spcPct val="50000"/>
              </a:spcBef>
              <a:buFont typeface="Wingdings" pitchFamily="2" charset="2"/>
              <a:buChar char="§"/>
            </a:pPr>
            <a:r>
              <a:rPr lang="en-US" sz="2400" dirty="0">
                <a:solidFill>
                  <a:schemeClr val="accent4">
                    <a:lumMod val="50000"/>
                  </a:schemeClr>
                </a:solidFill>
                <a:latin typeface="Times New Roman" pitchFamily="18" charset="0"/>
                <a:cs typeface="Times New Roman" pitchFamily="18" charset="0"/>
              </a:rPr>
              <a:t> Infect human and</a:t>
            </a:r>
          </a:p>
          <a:p>
            <a:pPr>
              <a:spcBef>
                <a:spcPct val="50000"/>
              </a:spcBef>
              <a:buFont typeface="Wingdings" pitchFamily="2" charset="2"/>
              <a:buNone/>
            </a:pPr>
            <a:r>
              <a:rPr lang="en-US" sz="3200" b="1" dirty="0">
                <a:solidFill>
                  <a:schemeClr val="accent4">
                    <a:lumMod val="50000"/>
                  </a:schemeClr>
                </a:solidFill>
                <a:latin typeface="Times New Roman" pitchFamily="18" charset="0"/>
                <a:cs typeface="Times New Roman" pitchFamily="18" charset="0"/>
              </a:rPr>
              <a:t>  animals</a:t>
            </a:r>
            <a:r>
              <a:rPr lang="en-US" sz="2400" dirty="0">
                <a:solidFill>
                  <a:schemeClr val="accent3">
                    <a:lumMod val="75000"/>
                  </a:schemeClr>
                </a:solidFill>
                <a:latin typeface="Times New Roman" pitchFamily="18" charset="0"/>
                <a:cs typeface="Times New Roman" pitchFamily="18" charset="0"/>
              </a:rPr>
              <a:t>.</a:t>
            </a:r>
          </a:p>
        </p:txBody>
      </p:sp>
      <p:sp>
        <p:nvSpPr>
          <p:cNvPr id="9227" name="Text Box 14"/>
          <p:cNvSpPr txBox="1">
            <a:spLocks noChangeArrowheads="1"/>
          </p:cNvSpPr>
          <p:nvPr/>
        </p:nvSpPr>
        <p:spPr bwMode="auto">
          <a:xfrm>
            <a:off x="228600" y="3810000"/>
            <a:ext cx="3276600" cy="1015663"/>
          </a:xfrm>
          <a:prstGeom prst="rect">
            <a:avLst/>
          </a:prstGeom>
          <a:noFill/>
          <a:ln w="9525">
            <a:noFill/>
            <a:miter lim="800000"/>
            <a:headEnd/>
            <a:tailEnd/>
          </a:ln>
        </p:spPr>
        <p:txBody>
          <a:bodyPr>
            <a:spAutoFit/>
          </a:bodyPr>
          <a:lstStyle/>
          <a:p>
            <a:pPr>
              <a:spcBef>
                <a:spcPct val="50000"/>
              </a:spcBef>
              <a:buFont typeface="Wingdings" pitchFamily="2" charset="2"/>
              <a:buChar char="§"/>
            </a:pPr>
            <a:r>
              <a:rPr lang="en-US" sz="2400" dirty="0">
                <a:solidFill>
                  <a:schemeClr val="accent4">
                    <a:lumMod val="50000"/>
                  </a:schemeClr>
                </a:solidFill>
                <a:latin typeface="Times New Roman" pitchFamily="18" charset="0"/>
                <a:cs typeface="Times New Roman" pitchFamily="18" charset="0"/>
              </a:rPr>
              <a:t> Can cause epidemic </a:t>
            </a:r>
          </a:p>
          <a:p>
            <a:pPr>
              <a:spcBef>
                <a:spcPct val="50000"/>
              </a:spcBef>
              <a:buFont typeface="Wingdings" pitchFamily="2" charset="2"/>
              <a:buNone/>
            </a:pPr>
            <a:r>
              <a:rPr lang="en-US" sz="2400" dirty="0">
                <a:solidFill>
                  <a:schemeClr val="accent4">
                    <a:lumMod val="50000"/>
                  </a:schemeClr>
                </a:solidFill>
                <a:latin typeface="Times New Roman" pitchFamily="18" charset="0"/>
                <a:cs typeface="Times New Roman" pitchFamily="18" charset="0"/>
              </a:rPr>
              <a:t>   and pandemic in man </a:t>
            </a:r>
          </a:p>
        </p:txBody>
      </p:sp>
      <p:sp>
        <p:nvSpPr>
          <p:cNvPr id="9228" name="Text Box 15"/>
          <p:cNvSpPr txBox="1">
            <a:spLocks noChangeArrowheads="1"/>
          </p:cNvSpPr>
          <p:nvPr/>
        </p:nvSpPr>
        <p:spPr bwMode="auto">
          <a:xfrm>
            <a:off x="3505200" y="2743200"/>
            <a:ext cx="2819400" cy="457200"/>
          </a:xfrm>
          <a:prstGeom prst="rect">
            <a:avLst/>
          </a:prstGeom>
          <a:noFill/>
          <a:ln w="9525">
            <a:noFill/>
            <a:miter lim="800000"/>
            <a:headEnd/>
            <a:tailEnd/>
          </a:ln>
        </p:spPr>
        <p:txBody>
          <a:bodyPr>
            <a:spAutoFit/>
          </a:bodyPr>
          <a:lstStyle/>
          <a:p>
            <a:pPr>
              <a:spcBef>
                <a:spcPct val="50000"/>
              </a:spcBef>
              <a:buFont typeface="Wingdings" pitchFamily="2" charset="2"/>
              <a:buChar char="§"/>
            </a:pPr>
            <a:r>
              <a:rPr lang="en-US" sz="2400" dirty="0">
                <a:latin typeface="Times New Roman" pitchFamily="18" charset="0"/>
                <a:cs typeface="Times New Roman" pitchFamily="18" charset="0"/>
              </a:rPr>
              <a:t> </a:t>
            </a:r>
            <a:r>
              <a:rPr lang="en-US" sz="2400" dirty="0">
                <a:solidFill>
                  <a:schemeClr val="accent4">
                    <a:lumMod val="50000"/>
                  </a:schemeClr>
                </a:solidFill>
                <a:latin typeface="Times New Roman" pitchFamily="18" charset="0"/>
                <a:cs typeface="Times New Roman" pitchFamily="18" charset="0"/>
              </a:rPr>
              <a:t>Infect human</a:t>
            </a:r>
          </a:p>
        </p:txBody>
      </p:sp>
      <p:sp>
        <p:nvSpPr>
          <p:cNvPr id="9229" name="Text Box 16"/>
          <p:cNvSpPr txBox="1">
            <a:spLocks noChangeArrowheads="1"/>
          </p:cNvSpPr>
          <p:nvPr/>
        </p:nvSpPr>
        <p:spPr bwMode="auto">
          <a:xfrm>
            <a:off x="3505200" y="3276600"/>
            <a:ext cx="2590800" cy="1692275"/>
          </a:xfrm>
          <a:prstGeom prst="rect">
            <a:avLst/>
          </a:prstGeom>
          <a:noFill/>
          <a:ln w="9525">
            <a:noFill/>
            <a:miter lim="800000"/>
            <a:headEnd/>
            <a:tailEnd/>
          </a:ln>
        </p:spPr>
        <p:txBody>
          <a:bodyPr>
            <a:spAutoFit/>
          </a:bodyPr>
          <a:lstStyle/>
          <a:p>
            <a:pPr>
              <a:spcBef>
                <a:spcPct val="50000"/>
              </a:spcBef>
              <a:buFont typeface="Wingdings" pitchFamily="2" charset="2"/>
              <a:buChar char="§"/>
            </a:pPr>
            <a:r>
              <a:rPr lang="en-US" sz="2400" dirty="0">
                <a:solidFill>
                  <a:schemeClr val="accent1"/>
                </a:solidFill>
                <a:latin typeface="Times New Roman" pitchFamily="18" charset="0"/>
                <a:cs typeface="Times New Roman" pitchFamily="18" charset="0"/>
              </a:rPr>
              <a:t> </a:t>
            </a:r>
            <a:r>
              <a:rPr lang="en-US" sz="2400" dirty="0">
                <a:solidFill>
                  <a:schemeClr val="accent4">
                    <a:lumMod val="50000"/>
                  </a:schemeClr>
                </a:solidFill>
                <a:latin typeface="Times New Roman" pitchFamily="18" charset="0"/>
                <a:cs typeface="Times New Roman" pitchFamily="18" charset="0"/>
              </a:rPr>
              <a:t>Cause</a:t>
            </a:r>
            <a:r>
              <a:rPr lang="en-US" sz="2400" dirty="0">
                <a:solidFill>
                  <a:schemeClr val="accent1"/>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outbreaks&amp;epidemc</a:t>
            </a:r>
            <a:r>
              <a:rPr lang="en-US" sz="2400" dirty="0">
                <a:latin typeface="Times New Roman" pitchFamily="18" charset="0"/>
                <a:cs typeface="Times New Roman" pitchFamily="18" charset="0"/>
              </a:rPr>
              <a:t>   </a:t>
            </a:r>
          </a:p>
        </p:txBody>
      </p:sp>
      <p:sp>
        <p:nvSpPr>
          <p:cNvPr id="10254" name="Text Box 17"/>
          <p:cNvSpPr txBox="1">
            <a:spLocks noChangeArrowheads="1"/>
          </p:cNvSpPr>
          <p:nvPr/>
        </p:nvSpPr>
        <p:spPr bwMode="auto">
          <a:xfrm>
            <a:off x="3505200" y="5143500"/>
            <a:ext cx="2590800" cy="1200150"/>
          </a:xfrm>
          <a:prstGeom prst="rect">
            <a:avLst/>
          </a:prstGeom>
          <a:noFill/>
          <a:ln w="9525">
            <a:noFill/>
            <a:miter lim="800000"/>
            <a:headEnd/>
            <a:tailEnd/>
          </a:ln>
        </p:spPr>
        <p:txBody>
          <a:bodyPr>
            <a:spAutoFit/>
          </a:bodyPr>
          <a:lstStyle/>
          <a:p>
            <a:pPr>
              <a:spcBef>
                <a:spcPct val="50000"/>
              </a:spcBef>
              <a:buFont typeface="Wingdings" pitchFamily="2" charset="2"/>
              <a:buChar char="§"/>
              <a:defRPr/>
            </a:pPr>
            <a:r>
              <a:rPr lang="en-US" sz="2400" b="1" dirty="0">
                <a:latin typeface="Times New Roman" pitchFamily="18" charset="0"/>
                <a:cs typeface="Times New Roman" pitchFamily="18" charset="0"/>
              </a:rPr>
              <a:t> </a:t>
            </a:r>
            <a:r>
              <a:rPr lang="en-US" sz="3600" b="1" dirty="0">
                <a:solidFill>
                  <a:srgbClr val="92085A"/>
                </a:solidFill>
                <a:latin typeface="Times New Roman" pitchFamily="18" charset="0"/>
                <a:cs typeface="Times New Roman" pitchFamily="18" charset="0"/>
              </a:rPr>
              <a:t>Antigenic</a:t>
            </a:r>
            <a:r>
              <a:rPr lang="en-US" sz="3600" dirty="0">
                <a:solidFill>
                  <a:srgbClr val="92085A"/>
                </a:solidFill>
                <a:latin typeface="Times New Roman" pitchFamily="18" charset="0"/>
                <a:cs typeface="Times New Roman" pitchFamily="18" charset="0"/>
              </a:rPr>
              <a:t> </a:t>
            </a:r>
            <a:r>
              <a:rPr lang="en-US" sz="3600" b="1" dirty="0" smtClean="0">
                <a:solidFill>
                  <a:srgbClr val="92085A"/>
                </a:solidFill>
                <a:latin typeface="Times New Roman" pitchFamily="18" charset="0"/>
                <a:cs typeface="Times New Roman" pitchFamily="18" charset="0"/>
              </a:rPr>
              <a:t>drift only  </a:t>
            </a:r>
            <a:endParaRPr lang="en-US" sz="3600" b="1" dirty="0">
              <a:solidFill>
                <a:srgbClr val="92085A"/>
              </a:solidFill>
              <a:latin typeface="Times New Roman" pitchFamily="18" charset="0"/>
              <a:cs typeface="Times New Roman" pitchFamily="18" charset="0"/>
            </a:endParaRPr>
          </a:p>
        </p:txBody>
      </p:sp>
      <p:sp>
        <p:nvSpPr>
          <p:cNvPr id="9231" name="Text Box 18"/>
          <p:cNvSpPr txBox="1">
            <a:spLocks noChangeArrowheads="1"/>
          </p:cNvSpPr>
          <p:nvPr/>
        </p:nvSpPr>
        <p:spPr bwMode="auto">
          <a:xfrm>
            <a:off x="6324600" y="2743200"/>
            <a:ext cx="2819400" cy="457200"/>
          </a:xfrm>
          <a:prstGeom prst="rect">
            <a:avLst/>
          </a:prstGeom>
          <a:noFill/>
          <a:ln w="9525">
            <a:noFill/>
            <a:miter lim="800000"/>
            <a:headEnd/>
            <a:tailEnd/>
          </a:ln>
        </p:spPr>
        <p:txBody>
          <a:bodyPr>
            <a:spAutoFit/>
          </a:bodyPr>
          <a:lstStyle/>
          <a:p>
            <a:pPr>
              <a:spcBef>
                <a:spcPct val="50000"/>
              </a:spcBef>
              <a:buFont typeface="Wingdings" pitchFamily="2" charset="2"/>
              <a:buChar char="§"/>
            </a:pPr>
            <a:r>
              <a:rPr lang="en-US" sz="2400">
                <a:latin typeface="Times New Roman" pitchFamily="18" charset="0"/>
                <a:cs typeface="Times New Roman" pitchFamily="18" charset="0"/>
              </a:rPr>
              <a:t> </a:t>
            </a:r>
            <a:r>
              <a:rPr lang="en-US" sz="2400">
                <a:solidFill>
                  <a:schemeClr val="hlink"/>
                </a:solidFill>
                <a:latin typeface="Times New Roman" pitchFamily="18" charset="0"/>
                <a:cs typeface="Times New Roman" pitchFamily="18" charset="0"/>
              </a:rPr>
              <a:t>Infect human only  </a:t>
            </a:r>
          </a:p>
        </p:txBody>
      </p:sp>
      <p:sp>
        <p:nvSpPr>
          <p:cNvPr id="9232" name="Text Box 19"/>
          <p:cNvSpPr txBox="1">
            <a:spLocks noChangeArrowheads="1"/>
          </p:cNvSpPr>
          <p:nvPr/>
        </p:nvSpPr>
        <p:spPr bwMode="auto">
          <a:xfrm>
            <a:off x="6324600" y="3276600"/>
            <a:ext cx="2819400" cy="457200"/>
          </a:xfrm>
          <a:prstGeom prst="rect">
            <a:avLst/>
          </a:prstGeom>
          <a:noFill/>
          <a:ln w="9525">
            <a:noFill/>
            <a:miter lim="800000"/>
            <a:headEnd/>
            <a:tailEnd/>
          </a:ln>
        </p:spPr>
        <p:txBody>
          <a:bodyPr>
            <a:spAutoFit/>
          </a:bodyPr>
          <a:lstStyle/>
          <a:p>
            <a:pPr>
              <a:spcBef>
                <a:spcPct val="50000"/>
              </a:spcBef>
              <a:buFont typeface="Wingdings" pitchFamily="2" charset="2"/>
              <a:buChar char="§"/>
            </a:pPr>
            <a:r>
              <a:rPr lang="en-US" sz="2400">
                <a:latin typeface="Times New Roman" pitchFamily="18" charset="0"/>
                <a:cs typeface="Times New Roman" pitchFamily="18" charset="0"/>
              </a:rPr>
              <a:t> </a:t>
            </a:r>
            <a:r>
              <a:rPr lang="en-US" sz="2400">
                <a:solidFill>
                  <a:schemeClr val="hlink"/>
                </a:solidFill>
                <a:latin typeface="Times New Roman" pitchFamily="18" charset="0"/>
                <a:cs typeface="Times New Roman" pitchFamily="18" charset="0"/>
              </a:rPr>
              <a:t>Cause mild illness</a:t>
            </a:r>
          </a:p>
        </p:txBody>
      </p:sp>
      <p:sp>
        <p:nvSpPr>
          <p:cNvPr id="9233" name="Text Box 20"/>
          <p:cNvSpPr txBox="1">
            <a:spLocks noChangeArrowheads="1"/>
          </p:cNvSpPr>
          <p:nvPr/>
        </p:nvSpPr>
        <p:spPr bwMode="auto">
          <a:xfrm>
            <a:off x="228600" y="4938713"/>
            <a:ext cx="4198938" cy="1384995"/>
          </a:xfrm>
          <a:prstGeom prst="rect">
            <a:avLst/>
          </a:prstGeom>
          <a:noFill/>
          <a:ln w="9525">
            <a:noFill/>
            <a:miter lim="800000"/>
            <a:headEnd/>
            <a:tailEnd/>
          </a:ln>
        </p:spPr>
        <p:txBody>
          <a:bodyPr>
            <a:spAutoFit/>
          </a:bodyPr>
          <a:lstStyle/>
          <a:p>
            <a:pPr>
              <a:spcBef>
                <a:spcPct val="50000"/>
              </a:spcBef>
              <a:buFont typeface="Wingdings" pitchFamily="2" charset="2"/>
              <a:buChar char="§"/>
            </a:pPr>
            <a:r>
              <a:rPr lang="en-US" sz="2400" dirty="0">
                <a:solidFill>
                  <a:schemeClr val="accent4">
                    <a:lumMod val="50000"/>
                  </a:schemeClr>
                </a:solidFill>
                <a:latin typeface="Times New Roman" pitchFamily="18" charset="0"/>
                <a:cs typeface="Times New Roman" pitchFamily="18" charset="0"/>
              </a:rPr>
              <a:t> </a:t>
            </a:r>
            <a:r>
              <a:rPr lang="en-US" sz="2400" dirty="0" smtClean="0">
                <a:solidFill>
                  <a:schemeClr val="accent4">
                    <a:lumMod val="50000"/>
                  </a:schemeClr>
                </a:solidFill>
                <a:latin typeface="Times New Roman" pitchFamily="18" charset="0"/>
                <a:cs typeface="Times New Roman" pitchFamily="18" charset="0"/>
              </a:rPr>
              <a:t> </a:t>
            </a:r>
            <a:r>
              <a:rPr lang="en-US" sz="3600" b="1" dirty="0" smtClean="0">
                <a:solidFill>
                  <a:schemeClr val="accent4">
                    <a:lumMod val="50000"/>
                  </a:schemeClr>
                </a:solidFill>
                <a:latin typeface="Times New Roman" pitchFamily="18" charset="0"/>
                <a:cs typeface="Times New Roman" pitchFamily="18" charset="0"/>
              </a:rPr>
              <a:t>epizootic</a:t>
            </a:r>
            <a:r>
              <a:rPr lang="en-US" sz="3200" b="1" dirty="0" smtClean="0">
                <a:solidFill>
                  <a:schemeClr val="accent3">
                    <a:lumMod val="75000"/>
                  </a:schemeClr>
                </a:solidFill>
                <a:latin typeface="Times New Roman" pitchFamily="18" charset="0"/>
                <a:cs typeface="Times New Roman" pitchFamily="18" charset="0"/>
              </a:rPr>
              <a:t>.</a:t>
            </a:r>
            <a:endParaRPr lang="en-US" sz="3200" b="1" dirty="0">
              <a:solidFill>
                <a:schemeClr val="accent3">
                  <a:lumMod val="75000"/>
                </a:schemeClr>
              </a:solidFill>
              <a:latin typeface="Times New Roman" pitchFamily="18" charset="0"/>
              <a:cs typeface="Times New Roman" pitchFamily="18" charset="0"/>
            </a:endParaRPr>
          </a:p>
          <a:p>
            <a:pPr>
              <a:spcBef>
                <a:spcPct val="50000"/>
              </a:spcBef>
              <a:buFont typeface="Wingdings" pitchFamily="2" charset="2"/>
              <a:buChar char="§"/>
            </a:pPr>
            <a:r>
              <a:rPr lang="en-US" sz="3200" b="1" dirty="0">
                <a:solidFill>
                  <a:schemeClr val="accent4">
                    <a:lumMod val="50000"/>
                  </a:schemeClr>
                </a:solidFill>
                <a:latin typeface="Times New Roman" pitchFamily="18" charset="0"/>
                <a:cs typeface="Times New Roman" pitchFamily="18" charset="0"/>
              </a:rPr>
              <a:t>Antigenic drift</a:t>
            </a:r>
            <a:r>
              <a:rPr lang="en-US" sz="2400" dirty="0">
                <a:solidFill>
                  <a:schemeClr val="accent4">
                    <a:lumMod val="50000"/>
                  </a:schemeClr>
                </a:solidFill>
                <a:latin typeface="Times New Roman" pitchFamily="18" charset="0"/>
                <a:cs typeface="Times New Roman" pitchFamily="18" charset="0"/>
              </a:rPr>
              <a:t>   </a:t>
            </a:r>
          </a:p>
        </p:txBody>
      </p:sp>
      <p:sp>
        <p:nvSpPr>
          <p:cNvPr id="9234" name="Text Box 21"/>
          <p:cNvSpPr txBox="1">
            <a:spLocks noChangeArrowheads="1"/>
          </p:cNvSpPr>
          <p:nvPr/>
        </p:nvSpPr>
        <p:spPr bwMode="auto">
          <a:xfrm>
            <a:off x="215900" y="5445125"/>
            <a:ext cx="3276600" cy="1292225"/>
          </a:xfrm>
          <a:prstGeom prst="rect">
            <a:avLst/>
          </a:prstGeom>
          <a:noFill/>
          <a:ln w="9525">
            <a:noFill/>
            <a:miter lim="800000"/>
            <a:headEnd/>
            <a:tailEnd/>
          </a:ln>
        </p:spPr>
        <p:txBody>
          <a:bodyPr>
            <a:spAutoFit/>
          </a:bodyPr>
          <a:lstStyle/>
          <a:p>
            <a:pPr>
              <a:spcBef>
                <a:spcPct val="50000"/>
              </a:spcBef>
            </a:pPr>
            <a:endParaRPr lang="en-US" sz="2400" dirty="0">
              <a:solidFill>
                <a:schemeClr val="hlink"/>
              </a:solidFill>
              <a:latin typeface="Times New Roman" pitchFamily="18" charset="0"/>
              <a:cs typeface="Times New Roman" pitchFamily="18" charset="0"/>
            </a:endParaRPr>
          </a:p>
          <a:p>
            <a:pPr>
              <a:spcBef>
                <a:spcPct val="50000"/>
              </a:spcBef>
              <a:buFont typeface="Wingdings" pitchFamily="2" charset="2"/>
              <a:buChar char="§"/>
            </a:pPr>
            <a:r>
              <a:rPr lang="en-US" sz="2400" dirty="0">
                <a:solidFill>
                  <a:schemeClr val="hlink"/>
                </a:solidFill>
                <a:latin typeface="Times New Roman" pitchFamily="18" charset="0"/>
                <a:cs typeface="Times New Roman" pitchFamily="18" charset="0"/>
              </a:rPr>
              <a:t> </a:t>
            </a:r>
            <a:r>
              <a:rPr lang="en-US" sz="3600" b="1" dirty="0">
                <a:solidFill>
                  <a:srgbClr val="FF0000"/>
                </a:solidFill>
                <a:latin typeface="Times New Roman" pitchFamily="18" charset="0"/>
                <a:cs typeface="Times New Roman" pitchFamily="18" charset="0"/>
              </a:rPr>
              <a:t>antigenic shift</a:t>
            </a:r>
            <a:r>
              <a:rPr lang="en-US" sz="2400" dirty="0">
                <a:solidFill>
                  <a:schemeClr val="hlink"/>
                </a:solidFill>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gd-a06e"/>
          <p:cNvPicPr>
            <a:picLocks noGrp="1" noChangeAspect="1" noChangeArrowheads="1"/>
          </p:cNvPicPr>
          <p:nvPr>
            <p:ph/>
          </p:nvPr>
        </p:nvPicPr>
        <p:blipFill>
          <a:blip r:embed="rId2" cstate="print"/>
          <a:stretch>
            <a:fillRect/>
          </a:stretch>
        </p:blipFill>
        <p:spPr>
          <a:xfrm>
            <a:off x="0" y="0"/>
            <a:ext cx="8991600" cy="6858000"/>
          </a:xfr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285</TotalTime>
  <Words>1276</Words>
  <Application>Microsoft Office PowerPoint</Application>
  <PresentationFormat>On-screen Show (4:3)</PresentationFormat>
  <Paragraphs>204</Paragraphs>
  <Slides>33</Slides>
  <Notes>1</Notes>
  <HiddenSlides>0</HiddenSlides>
  <MMClips>1</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Respiratory Tract Infection  </vt:lpstr>
      <vt:lpstr>Respiratory Tract Infections  </vt:lpstr>
      <vt:lpstr>Viral Infection of Respiratory Tract</vt:lpstr>
      <vt:lpstr>Orthomyxoviridae Family Orthomyxoviruses Influenza Virus</vt:lpstr>
      <vt:lpstr>Slide 5</vt:lpstr>
      <vt:lpstr>Influenza Virus</vt:lpstr>
      <vt:lpstr>Slide 7</vt:lpstr>
      <vt:lpstr>Types of Influenza Viruses</vt:lpstr>
      <vt:lpstr>Slide 9</vt:lpstr>
      <vt:lpstr>Pathogenesis and Immunity:</vt:lpstr>
      <vt:lpstr>Clinical Syndrome:</vt:lpstr>
      <vt:lpstr>Complication of Influenza:</vt:lpstr>
      <vt:lpstr>Laboratory Diagnosis: </vt:lpstr>
      <vt:lpstr>Slide 14</vt:lpstr>
      <vt:lpstr>Slide 15</vt:lpstr>
      <vt:lpstr>INFLUANZA VACCINE</vt:lpstr>
      <vt:lpstr>1-The  Flu  shot vaccine</vt:lpstr>
      <vt:lpstr>2-The Nasal spray flue vaccine(Flu mist)</vt:lpstr>
      <vt:lpstr>Slide 19</vt:lpstr>
      <vt:lpstr>Slide 20</vt:lpstr>
      <vt:lpstr>Slide 21</vt:lpstr>
      <vt:lpstr>Slide 22</vt:lpstr>
      <vt:lpstr>Slide 23</vt:lpstr>
      <vt:lpstr>Slide 24</vt:lpstr>
      <vt:lpstr>Slide 25</vt:lpstr>
      <vt:lpstr>Slide 26</vt:lpstr>
      <vt:lpstr>Slide 27</vt:lpstr>
      <vt:lpstr>Syncitia multinucleated giant cell</vt:lpstr>
      <vt:lpstr>Slide 29</vt:lpstr>
      <vt:lpstr>Slide 30</vt:lpstr>
      <vt:lpstr>Slide 31</vt:lpstr>
      <vt:lpstr>Slide 32</vt:lpstr>
      <vt:lpstr>Good luck</vt:lpstr>
    </vt:vector>
  </TitlesOfParts>
  <Company>KKUH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Respiratory Tract Infection  </dc:title>
  <dc:creator>Dr.Mona</dc:creator>
  <cp:lastModifiedBy>mona</cp:lastModifiedBy>
  <cp:revision>130</cp:revision>
  <dcterms:created xsi:type="dcterms:W3CDTF">2010-03-06T11:36:41Z</dcterms:created>
  <dcterms:modified xsi:type="dcterms:W3CDTF">2012-02-19T05:22:06Z</dcterms:modified>
</cp:coreProperties>
</file>