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2"/>
  </p:notesMasterIdLst>
  <p:sldIdLst>
    <p:sldId id="297" r:id="rId2"/>
    <p:sldId id="303" r:id="rId3"/>
    <p:sldId id="328" r:id="rId4"/>
    <p:sldId id="304" r:id="rId5"/>
    <p:sldId id="371" r:id="rId6"/>
    <p:sldId id="340" r:id="rId7"/>
    <p:sldId id="268" r:id="rId8"/>
    <p:sldId id="257" r:id="rId9"/>
    <p:sldId id="337" r:id="rId10"/>
    <p:sldId id="322" r:id="rId11"/>
    <p:sldId id="342" r:id="rId12"/>
    <p:sldId id="367" r:id="rId13"/>
    <p:sldId id="314" r:id="rId14"/>
    <p:sldId id="315" r:id="rId15"/>
    <p:sldId id="319" r:id="rId16"/>
    <p:sldId id="368" r:id="rId17"/>
    <p:sldId id="360" r:id="rId18"/>
    <p:sldId id="358" r:id="rId19"/>
    <p:sldId id="338" r:id="rId20"/>
    <p:sldId id="370" r:id="rId21"/>
    <p:sldId id="323" r:id="rId22"/>
    <p:sldId id="366" r:id="rId23"/>
    <p:sldId id="335" r:id="rId24"/>
    <p:sldId id="361" r:id="rId25"/>
    <p:sldId id="347" r:id="rId26"/>
    <p:sldId id="332" r:id="rId27"/>
    <p:sldId id="333" r:id="rId28"/>
    <p:sldId id="334" r:id="rId29"/>
    <p:sldId id="369" r:id="rId30"/>
    <p:sldId id="298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55" autoAdjust="0"/>
    <p:restoredTop sz="94718" autoAdjust="0"/>
  </p:normalViewPr>
  <p:slideViewPr>
    <p:cSldViewPr>
      <p:cViewPr varScale="1">
        <p:scale>
          <a:sx n="70" d="100"/>
          <a:sy n="70" d="100"/>
        </p:scale>
        <p:origin x="-7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8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AD0503-44E5-4F81-B207-40E077BFF91D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A2049F-DDCD-49BE-9769-1284452D9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B2F12-E42F-4336-A834-E50277A2D52D}" type="slidenum">
              <a:rPr lang="ar-SA"/>
              <a:pPr/>
              <a:t>29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3E348-9AEE-407C-B97E-F7F3DEBE95E1}" type="slidenum">
              <a:rPr lang="ar-SA"/>
              <a:pPr/>
              <a:t>5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E03A-E150-4F3F-9969-D9F7404E1E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850DDE-69CD-4910-B3CD-DF4FB6FB1AA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9AFE4B-7850-49C5-9028-9E0FF43CD8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79388" y="1341438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Respiratory Fungal Infections</a:t>
            </a:r>
            <a:endParaRPr lang="en-US" sz="4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468313" y="3325813"/>
            <a:ext cx="7886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Dr. Ahmed Al-</a:t>
            </a:r>
            <a:r>
              <a:rPr lang="en-US" sz="3200" dirty="0" err="1">
                <a:latin typeface="+mn-lt"/>
              </a:rPr>
              <a:t>Barrag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2400" dirty="0">
                <a:latin typeface="+mn-lt"/>
              </a:rPr>
              <a:t>Asst. Professor of Medical Mycology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School of Medicine and the University Hospitals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09625" y="821656"/>
            <a:ext cx="7631113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b="1" dirty="0"/>
              <a:t>Simple (single) </a:t>
            </a:r>
            <a:r>
              <a:rPr lang="en-GB" sz="2800" b="1" dirty="0" err="1"/>
              <a:t>aspergilloma</a:t>
            </a:r>
            <a:endParaRPr lang="en-GB" sz="28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44208" y="2564904"/>
            <a:ext cx="24870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GB" sz="2800" b="1" dirty="0"/>
          </a:p>
          <a:p>
            <a:pPr algn="l"/>
            <a:r>
              <a:rPr lang="en-GB" sz="2800" b="1" dirty="0" smtClean="0"/>
              <a:t>Note the Air crescent </a:t>
            </a:r>
            <a:endParaRPr lang="en-GB" sz="2800" b="1" dirty="0"/>
          </a:p>
          <a:p>
            <a:pPr algn="l"/>
            <a:endParaRPr lang="en-GB" sz="2800" b="1" dirty="0"/>
          </a:p>
        </p:txBody>
      </p:sp>
      <p:pic>
        <p:nvPicPr>
          <p:cNvPr id="8" name="Picture 6" descr="Riswana Kauser5166"/>
          <p:cNvPicPr>
            <a:picLocks noChangeAspect="1" noChangeArrowheads="1"/>
          </p:cNvPicPr>
          <p:nvPr/>
        </p:nvPicPr>
        <p:blipFill>
          <a:blip r:embed="rId3" cstate="print"/>
          <a:srcRect l="1473"/>
          <a:stretch>
            <a:fillRect/>
          </a:stretch>
        </p:blipFill>
        <p:spPr bwMode="auto">
          <a:xfrm>
            <a:off x="395536" y="1567582"/>
            <a:ext cx="5472608" cy="4957762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 rot="20587546">
            <a:off x="4416584" y="4081523"/>
            <a:ext cx="2029722" cy="20953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381000"/>
            <a:ext cx="7620000" cy="11430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l" rtl="0">
              <a:spcBef>
                <a:spcPct val="0"/>
              </a:spcBef>
              <a:defRPr/>
            </a:pPr>
            <a:r>
              <a:rPr lang="en-US" sz="3600" b="1" dirty="0" smtClean="0">
                <a:ln w="63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Allergic </a:t>
            </a:r>
            <a:r>
              <a:rPr lang="en-US" sz="3600" b="1" dirty="0" err="1" smtClean="0">
                <a:ln w="63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bronchopulmonary</a:t>
            </a:r>
            <a:r>
              <a:rPr lang="en-US" sz="3600" b="1" dirty="0" smtClean="0">
                <a:ln w="63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en-US" sz="3600" b="1" dirty="0" smtClean="0">
                <a:ln w="63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ABPA)</a:t>
            </a:r>
            <a:endParaRPr kumimoji="0" lang="en-US" sz="3600" b="1" i="0" u="none" strike="noStrike" kern="1200" cap="none" spc="0" normalizeH="0" baseline="0" noProof="0" dirty="0">
              <a:ln w="635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1828800"/>
            <a:ext cx="7162800" cy="4114800"/>
          </a:xfrm>
          <a:prstGeom prst="rect">
            <a:avLst/>
          </a:prstGeom>
        </p:spPr>
        <p:txBody>
          <a:bodyPr vert="horz" lIns="45720" rIns="45720" anchor="t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Asthma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Bronchial obstruction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Fever, malaise</a:t>
            </a:r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 err="1" smtClean="0"/>
              <a:t>Eosinophilia</a:t>
            </a:r>
            <a:endParaRPr lang="en-US" sz="2800" dirty="0" smtClean="0"/>
          </a:p>
          <a:p>
            <a:pPr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800" dirty="0" smtClean="0"/>
              <a:t>Wheezing +/-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 test reactivity to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Aspergillus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Serum antibodies to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Aspergillus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1000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Pulmonary infiltrates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592" y="3105835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482600" algn="l">
              <a:spcBef>
                <a:spcPct val="5000"/>
              </a:spcBef>
              <a:spcAft>
                <a:spcPct val="25000"/>
              </a:spcAft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A link between airborne fungi and severe asthma?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7189125" cy="584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82600" indent="-482600" algn="l">
              <a:spcBef>
                <a:spcPct val="5000"/>
              </a:spcBef>
              <a:spcAft>
                <a:spcPct val="25000"/>
              </a:spcAft>
            </a:pPr>
            <a:r>
              <a:rPr lang="en-GB" sz="3200" dirty="0" smtClean="0"/>
              <a:t>Common airborne Fungi</a:t>
            </a:r>
            <a:endParaRPr lang="en-GB" sz="32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1640" y="5805264"/>
            <a:ext cx="237626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GB" sz="2000" i="1" dirty="0" err="1">
                <a:solidFill>
                  <a:schemeClr val="accent2"/>
                </a:solidFill>
              </a:rPr>
              <a:t>Aspergillus</a:t>
            </a:r>
            <a:r>
              <a:rPr lang="en-GB" sz="2000" i="1" dirty="0">
                <a:solidFill>
                  <a:schemeClr val="accent2"/>
                </a:solidFill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</a:rPr>
              <a:t>niger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76056" y="5765194"/>
            <a:ext cx="299025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GB" sz="2000" i="1" dirty="0" err="1">
                <a:solidFill>
                  <a:schemeClr val="accent2"/>
                </a:solidFill>
              </a:rPr>
              <a:t>Aspergillus</a:t>
            </a:r>
            <a:r>
              <a:rPr lang="en-GB" sz="2000" i="1" dirty="0">
                <a:solidFill>
                  <a:schemeClr val="accent2"/>
                </a:solidFill>
              </a:rPr>
              <a:t> </a:t>
            </a:r>
            <a:r>
              <a:rPr lang="en-GB" sz="2000" i="1" dirty="0" err="1">
                <a:solidFill>
                  <a:schemeClr val="accent2"/>
                </a:solidFill>
              </a:rPr>
              <a:t>fumigatus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396" y="1988840"/>
            <a:ext cx="8366068" cy="363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03648" y="416277"/>
            <a:ext cx="55684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3200" dirty="0"/>
              <a:t>Other important airborne fungi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95500" y="6029325"/>
            <a:ext cx="1039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87325"/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Rhizopus</a:t>
            </a:r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761188" cy="54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795611"/>
            <a:ext cx="78295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87624" y="620688"/>
            <a:ext cx="45365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Skin test</a:t>
            </a:r>
          </a:p>
          <a:p>
            <a:pPr lvl="1" algn="l" rtl="0"/>
            <a:r>
              <a:rPr lang="en-US" sz="2400" dirty="0" smtClean="0"/>
              <a:t>Allergy to fungi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380520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endParaRPr lang="en-US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</a:rPr>
              <a:t>Nosocomial</a:t>
            </a:r>
            <a:r>
              <a:rPr lang="en-US" sz="2600" dirty="0" smtClean="0">
                <a:solidFill>
                  <a:schemeClr val="tx1"/>
                </a:solidFill>
              </a:rPr>
              <a:t> pulmonary </a:t>
            </a:r>
            <a:r>
              <a:rPr lang="en-US" sz="2600" dirty="0" err="1" smtClean="0">
                <a:solidFill>
                  <a:schemeClr val="tx1"/>
                </a:solidFill>
              </a:rPr>
              <a:t>Aspergillosis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</a:rPr>
              <a:t>   &gt; 500 cases of  POST-OPARATIVE ASPERGILLOSIS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sinusitis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0088" y="18864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ungal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Sinusitis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3568" y="1124745"/>
            <a:ext cx="777240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 dirty="0" smtClean="0">
                <a:cs typeface="Times New Roman" pitchFamily="18" charset="0"/>
              </a:rPr>
              <a:t>Clinical</a:t>
            </a:r>
            <a:r>
              <a:rPr lang="en-US" sz="1600" b="1" dirty="0" smtClean="0">
                <a:cs typeface="Times New Roman" pitchFamily="18" charset="0"/>
              </a:rPr>
              <a:t>: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cs typeface="Times New Roman" pitchFamily="18" charset="0"/>
              </a:rPr>
              <a:t>Nasal polyps – </a:t>
            </a:r>
            <a:r>
              <a:rPr lang="en-US" sz="1600" dirty="0" smtClean="0">
                <a:cs typeface="Times New Roman" pitchFamily="18" charset="0"/>
              </a:rPr>
              <a:t>and other symptoms of sinusitis 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cs typeface="Times New Roman" pitchFamily="18" charset="0"/>
              </a:rPr>
              <a:t>Could </a:t>
            </a:r>
            <a:r>
              <a:rPr lang="en-US" sz="1600" dirty="0" smtClean="0">
                <a:cs typeface="Times New Roman" pitchFamily="18" charset="0"/>
              </a:rPr>
              <a:t>disseminate  to  – eye        </a:t>
            </a:r>
            <a:r>
              <a:rPr lang="en-US" sz="1600" dirty="0" smtClean="0">
                <a:cs typeface="Times New Roman" pitchFamily="18" charset="0"/>
              </a:rPr>
              <a:t>     </a:t>
            </a:r>
            <a:r>
              <a:rPr lang="en-US" sz="1600" dirty="0" err="1" smtClean="0">
                <a:cs typeface="Times New Roman" pitchFamily="18" charset="0"/>
              </a:rPr>
              <a:t>craneum</a:t>
            </a:r>
            <a:r>
              <a:rPr lang="en-US" sz="1600" dirty="0" smtClean="0">
                <a:cs typeface="Times New Roman" pitchFamily="18" charset="0"/>
              </a:rPr>
              <a:t> (</a:t>
            </a:r>
            <a:r>
              <a:rPr lang="en-US" sz="1600" dirty="0" err="1" smtClean="0">
                <a:cs typeface="Times New Roman" pitchFamily="18" charset="0"/>
              </a:rPr>
              <a:t>Rhinocerebral</a:t>
            </a:r>
            <a:r>
              <a:rPr lang="en-US" sz="1600" dirty="0" smtClean="0">
                <a:cs typeface="Times New Roman" pitchFamily="18" charset="0"/>
              </a:rPr>
              <a:t>)</a:t>
            </a: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cs typeface="Times New Roman" pitchFamily="18" charset="0"/>
              </a:rPr>
              <a:t>The most common </a:t>
            </a:r>
            <a:r>
              <a:rPr lang="en-US" sz="1600" dirty="0" smtClean="0">
                <a:cs typeface="Times New Roman" pitchFamily="18" charset="0"/>
              </a:rPr>
              <a:t>cause in KSA  is </a:t>
            </a:r>
            <a:r>
              <a:rPr lang="en-US" sz="1600" i="1" dirty="0" err="1" smtClean="0">
                <a:cs typeface="Times New Roman" pitchFamily="18" charset="0"/>
              </a:rPr>
              <a:t>Aspergillus</a:t>
            </a:r>
            <a:r>
              <a:rPr lang="en-US" sz="1600" i="1" dirty="0" smtClean="0">
                <a:cs typeface="Times New Roman" pitchFamily="18" charset="0"/>
              </a:rPr>
              <a:t> </a:t>
            </a:r>
            <a:r>
              <a:rPr lang="en-US" sz="1600" i="1" dirty="0" err="1" smtClean="0">
                <a:cs typeface="Times New Roman" pitchFamily="18" charset="0"/>
              </a:rPr>
              <a:t>flavus</a:t>
            </a: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6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600" dirty="0" smtClean="0">
                <a:cs typeface="Times New Roman" pitchFamily="18" charset="0"/>
              </a:rPr>
              <a:t>In addition  to </a:t>
            </a:r>
            <a:r>
              <a:rPr lang="en-US" sz="1600" i="1" dirty="0" err="1" smtClean="0">
                <a:cs typeface="Times New Roman" pitchFamily="18" charset="0"/>
              </a:rPr>
              <a:t>Aspergillus</a:t>
            </a:r>
            <a:r>
              <a:rPr lang="en-US" sz="1600" dirty="0" smtClean="0">
                <a:cs typeface="Times New Roman" pitchFamily="18" charset="0"/>
              </a:rPr>
              <a:t>, there are other fungi that can cause fungal sinusitis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err="1" smtClean="0"/>
              <a:t>Aspergillus</a:t>
            </a:r>
            <a:r>
              <a:rPr lang="en-US" sz="1600" dirty="0" smtClean="0"/>
              <a:t> sinusitis has t</a:t>
            </a:r>
            <a:r>
              <a:rPr lang="en-US" sz="1600" dirty="0" smtClean="0"/>
              <a:t>he </a:t>
            </a:r>
            <a:r>
              <a:rPr lang="en-US" sz="1600" dirty="0"/>
              <a:t>same spectrum of </a:t>
            </a:r>
            <a:r>
              <a:rPr lang="en-US" sz="1600" dirty="0" err="1"/>
              <a:t>Aspergillus</a:t>
            </a:r>
            <a:r>
              <a:rPr lang="en-US" sz="1600" dirty="0"/>
              <a:t> disease in the lung </a:t>
            </a:r>
            <a:endParaRPr lang="en-US" sz="1600" dirty="0" smtClean="0"/>
          </a:p>
          <a:p>
            <a:pPr algn="l" rtl="0"/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/>
              <a:t>Diagnosis</a:t>
            </a:r>
          </a:p>
          <a:p>
            <a:pPr algn="l" rtl="0"/>
            <a:endParaRPr lang="en-US" sz="16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Clinical and Radiology</a:t>
            </a:r>
            <a:endParaRPr lang="en-US" sz="1600" dirty="0"/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Histology </a:t>
            </a:r>
            <a:r>
              <a:rPr lang="en-US" sz="1600" dirty="0"/>
              <a:t>of mucosa and mucous </a:t>
            </a:r>
            <a:r>
              <a:rPr lang="en-US" sz="1600" dirty="0" smtClean="0"/>
              <a:t>is important to </a:t>
            </a:r>
            <a:r>
              <a:rPr lang="en-US" sz="1600" dirty="0"/>
              <a:t>determining disease classification and </a:t>
            </a:r>
            <a:r>
              <a:rPr lang="en-US" sz="1600" dirty="0" smtClean="0"/>
              <a:t>management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Culture</a:t>
            </a:r>
            <a:r>
              <a:rPr lang="en-US" sz="1600" dirty="0"/>
              <a:t/>
            </a:r>
            <a:br>
              <a:rPr lang="en-US" sz="1600" dirty="0"/>
            </a:br>
            <a:endParaRPr lang="ar-SA" sz="16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Precipitating </a:t>
            </a:r>
            <a:r>
              <a:rPr lang="en-US" sz="1600" dirty="0"/>
              <a:t>antibodies useful in </a:t>
            </a:r>
            <a:r>
              <a:rPr lang="en-US" sz="1600" dirty="0" smtClean="0"/>
              <a:t>diagnosis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600" dirty="0" smtClean="0"/>
              <a:t>Measurement of </a:t>
            </a:r>
            <a:r>
              <a:rPr lang="en-US" sz="1600" dirty="0" err="1" smtClean="0"/>
              <a:t>IgE</a:t>
            </a:r>
            <a:r>
              <a:rPr lang="en-US" sz="1600" dirty="0" smtClean="0"/>
              <a:t> level, RAST test</a:t>
            </a:r>
            <a:endParaRPr lang="en-US" sz="1600" dirty="0"/>
          </a:p>
          <a:p>
            <a:pPr lvl="1" algn="l" rtl="0">
              <a:buFont typeface="Wingdings" pitchFamily="2" charset="2"/>
              <a:buChar char="§"/>
            </a:pPr>
            <a:endParaRPr lang="en-US" sz="1600" dirty="0" smtClean="0"/>
          </a:p>
          <a:p>
            <a:pPr algn="l" rtl="0"/>
            <a:r>
              <a:rPr lang="en-US" sz="1600" b="1" dirty="0" smtClean="0"/>
              <a:t>Treatment :</a:t>
            </a:r>
          </a:p>
          <a:p>
            <a:pPr algn="l" rtl="0"/>
            <a:r>
              <a:rPr lang="en-US" sz="1600" dirty="0" smtClean="0">
                <a:solidFill>
                  <a:srgbClr val="FF9900"/>
                </a:solidFill>
              </a:rPr>
              <a:t>depends </a:t>
            </a:r>
            <a:r>
              <a:rPr lang="en-US" sz="1600" dirty="0">
                <a:solidFill>
                  <a:srgbClr val="FF9900"/>
                </a:solidFill>
              </a:rPr>
              <a:t>on the type </a:t>
            </a:r>
            <a:r>
              <a:rPr lang="en-US" sz="1600" dirty="0" smtClean="0">
                <a:solidFill>
                  <a:srgbClr val="FF9900"/>
                </a:solidFill>
              </a:rPr>
              <a:t>and severity of the disease and the immunological status of the patient</a:t>
            </a:r>
            <a:endParaRPr lang="en-US" sz="1600" dirty="0">
              <a:solidFill>
                <a:srgbClr val="FF99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347864" y="1556792"/>
            <a:ext cx="360040" cy="720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2400" cy="864096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Respiratory fungal </a:t>
            </a:r>
            <a:r>
              <a:rPr lang="en-US" sz="3600" dirty="0" err="1" smtClean="0">
                <a:solidFill>
                  <a:schemeClr val="tx1"/>
                </a:solidFill>
                <a:effectLst/>
              </a:rPr>
              <a:t>ifections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4032448"/>
          </a:xfrm>
        </p:spPr>
        <p:txBody>
          <a:bodyPr>
            <a:noAutofit/>
          </a:bodyPr>
          <a:lstStyle/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600" dirty="0" smtClean="0"/>
              <a:t>Respiratory System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600" dirty="0" smtClean="0"/>
              <a:t>Rout of infection?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600" dirty="0" smtClean="0"/>
              <a:t>Oral Cavity, any role?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600" dirty="0" smtClean="0"/>
              <a:t>Respiratory fungal infections are less common than viral and bacterial infections.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600" dirty="0" smtClean="0"/>
              <a:t>Are opportunistic infections</a:t>
            </a:r>
          </a:p>
          <a:p>
            <a:pPr marL="982980" lvl="1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Diseases in </a:t>
            </a:r>
            <a:r>
              <a:rPr lang="en-US" sz="1600" dirty="0" err="1" smtClean="0">
                <a:solidFill>
                  <a:schemeClr val="tx1"/>
                </a:solidFill>
              </a:rPr>
              <a:t>immunocompromised</a:t>
            </a:r>
            <a:r>
              <a:rPr lang="en-US" sz="1600" dirty="0" smtClean="0">
                <a:solidFill>
                  <a:schemeClr val="tx1"/>
                </a:solidFill>
              </a:rPr>
              <a:t> mainly , rarely in healthy hosts </a:t>
            </a: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>
              <a:buClr>
                <a:schemeClr val="tx1"/>
              </a:buClr>
              <a:buSzPct val="80000"/>
              <a:defRPr/>
            </a:pPr>
            <a:endParaRPr lang="en-US" sz="16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600" dirty="0" smtClean="0"/>
              <a:t>Have significant difficulties in diagnosis and treatment.</a:t>
            </a:r>
          </a:p>
          <a:p>
            <a:pPr marL="342900" indent="-342900" algn="just"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>
              <a:buClr>
                <a:schemeClr val="tx1"/>
              </a:buClr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618344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7772400" cy="532859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cs typeface="Times New Roman" pitchFamily="18" charset="0"/>
              </a:rPr>
              <a:t>Specimen: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Respiratory specimens: Sputum, BAL, Lung biopsy,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Other  samples: 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Blood, etc.</a:t>
            </a:r>
          </a:p>
          <a:p>
            <a:r>
              <a:rPr lang="en-US" sz="2400" b="1" dirty="0" smtClean="0">
                <a:cs typeface="Times New Roman" pitchFamily="18" charset="0"/>
              </a:rPr>
              <a:t>Lab. Investigations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Direct Microscopy: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Periodic Acid Schiff (P.A.S); KOH,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Giemsa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Grecott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methenamine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silver stain (GMS)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will show fungal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septate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hyphae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with Dichotomous branching</a:t>
            </a:r>
          </a:p>
          <a:p>
            <a:pPr lvl="1"/>
            <a:endParaRPr lang="en-US" sz="2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Culture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on SDA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Serology: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Primarily test for Antibody using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Aspergillus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polyvalent Ag,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Aspergillys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terreus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Ag,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Aspergillus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nidulans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Ag.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Using I.D (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Immunodiffusion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)and/or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C.I.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EELISA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test for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galactomannan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Antigen is available with better sensitivity</a:t>
            </a:r>
          </a:p>
          <a:p>
            <a:pPr lvl="1"/>
            <a:endParaRPr lang="en-US" sz="2000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1197223"/>
            <a:ext cx="8229600" cy="86362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Cultures for </a:t>
            </a:r>
            <a:r>
              <a:rPr kumimoji="0" lang="en-US" sz="36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Aspergillus</a:t>
            </a:r>
            <a:r>
              <a:rPr kumimoji="0" lang="en-US" sz="36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from sputum and BAL</a:t>
            </a:r>
            <a:endParaRPr kumimoji="0" lang="en-US" sz="2400" b="1" i="0" u="none" strike="noStrike" kern="1200" cap="none" spc="0" normalizeH="0" baseline="0" noProof="0" dirty="0">
              <a:ln w="635"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Asp%5B1%5Dfumig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3050" y="3263900"/>
            <a:ext cx="3492500" cy="2619375"/>
          </a:xfrm>
          <a:prstGeom prst="rect">
            <a:avLst/>
          </a:prstGeom>
          <a:noFill/>
          <a:ln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62600" y="3657600"/>
            <a:ext cx="284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2400" dirty="0">
                <a:latin typeface="+mj-lt"/>
                <a:cs typeface="Arial" pitchFamily="34" charset="0"/>
              </a:rPr>
              <a:t>Bacteriological media inferior to fungal </a:t>
            </a:r>
            <a:r>
              <a:rPr lang="en-US" sz="2400" dirty="0" smtClean="0">
                <a:latin typeface="+mj-lt"/>
                <a:cs typeface="Arial" pitchFamily="34" charset="0"/>
              </a:rPr>
              <a:t>media</a:t>
            </a:r>
            <a:endParaRPr lang="en-US" sz="2400" dirty="0">
              <a:latin typeface="+mj-lt"/>
              <a:cs typeface="Arial" pitchFamily="34" charset="0"/>
            </a:endParaRPr>
          </a:p>
          <a:p>
            <a:pPr algn="l" rtl="0"/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98500" y="2347913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pitchFamily="34" charset="0"/>
              </a:rPr>
              <a:t>Yield in IA from BAL and sputum </a:t>
            </a:r>
            <a:r>
              <a:rPr lang="en-US" sz="2400" dirty="0" smtClean="0">
                <a:latin typeface="+mj-lt"/>
                <a:cs typeface="Arial" pitchFamily="34" charset="0"/>
              </a:rPr>
              <a:t>is not satisfactory</a:t>
            </a:r>
            <a:endParaRPr lang="en-US" sz="2400" dirty="0">
              <a:latin typeface="+mj-lt"/>
              <a:cs typeface="Arial" pitchFamily="34" charset="0"/>
            </a:endParaRPr>
          </a:p>
          <a:p>
            <a:endParaRPr lang="en-GB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362456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3568" y="2060848"/>
            <a:ext cx="1244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Serology: </a:t>
            </a:r>
            <a:endParaRPr lang="en-US" dirty="0"/>
          </a:p>
        </p:txBody>
      </p:sp>
      <p:pic>
        <p:nvPicPr>
          <p:cNvPr id="8" name="Picture 4" descr="H:\Aspergillus\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3235696" cy="424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858400"/>
          </a:xfrm>
        </p:spPr>
        <p:txBody>
          <a:bodyPr/>
          <a:lstStyle/>
          <a:p>
            <a:r>
              <a:rPr lang="en-US" dirty="0" smtClean="0"/>
              <a:t>Diagnosis-   PCR</a:t>
            </a:r>
            <a:endParaRPr lang="en-US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5800" y="1735088"/>
            <a:ext cx="7990656" cy="685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lIns="90000" tIns="46800" rIns="90000" bIns="4680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55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MycAssay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D55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™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55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55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Aspergillus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55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55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0D55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2132013"/>
            <a:ext cx="7391400" cy="139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9400" indent="-279400" algn="l" defTabSz="449263" eaLnBrk="1" hangingPunct="1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endParaRPr lang="en-GB" sz="2000" b="1">
              <a:solidFill>
                <a:srgbClr val="0D558A"/>
              </a:solidFill>
              <a:ea typeface="MS PGothic" pitchFamily="34" charset="-128"/>
            </a:endParaRPr>
          </a:p>
        </p:txBody>
      </p:sp>
      <p:pic>
        <p:nvPicPr>
          <p:cNvPr id="8" name="Picture 7" descr="0144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33940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11560" y="836712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b="1" dirty="0">
                <a:latin typeface="Calibri" pitchFamily="34" charset="0"/>
              </a:rPr>
              <a:t> Management of acute invasive </a:t>
            </a:r>
            <a:r>
              <a:rPr lang="en-US" sz="3200" b="1" dirty="0" err="1">
                <a:latin typeface="Calibri" pitchFamily="34" charset="0"/>
              </a:rPr>
              <a:t>Aspergillus</a:t>
            </a:r>
            <a:r>
              <a:rPr lang="en-US" sz="3200" b="1" dirty="0">
                <a:latin typeface="Calibri" pitchFamily="34" charset="0"/>
              </a:rPr>
              <a:t> sinusitis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68338" y="1811338"/>
            <a:ext cx="800811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/>
            <a:r>
              <a:rPr lang="en-US" sz="2400" dirty="0"/>
              <a:t>Requires both biopsy </a:t>
            </a:r>
            <a:r>
              <a:rPr lang="en-US" sz="2400" dirty="0" smtClean="0"/>
              <a:t>for direct microscopy and </a:t>
            </a:r>
            <a:r>
              <a:rPr lang="en-US" sz="2400" dirty="0" smtClean="0"/>
              <a:t>culture </a:t>
            </a:r>
            <a:r>
              <a:rPr lang="en-US" sz="2400" dirty="0"/>
              <a:t>for 	diagnosis </a:t>
            </a:r>
            <a:endParaRPr lang="en-US" sz="2400" dirty="0" smtClean="0"/>
          </a:p>
          <a:p>
            <a:pPr algn="l" rtl="0"/>
            <a:r>
              <a:rPr lang="en-US" sz="2400" dirty="0" smtClean="0"/>
              <a:t>– </a:t>
            </a:r>
            <a:r>
              <a:rPr lang="en-US" sz="2400" dirty="0"/>
              <a:t>differential diagnosis </a:t>
            </a:r>
            <a:r>
              <a:rPr lang="en-US" sz="2400" dirty="0" smtClean="0"/>
              <a:t>:</a:t>
            </a:r>
          </a:p>
          <a:p>
            <a:pPr algn="l" rtl="0"/>
            <a:r>
              <a:rPr lang="en-US" sz="2400" dirty="0"/>
              <a:t>	</a:t>
            </a:r>
            <a:r>
              <a:rPr lang="en-US" sz="2400" dirty="0" err="1" smtClean="0"/>
              <a:t>M</a:t>
            </a:r>
            <a:r>
              <a:rPr lang="en-US" sz="2400" dirty="0" err="1" smtClean="0"/>
              <a:t>ucormycosis</a:t>
            </a:r>
            <a:r>
              <a:rPr lang="en-US" sz="2400" dirty="0"/>
              <a:t>, </a:t>
            </a:r>
            <a:r>
              <a:rPr lang="en-US" sz="2400" i="1" dirty="0" err="1" smtClean="0"/>
              <a:t>Scedopsporium</a:t>
            </a:r>
            <a:r>
              <a:rPr lang="en-US" sz="2400" i="1" dirty="0" smtClean="0"/>
              <a:t> </a:t>
            </a:r>
            <a:r>
              <a:rPr lang="en-US" sz="2400" dirty="0" smtClean="0"/>
              <a:t>/</a:t>
            </a:r>
            <a:r>
              <a:rPr lang="en-US" sz="2400" i="1" dirty="0" err="1"/>
              <a:t>Fusarium</a:t>
            </a:r>
            <a:r>
              <a:rPr lang="en-US" sz="2400" dirty="0"/>
              <a:t> 	infection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Requires systemic antifungal therapy to </a:t>
            </a:r>
            <a:r>
              <a:rPr lang="en-US" sz="2400" dirty="0" smtClean="0"/>
              <a:t>minimize</a:t>
            </a:r>
            <a:r>
              <a:rPr lang="en-US" sz="2400" dirty="0"/>
              <a:t> </a:t>
            </a:r>
            <a:r>
              <a:rPr lang="en-US" sz="2400" dirty="0" smtClean="0"/>
              <a:t>tissue </a:t>
            </a:r>
            <a:r>
              <a:rPr lang="en-US" sz="2400" dirty="0"/>
              <a:t>destruction, </a:t>
            </a:r>
            <a:r>
              <a:rPr lang="en-US" sz="2400" dirty="0" smtClean="0"/>
              <a:t>and</a:t>
            </a:r>
            <a:r>
              <a:rPr lang="en-US" sz="2400" dirty="0" smtClean="0"/>
              <a:t> </a:t>
            </a:r>
            <a:r>
              <a:rPr lang="en-US" sz="2400" dirty="0"/>
              <a:t>spread to face, </a:t>
            </a:r>
            <a:r>
              <a:rPr lang="en-US" sz="2400" dirty="0" smtClean="0"/>
              <a:t>eye</a:t>
            </a:r>
            <a:r>
              <a:rPr lang="en-US" sz="2400" dirty="0"/>
              <a:t>, </a:t>
            </a:r>
            <a:r>
              <a:rPr lang="en-US" sz="2400" dirty="0" smtClean="0"/>
              <a:t>mouth, brain </a:t>
            </a:r>
            <a:r>
              <a:rPr lang="en-US" sz="2400" dirty="0"/>
              <a:t>and cure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? Requires surgical removal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5337" y="692696"/>
            <a:ext cx="8348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Choice of antifungal for </a:t>
            </a:r>
            <a:r>
              <a:rPr lang="en-GB" sz="3200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aspergillosis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5638" y="1676400"/>
            <a:ext cx="7994650" cy="28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 err="1" smtClean="0"/>
              <a:t>Voriconazole</a:t>
            </a:r>
            <a:r>
              <a:rPr lang="en-GB" sz="2800" dirty="0" smtClean="0"/>
              <a:t> </a:t>
            </a:r>
            <a:r>
              <a:rPr lang="en-GB" sz="2800" dirty="0"/>
              <a:t>(unless drug interaction)</a:t>
            </a:r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 smtClean="0"/>
              <a:t>Am</a:t>
            </a:r>
            <a:r>
              <a:rPr lang="en-US" sz="2800" dirty="0" err="1" smtClean="0"/>
              <a:t>photericin</a:t>
            </a:r>
            <a:r>
              <a:rPr lang="en-US" sz="2800" dirty="0" smtClean="0"/>
              <a:t> </a:t>
            </a:r>
            <a:r>
              <a:rPr lang="en-GB" sz="2800" dirty="0" smtClean="0"/>
              <a:t>B (if </a:t>
            </a:r>
            <a:r>
              <a:rPr lang="en-GB" sz="2800" dirty="0"/>
              <a:t>not ‘</a:t>
            </a:r>
            <a:r>
              <a:rPr lang="en-GB" sz="2800" dirty="0" err="1"/>
              <a:t>nephro</a:t>
            </a:r>
            <a:r>
              <a:rPr lang="en-GB" sz="2800" dirty="0"/>
              <a:t>-critical’) </a:t>
            </a:r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/>
              <a:t>OR </a:t>
            </a:r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/>
              <a:t>		</a:t>
            </a:r>
            <a:r>
              <a:rPr lang="en-GB" sz="2800" dirty="0" err="1"/>
              <a:t>Posaconazole</a:t>
            </a:r>
            <a:r>
              <a:rPr lang="en-GB" sz="2800" dirty="0"/>
              <a:t> (oral only, if no drug interactions)</a:t>
            </a:r>
          </a:p>
          <a:p>
            <a:pPr marL="457200" indent="-457200" algn="l" defTabSz="187325" rtl="0">
              <a:spcBef>
                <a:spcPct val="40000"/>
              </a:spcBef>
            </a:pPr>
            <a:r>
              <a:rPr lang="en-GB" sz="2800" dirty="0"/>
              <a:t>	</a:t>
            </a:r>
            <a:r>
              <a:rPr lang="en-GB" sz="2800" dirty="0" err="1"/>
              <a:t>Itraconazole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6432"/>
          </a:xfrm>
        </p:spPr>
        <p:txBody>
          <a:bodyPr/>
          <a:lstStyle/>
          <a:p>
            <a:r>
              <a:rPr lang="en-US" dirty="0" err="1" smtClean="0"/>
              <a:t>Zygomycosis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424847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Pulmonary </a:t>
            </a:r>
            <a:r>
              <a:rPr lang="en-US" sz="3600" dirty="0" err="1" smtClean="0"/>
              <a:t>zygomycosis</a:t>
            </a:r>
            <a:endParaRPr lang="en-US" sz="3600" dirty="0" smtClean="0"/>
          </a:p>
          <a:p>
            <a:r>
              <a:rPr lang="en-US" sz="3600" dirty="0" err="1" smtClean="0"/>
              <a:t>Rhinocerebral</a:t>
            </a:r>
            <a:r>
              <a:rPr lang="en-US" sz="3600" dirty="0" smtClean="0"/>
              <a:t> </a:t>
            </a:r>
            <a:r>
              <a:rPr lang="en-US" sz="3600" dirty="0" err="1" smtClean="0"/>
              <a:t>zygomycosis</a:t>
            </a:r>
            <a:endParaRPr lang="en-US" sz="3600" dirty="0" smtClean="0"/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Risk factors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Diabetic </a:t>
            </a:r>
            <a:r>
              <a:rPr lang="en-US" dirty="0" err="1" smtClean="0">
                <a:solidFill>
                  <a:srgbClr val="FFC000"/>
                </a:solidFill>
              </a:rPr>
              <a:t>ketoacidosis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err="1" smtClean="0"/>
              <a:t>Granulocytopenia</a:t>
            </a:r>
            <a:endParaRPr lang="en-US" dirty="0" smtClean="0"/>
          </a:p>
          <a:p>
            <a:r>
              <a:rPr lang="en-US" dirty="0" smtClean="0"/>
              <a:t>Corticosteroid therapy</a:t>
            </a:r>
          </a:p>
          <a:p>
            <a:r>
              <a:rPr lang="en-US" dirty="0" smtClean="0"/>
              <a:t>Malignancy</a:t>
            </a:r>
          </a:p>
          <a:p>
            <a:r>
              <a:rPr lang="en-US" dirty="0" smtClean="0"/>
              <a:t>HSCT</a:t>
            </a:r>
          </a:p>
          <a:p>
            <a:r>
              <a:rPr lang="en-US" dirty="0" smtClean="0"/>
              <a:t>AIDS</a:t>
            </a:r>
          </a:p>
          <a:p>
            <a:r>
              <a:rPr lang="en-US" dirty="0" smtClean="0"/>
              <a:t>Many others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362456"/>
          </a:xfrm>
        </p:spPr>
        <p:txBody>
          <a:bodyPr/>
          <a:lstStyle/>
          <a:p>
            <a:r>
              <a:rPr lang="en-US" dirty="0" err="1" smtClean="0"/>
              <a:t>Zygomycosis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38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Etiology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Zygomycetes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septate</a:t>
            </a:r>
            <a:r>
              <a:rPr lang="en-US" dirty="0" smtClean="0"/>
              <a:t> </a:t>
            </a:r>
            <a:r>
              <a:rPr lang="en-US" dirty="0" err="1" smtClean="0"/>
              <a:t>hyphae</a:t>
            </a:r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/>
              <a:t>Rhizopus</a:t>
            </a:r>
            <a:r>
              <a:rPr lang="en-US" dirty="0" smtClean="0"/>
              <a:t>, </a:t>
            </a:r>
            <a:r>
              <a:rPr lang="en-US" dirty="0" err="1" smtClean="0"/>
              <a:t>Mucur</a:t>
            </a:r>
            <a:r>
              <a:rPr lang="en-US" dirty="0" smtClean="0"/>
              <a:t>, </a:t>
            </a:r>
            <a:r>
              <a:rPr lang="en-US" dirty="0" err="1" smtClean="0"/>
              <a:t>Absidia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Angioinvasion</a:t>
            </a:r>
            <a:r>
              <a:rPr lang="en-US" dirty="0" smtClean="0"/>
              <a:t>, Thrombotic invasion of blood vessels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Pulmonary infractions and hemorrhage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Rapid evolving clinical course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High mortality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</p:spPr>
        <p:txBody>
          <a:bodyPr/>
          <a:lstStyle/>
          <a:p>
            <a:r>
              <a:rPr lang="en-US" sz="4000" dirty="0" smtClean="0"/>
              <a:t>Pulmonary </a:t>
            </a:r>
            <a:r>
              <a:rPr lang="en-US" sz="4000" dirty="0" err="1" smtClean="0"/>
              <a:t>Zygomycosis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3460640"/>
          </a:xfrm>
        </p:spPr>
        <p:txBody>
          <a:bodyPr>
            <a:normAutofit/>
          </a:bodyPr>
          <a:lstStyle/>
          <a:p>
            <a:r>
              <a:rPr lang="en-US" dirty="0" smtClean="0"/>
              <a:t>Acute </a:t>
            </a:r>
          </a:p>
          <a:p>
            <a:r>
              <a:rPr lang="en-US" dirty="0" smtClean="0"/>
              <a:t>Fever, pulmonary infiltrates refractory to antibacterial therapy.</a:t>
            </a:r>
          </a:p>
          <a:p>
            <a:r>
              <a:rPr lang="en-US" dirty="0" smtClean="0"/>
              <a:t>Consolidation , nodules, </a:t>
            </a:r>
            <a:r>
              <a:rPr lang="en-US" dirty="0" err="1" smtClean="0"/>
              <a:t>cavitation</a:t>
            </a:r>
            <a:r>
              <a:rPr lang="en-US" dirty="0" smtClean="0"/>
              <a:t>, pleural effusion,  </a:t>
            </a:r>
            <a:r>
              <a:rPr lang="en-US" dirty="0" err="1" smtClean="0"/>
              <a:t>hemoptysis</a:t>
            </a:r>
            <a:endParaRPr lang="en-US" dirty="0" smtClean="0"/>
          </a:p>
          <a:p>
            <a:r>
              <a:rPr lang="en-US" dirty="0" smtClean="0"/>
              <a:t>Infection may extend to chest wall, diaphragm, pericardium.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Early recognition and intervention are critical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27584" y="122328"/>
            <a:ext cx="7772400" cy="7863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Diagnosis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932405"/>
            <a:ext cx="7560840" cy="573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Specimen: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Respiratory specimens: Sputum, BAL, Lung biopsy,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samples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Lab. Investigations: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Direct Microscopy:</a:t>
            </a:r>
          </a:p>
          <a:p>
            <a:pPr marL="1257300" lvl="2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Periodic Acid Schiff (P.A.S); KOH, </a:t>
            </a:r>
          </a:p>
          <a:p>
            <a:pPr marL="1257300" lvl="2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Giemsa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Grecott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methenamine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silver stain (GMS)</a:t>
            </a:r>
          </a:p>
          <a:p>
            <a:pPr marL="1257300" lvl="2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show broad non-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fungal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hyphae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SDA (no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cycloheximide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Serology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Not available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Treatment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Amphotericin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 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Surgery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8904" y="476672"/>
            <a:ext cx="8229600" cy="9144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Risk factors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412776"/>
            <a:ext cx="8229600" cy="4968552"/>
          </a:xfrm>
          <a:prstGeom prst="rect">
            <a:avLst/>
          </a:prstGeom>
        </p:spPr>
        <p:txBody>
          <a:bodyPr vert="horz" lIns="45720" rIns="4572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200" dirty="0" smtClean="0"/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AIDS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Bone marrow/ organ transplantation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Cancer: Leukemia, lymphoma etc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Drugs: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Cytotoxic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drugs, steroids etc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Endocrine related: Diabetes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Failure of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organs</a:t>
            </a:r>
          </a:p>
          <a:p>
            <a:pPr lvl="1" algn="l" rtl="0">
              <a:spcBef>
                <a:spcPct val="500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</a:t>
            </a:r>
          </a:p>
          <a:p>
            <a:pPr lvl="1" algn="l" rtl="0">
              <a:spcBef>
                <a:spcPct val="50000"/>
              </a:spcBef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/>
            <a:r>
              <a:rPr lang="en-US" dirty="0" smtClean="0"/>
              <a:t>Increased survival of premature neonates</a:t>
            </a:r>
          </a:p>
          <a:p>
            <a:pPr lvl="1" algn="l" rtl="0"/>
            <a:r>
              <a:rPr lang="en-US" dirty="0" smtClean="0"/>
              <a:t>More elderly pts.</a:t>
            </a:r>
          </a:p>
          <a:p>
            <a:pPr lvl="1" algn="l" rtl="0"/>
            <a:r>
              <a:rPr lang="en-US" dirty="0" smtClean="0"/>
              <a:t>Long Stay in hospital/ ICU</a:t>
            </a:r>
          </a:p>
          <a:p>
            <a:pPr lvl="1" algn="l" rtl="0">
              <a:spcBef>
                <a:spcPct val="50000"/>
              </a:spcBef>
            </a:pPr>
            <a:r>
              <a:rPr lang="en-US" dirty="0" smtClean="0"/>
              <a:t>Surgery</a:t>
            </a:r>
          </a:p>
          <a:p>
            <a:pPr lvl="1" algn="l" rtl="0">
              <a:spcBef>
                <a:spcPct val="50000"/>
              </a:spcBef>
            </a:pPr>
            <a:r>
              <a:rPr lang="en-US" dirty="0" smtClean="0"/>
              <a:t>Devices</a:t>
            </a:r>
          </a:p>
          <a:p>
            <a:pPr lvl="1" algn="l" rtl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Thank you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786392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Respiratory fungal infection - Etiology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7772400" cy="1080120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smtClean="0"/>
              <a:t>YEAST</a:t>
            </a:r>
          </a:p>
          <a:p>
            <a:pPr marL="982980" lvl="1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300" dirty="0" err="1" smtClean="0">
                <a:solidFill>
                  <a:schemeClr val="tx1"/>
                </a:solidFill>
              </a:rPr>
              <a:t>Candidiasis</a:t>
            </a:r>
            <a:r>
              <a:rPr lang="en-AU" sz="2300" dirty="0" smtClean="0">
                <a:solidFill>
                  <a:schemeClr val="tx1"/>
                </a:solidFill>
              </a:rPr>
              <a:t> (</a:t>
            </a:r>
            <a:r>
              <a:rPr lang="en-AU" sz="2300" i="1" dirty="0" smtClean="0">
                <a:solidFill>
                  <a:schemeClr val="tx1"/>
                </a:solidFill>
              </a:rPr>
              <a:t>Candida</a:t>
            </a:r>
            <a:r>
              <a:rPr lang="en-AU" sz="2300" dirty="0" smtClean="0">
                <a:solidFill>
                  <a:schemeClr val="tx1"/>
                </a:solidFill>
              </a:rPr>
              <a:t> and other yeast)</a:t>
            </a:r>
          </a:p>
          <a:p>
            <a:pPr marL="982980" lvl="1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300" dirty="0" err="1" smtClean="0">
                <a:solidFill>
                  <a:schemeClr val="tx1"/>
                </a:solidFill>
              </a:rPr>
              <a:t>Cryptococcosis</a:t>
            </a:r>
            <a:r>
              <a:rPr lang="en-AU" sz="2300" dirty="0" smtClean="0">
                <a:solidFill>
                  <a:schemeClr val="tx1"/>
                </a:solidFill>
              </a:rPr>
              <a:t> (</a:t>
            </a:r>
            <a:r>
              <a:rPr lang="en-AU" sz="2300" i="1" dirty="0" smtClean="0">
                <a:solidFill>
                  <a:schemeClr val="tx1"/>
                </a:solidFill>
              </a:rPr>
              <a:t>Cryptococcus </a:t>
            </a:r>
            <a:r>
              <a:rPr lang="en-AU" sz="2300" i="1" dirty="0" err="1" smtClean="0">
                <a:solidFill>
                  <a:schemeClr val="tx1"/>
                </a:solidFill>
              </a:rPr>
              <a:t>neoformans</a:t>
            </a:r>
            <a:r>
              <a:rPr lang="en-AU" sz="2300" dirty="0" smtClean="0">
                <a:solidFill>
                  <a:schemeClr val="tx1"/>
                </a:solidFill>
              </a:rPr>
              <a:t>, </a:t>
            </a:r>
            <a:r>
              <a:rPr lang="en-AU" sz="2300" i="1" dirty="0" smtClean="0">
                <a:solidFill>
                  <a:schemeClr val="tx1"/>
                </a:solidFill>
              </a:rPr>
              <a:t>C. </a:t>
            </a:r>
            <a:r>
              <a:rPr lang="en-AU" sz="2300" i="1" dirty="0" err="1" smtClean="0">
                <a:solidFill>
                  <a:schemeClr val="tx1"/>
                </a:solidFill>
              </a:rPr>
              <a:t>gattii</a:t>
            </a:r>
            <a:r>
              <a:rPr lang="en-AU" sz="2300" dirty="0" smtClean="0">
                <a:solidFill>
                  <a:schemeClr val="tx1"/>
                </a:solidFill>
              </a:rPr>
              <a:t>)</a:t>
            </a:r>
            <a:endParaRPr lang="en-AU" sz="2400" b="1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hlink"/>
              </a:buClr>
              <a:buSzPct val="80000"/>
            </a:pPr>
            <a:endParaRPr lang="en-AU" sz="2400" b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501008"/>
            <a:ext cx="7776864" cy="14588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dirty="0" smtClean="0"/>
              <a:t>Mould fungi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Aspergillosis</a:t>
            </a:r>
            <a:r>
              <a:rPr lang="en-AU" sz="1600" dirty="0" smtClean="0"/>
              <a:t> (</a:t>
            </a:r>
            <a:r>
              <a:rPr lang="en-AU" sz="1600" i="1" dirty="0" err="1" smtClean="0"/>
              <a:t>Aspergillus</a:t>
            </a:r>
            <a:r>
              <a:rPr lang="en-AU" sz="1600" dirty="0" smtClean="0"/>
              <a:t> species)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Zygomycosis</a:t>
            </a:r>
            <a:r>
              <a:rPr lang="en-AU" sz="1600" dirty="0" smtClean="0"/>
              <a:t> (</a:t>
            </a:r>
            <a:r>
              <a:rPr lang="en-AU" sz="1600" i="1" dirty="0" err="1" smtClean="0"/>
              <a:t>Zygomycetes</a:t>
            </a:r>
            <a:r>
              <a:rPr lang="en-AU" sz="1600" i="1" dirty="0" smtClean="0"/>
              <a:t>, </a:t>
            </a:r>
            <a:r>
              <a:rPr lang="en-AU" sz="1600" dirty="0" smtClean="0"/>
              <a:t>e.g. </a:t>
            </a:r>
            <a:r>
              <a:rPr lang="en-AU" sz="1600" i="1" dirty="0" err="1" smtClean="0"/>
              <a:t>Rhizopus</a:t>
            </a:r>
            <a:r>
              <a:rPr lang="en-AU" sz="1600" i="1" dirty="0" smtClean="0"/>
              <a:t>, </a:t>
            </a:r>
            <a:r>
              <a:rPr lang="en-AU" sz="1600" i="1" dirty="0" err="1" smtClean="0"/>
              <a:t>Mucor</a:t>
            </a:r>
            <a:r>
              <a:rPr lang="en-AU" sz="1600" dirty="0" smtClean="0"/>
              <a:t>)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1600" dirty="0" smtClean="0"/>
              <a:t>Other mould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39552" y="5085184"/>
            <a:ext cx="7776864" cy="1114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dirty="0" smtClean="0"/>
              <a:t>Dimorphic fungi</a:t>
            </a:r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Histoplasma</a:t>
            </a:r>
            <a:r>
              <a:rPr lang="en-AU" sz="1600" dirty="0" smtClean="0"/>
              <a:t> </a:t>
            </a:r>
            <a:r>
              <a:rPr lang="en-AU" sz="1600" dirty="0" err="1" smtClean="0"/>
              <a:t>capsulatum</a:t>
            </a:r>
            <a:endParaRPr lang="en-AU" sz="1600" dirty="0" smtClean="0"/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Blastomyces</a:t>
            </a:r>
            <a:r>
              <a:rPr lang="en-AU" sz="1600" dirty="0" smtClean="0"/>
              <a:t> </a:t>
            </a:r>
            <a:r>
              <a:rPr lang="en-AU" sz="1600" dirty="0" err="1" smtClean="0"/>
              <a:t>dermatitidis</a:t>
            </a:r>
            <a:endParaRPr lang="en-AU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95936" y="5373216"/>
            <a:ext cx="3672408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Paracoccidioides</a:t>
            </a:r>
            <a:r>
              <a:rPr lang="en-AU" sz="1600" dirty="0" smtClean="0"/>
              <a:t> </a:t>
            </a:r>
            <a:r>
              <a:rPr lang="en-AU" sz="1600" dirty="0" err="1" smtClean="0"/>
              <a:t>brasiliensis</a:t>
            </a:r>
            <a:endParaRPr lang="en-AU" sz="1600" dirty="0" smtClean="0"/>
          </a:p>
          <a:p>
            <a:pPr marL="800100" lvl="1" indent="-342900" algn="l" rtl="0">
              <a:lnSpc>
                <a:spcPct val="12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1600" dirty="0" err="1" smtClean="0"/>
              <a:t>Coccidioides</a:t>
            </a:r>
            <a:r>
              <a:rPr lang="en-AU" sz="1600" dirty="0" smtClean="0"/>
              <a:t> </a:t>
            </a:r>
            <a:r>
              <a:rPr lang="en-AU" sz="1600" dirty="0" err="1" smtClean="0"/>
              <a:t>immitis</a:t>
            </a:r>
            <a:endParaRPr lang="en-AU" sz="1600" dirty="0" smtClean="0"/>
          </a:p>
        </p:txBody>
      </p:sp>
      <p:sp>
        <p:nvSpPr>
          <p:cNvPr id="8" name="Rectangle 7"/>
          <p:cNvSpPr/>
          <p:nvPr/>
        </p:nvSpPr>
        <p:spPr>
          <a:xfrm rot="19435340">
            <a:off x="6171822" y="3049557"/>
            <a:ext cx="2592288" cy="65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Opportunistic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9469306">
            <a:off x="7022579" y="5430338"/>
            <a:ext cx="1748748" cy="5679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Primary  infections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39552" y="2825552"/>
            <a:ext cx="7772400" cy="6034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rIns="4572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AU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Pneumocystosis</a:t>
            </a: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AU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Pneumocystis</a:t>
            </a:r>
            <a:r>
              <a:rPr kumimoji="0" lang="en-A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jiroveci</a:t>
            </a: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A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A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A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A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 2"/>
              <a:buNone/>
              <a:tabLst/>
              <a:defRPr/>
            </a:pPr>
            <a:endParaRPr kumimoji="0" lang="en-A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87624" y="620688"/>
            <a:ext cx="5975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latin typeface="Constantia" pitchFamily="18" charset="0"/>
                <a:cs typeface="Times New Roman" pitchFamily="18" charset="0"/>
              </a:rPr>
              <a:t>Primary Systemic </a:t>
            </a:r>
            <a:r>
              <a:rPr lang="en-US" sz="2800" b="1" dirty="0" smtClean="0">
                <a:latin typeface="Constantia" pitchFamily="18" charset="0"/>
                <a:cs typeface="Times New Roman" pitchFamily="18" charset="0"/>
              </a:rPr>
              <a:t>Mycoses</a:t>
            </a:r>
            <a:endParaRPr lang="en-US" sz="24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95288" y="1196752"/>
            <a:ext cx="8497887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l" rtl="0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Infections of the respiratory system</a:t>
            </a:r>
          </a:p>
          <a:p>
            <a:pPr marL="800100" lvl="1" indent="-342900" algn="l" rtl="0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Dissemination seen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immunocompromised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hosts</a:t>
            </a:r>
          </a:p>
          <a:p>
            <a:pPr marL="800100" lvl="1" indent="-342900" algn="l" rtl="0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North America and to a lesser extent South America.  Not common in other parts of the World. </a:t>
            </a:r>
          </a:p>
          <a:p>
            <a:pPr marL="800100" lvl="1" indent="-342900" algn="l" rtl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Etiologies are dimorphic fungi.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nature found in soil of restricted habitats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l" rtl="0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Primary pathogens </a:t>
            </a:r>
          </a:p>
          <a:p>
            <a:pPr marL="800100" lvl="1" indent="-342900" algn="l" rtl="0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are highly infectious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include: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Blastomycosis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Histoplasmosis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Coccidioidomycosis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Paracoccidioidomycosis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332656"/>
            <a:ext cx="7772400" cy="838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Aspergillosis</a:t>
            </a:r>
            <a:endParaRPr kumimoji="0" lang="en-AU" sz="3200" b="1" i="0" u="none" strike="noStrike" kern="1200" cap="none" spc="0" normalizeH="0" baseline="0" noProof="0" dirty="0">
              <a:ln w="635"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268760"/>
            <a:ext cx="8153400" cy="490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err="1">
                <a:cs typeface="Times New Roman" pitchFamily="18" charset="0"/>
              </a:rPr>
              <a:t>Aspergillosis</a:t>
            </a:r>
            <a:r>
              <a:rPr lang="en-AU" dirty="0">
                <a:cs typeface="Times New Roman" pitchFamily="18" charset="0"/>
              </a:rPr>
              <a:t> is a spectrum of diseases of humans and animals caused by members of the genus </a:t>
            </a:r>
            <a:r>
              <a:rPr lang="en-AU" i="1" dirty="0" err="1">
                <a:cs typeface="Times New Roman" pitchFamily="18" charset="0"/>
              </a:rPr>
              <a:t>Aspergillus</a:t>
            </a:r>
            <a:r>
              <a:rPr lang="en-AU" dirty="0">
                <a:cs typeface="Times New Roman" pitchFamily="18" charset="0"/>
              </a:rPr>
              <a:t>.  </a:t>
            </a:r>
            <a:endParaRPr lang="en-AU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These </a:t>
            </a:r>
            <a:r>
              <a:rPr lang="en-AU" dirty="0">
                <a:cs typeface="Times New Roman" pitchFamily="18" charset="0"/>
              </a:rPr>
              <a:t>include </a:t>
            </a:r>
            <a:endParaRPr lang="ar-SA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</a:t>
            </a:r>
            <a:r>
              <a:rPr lang="en-AU" dirty="0">
                <a:cs typeface="Times New Roman" pitchFamily="18" charset="0"/>
              </a:rPr>
              <a:t>1) </a:t>
            </a:r>
            <a:r>
              <a:rPr lang="en-AU" dirty="0" err="1">
                <a:cs typeface="Times New Roman" pitchFamily="18" charset="0"/>
              </a:rPr>
              <a:t>mycotoxicosis</a:t>
            </a:r>
            <a:r>
              <a:rPr lang="en-AU" dirty="0">
                <a:cs typeface="Times New Roman" pitchFamily="18" charset="0"/>
              </a:rPr>
              <a:t> </a:t>
            </a:r>
            <a:endParaRPr lang="ar-SA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</a:t>
            </a:r>
            <a:r>
              <a:rPr lang="en-AU" dirty="0">
                <a:cs typeface="Times New Roman" pitchFamily="18" charset="0"/>
              </a:rPr>
              <a:t>2) </a:t>
            </a:r>
            <a:r>
              <a:rPr lang="en-AU" dirty="0" smtClean="0">
                <a:cs typeface="Times New Roman" pitchFamily="18" charset="0"/>
              </a:rPr>
              <a:t>Allergy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</a:t>
            </a:r>
            <a:r>
              <a:rPr lang="en-AU" dirty="0">
                <a:cs typeface="Times New Roman" pitchFamily="18" charset="0"/>
              </a:rPr>
              <a:t>3) </a:t>
            </a:r>
            <a:r>
              <a:rPr lang="en-AU" dirty="0" smtClean="0">
                <a:cs typeface="Times New Roman" pitchFamily="18" charset="0"/>
              </a:rPr>
              <a:t>Colonization (without </a:t>
            </a:r>
            <a:r>
              <a:rPr lang="en-US" dirty="0" smtClean="0">
                <a:cs typeface="Times New Roman" pitchFamily="18" charset="0"/>
              </a:rPr>
              <a:t>invasion and </a:t>
            </a:r>
            <a:r>
              <a:rPr lang="en-AU" dirty="0" smtClean="0">
                <a:cs typeface="Times New Roman" pitchFamily="18" charset="0"/>
              </a:rPr>
              <a:t>extension ) in </a:t>
            </a:r>
            <a:r>
              <a:rPr lang="en-AU" dirty="0">
                <a:cs typeface="Times New Roman" pitchFamily="18" charset="0"/>
              </a:rPr>
              <a:t>preformed cavities </a:t>
            </a:r>
            <a:endParaRPr lang="en-AU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</a:t>
            </a:r>
            <a:r>
              <a:rPr lang="en-AU" dirty="0">
                <a:cs typeface="Times New Roman" pitchFamily="18" charset="0"/>
              </a:rPr>
              <a:t>4) </a:t>
            </a:r>
            <a:r>
              <a:rPr lang="en-AU" dirty="0" smtClean="0">
                <a:cs typeface="Times New Roman" pitchFamily="18" charset="0"/>
              </a:rPr>
              <a:t>Invasive</a:t>
            </a:r>
            <a:r>
              <a:rPr lang="en-AU" dirty="0">
                <a:cs typeface="Times New Roman" pitchFamily="18" charset="0"/>
              </a:rPr>
              <a:t>, inflammatory, </a:t>
            </a:r>
            <a:r>
              <a:rPr lang="en-AU" dirty="0" err="1">
                <a:cs typeface="Times New Roman" pitchFamily="18" charset="0"/>
              </a:rPr>
              <a:t>granulomatous</a:t>
            </a:r>
            <a:r>
              <a:rPr lang="en-AU" dirty="0">
                <a:cs typeface="Times New Roman" pitchFamily="18" charset="0"/>
              </a:rPr>
              <a:t>, necrotizing disease of </a:t>
            </a:r>
            <a:r>
              <a:rPr lang="en-AU" dirty="0" smtClean="0">
                <a:cs typeface="Times New Roman" pitchFamily="18" charset="0"/>
              </a:rPr>
              <a:t>lungs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(5</a:t>
            </a:r>
            <a:r>
              <a:rPr lang="en-AU" dirty="0">
                <a:cs typeface="Times New Roman" pitchFamily="18" charset="0"/>
              </a:rPr>
              <a:t>) systemic </a:t>
            </a:r>
            <a:r>
              <a:rPr lang="en-AU" dirty="0" smtClean="0">
                <a:cs typeface="Times New Roman" pitchFamily="18" charset="0"/>
              </a:rPr>
              <a:t>and </a:t>
            </a:r>
            <a:r>
              <a:rPr lang="en-AU" dirty="0">
                <a:cs typeface="Times New Roman" pitchFamily="18" charset="0"/>
              </a:rPr>
              <a:t>disseminated disease</a:t>
            </a:r>
            <a:r>
              <a:rPr lang="en-AU" dirty="0" smtClean="0">
                <a:cs typeface="Times New Roman" pitchFamily="18" charset="0"/>
              </a:rPr>
              <a:t>.  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cs typeface="Times New Roman" pitchFamily="18" charset="0"/>
              </a:rPr>
              <a:t>The </a:t>
            </a:r>
            <a:r>
              <a:rPr lang="en-AU" dirty="0">
                <a:cs typeface="Times New Roman" pitchFamily="18" charset="0"/>
              </a:rPr>
              <a:t>type of disease and severity depends upon the physiologic state of the host and the species of </a:t>
            </a:r>
            <a:r>
              <a:rPr lang="en-AU" i="1" dirty="0" err="1">
                <a:cs typeface="Times New Roman" pitchFamily="18" charset="0"/>
              </a:rPr>
              <a:t>Aspergillus</a:t>
            </a:r>
            <a:r>
              <a:rPr lang="en-AU" dirty="0">
                <a:cs typeface="Times New Roman" pitchFamily="18" charset="0"/>
              </a:rPr>
              <a:t> </a:t>
            </a:r>
            <a:r>
              <a:rPr lang="en-AU" dirty="0" smtClean="0">
                <a:cs typeface="Times New Roman" pitchFamily="18" charset="0"/>
              </a:rPr>
              <a:t>causing the disease.</a:t>
            </a:r>
            <a:endParaRPr lang="en-AU" dirty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endParaRPr lang="en-AU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sz="2400" b="1" u="sng" dirty="0" smtClean="0">
                <a:cs typeface="Times New Roman" pitchFamily="18" charset="0"/>
              </a:rPr>
              <a:t>Aetiological </a:t>
            </a:r>
            <a:r>
              <a:rPr lang="en-AU" sz="2400" b="1" u="sng" dirty="0">
                <a:cs typeface="Times New Roman" pitchFamily="18" charset="0"/>
              </a:rPr>
              <a:t>Agents:</a:t>
            </a:r>
            <a:r>
              <a:rPr lang="en-AU" sz="2400" b="1" dirty="0">
                <a:cs typeface="Times New Roman" pitchFamily="18" charset="0"/>
              </a:rPr>
              <a:t>  </a:t>
            </a:r>
            <a:r>
              <a:rPr lang="en-AU" i="1" dirty="0" err="1" smtClean="0">
                <a:cs typeface="Times New Roman" pitchFamily="18" charset="0"/>
              </a:rPr>
              <a:t>Aspergillus</a:t>
            </a:r>
            <a:r>
              <a:rPr lang="en-AU" i="1" dirty="0" smtClean="0">
                <a:cs typeface="Times New Roman" pitchFamily="18" charset="0"/>
              </a:rPr>
              <a:t> species,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</a:pPr>
            <a:r>
              <a:rPr lang="en-AU" i="1" dirty="0" smtClean="0">
                <a:cs typeface="Times New Roman" pitchFamily="18" charset="0"/>
              </a:rPr>
              <a:t>common species are A. </a:t>
            </a:r>
            <a:r>
              <a:rPr lang="en-AU" i="1" dirty="0" err="1" smtClean="0">
                <a:cs typeface="Times New Roman" pitchFamily="18" charset="0"/>
              </a:rPr>
              <a:t>fumigatus</a:t>
            </a:r>
            <a:r>
              <a:rPr lang="en-AU" i="1" dirty="0">
                <a:cs typeface="Times New Roman" pitchFamily="18" charset="0"/>
              </a:rPr>
              <a:t>,</a:t>
            </a:r>
            <a:r>
              <a:rPr lang="en-AU" dirty="0">
                <a:cs typeface="Times New Roman" pitchFamily="18" charset="0"/>
              </a:rPr>
              <a:t> </a:t>
            </a:r>
            <a:r>
              <a:rPr lang="en-AU" i="1" dirty="0">
                <a:cs typeface="Times New Roman" pitchFamily="18" charset="0"/>
              </a:rPr>
              <a:t>A. </a:t>
            </a:r>
            <a:r>
              <a:rPr lang="en-AU" i="1" dirty="0" err="1">
                <a:cs typeface="Times New Roman" pitchFamily="18" charset="0"/>
              </a:rPr>
              <a:t>flavus</a:t>
            </a:r>
            <a:r>
              <a:rPr lang="en-AU" i="1" dirty="0">
                <a:cs typeface="Times New Roman" pitchFamily="18" charset="0"/>
              </a:rPr>
              <a:t>, A. </a:t>
            </a:r>
            <a:r>
              <a:rPr lang="en-AU" i="1" dirty="0" err="1">
                <a:cs typeface="Times New Roman" pitchFamily="18" charset="0"/>
              </a:rPr>
              <a:t>niger</a:t>
            </a:r>
            <a:r>
              <a:rPr lang="en-AU" i="1" dirty="0">
                <a:cs typeface="Times New Roman" pitchFamily="18" charset="0"/>
              </a:rPr>
              <a:t>, </a:t>
            </a:r>
            <a:r>
              <a:rPr lang="en-AU" i="1" dirty="0" smtClean="0">
                <a:cs typeface="Times New Roman" pitchFamily="18" charset="0"/>
              </a:rPr>
              <a:t>A</a:t>
            </a:r>
            <a:r>
              <a:rPr lang="en-AU" i="1" dirty="0">
                <a:cs typeface="Times New Roman" pitchFamily="18" charset="0"/>
              </a:rPr>
              <a:t>. </a:t>
            </a:r>
            <a:r>
              <a:rPr lang="en-AU" i="1" dirty="0" err="1" smtClean="0">
                <a:cs typeface="Times New Roman" pitchFamily="18" charset="0"/>
              </a:rPr>
              <a:t>terreus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AU" dirty="0" smtClean="0">
                <a:cs typeface="Times New Roman" pitchFamily="18" charset="0"/>
              </a:rPr>
              <a:t>and </a:t>
            </a:r>
            <a:r>
              <a:rPr lang="en-AU" i="1" dirty="0" smtClean="0">
                <a:cs typeface="Times New Roman" pitchFamily="18" charset="0"/>
              </a:rPr>
              <a:t>A. </a:t>
            </a:r>
            <a:r>
              <a:rPr lang="en-AU" i="1" dirty="0" err="1" smtClean="0">
                <a:cs typeface="Times New Roman" pitchFamily="18" charset="0"/>
              </a:rPr>
              <a:t>nidulans</a:t>
            </a:r>
            <a:r>
              <a:rPr lang="en-AU" dirty="0" smtClean="0">
                <a:cs typeface="Times New Roman" pitchFamily="18" charset="0"/>
              </a:rPr>
              <a:t>.</a:t>
            </a:r>
            <a:endParaRPr lang="en-A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377" y="306536"/>
            <a:ext cx="7772400" cy="749300"/>
          </a:xfr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CLASSIFICATION OF ASPERGILLOSIS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0014" y="1868636"/>
            <a:ext cx="2114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Airways/nasal exposure to airborne Aspergillus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     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430214" y="1208236"/>
            <a:ext cx="6292850" cy="1190625"/>
            <a:chOff x="1272" y="730"/>
            <a:chExt cx="3964" cy="75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080" y="730"/>
              <a:ext cx="3156" cy="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/>
                <a:t>Invasive </a:t>
              </a:r>
              <a:r>
                <a:rPr lang="en-US" sz="1800" u="sng" dirty="0" err="1" smtClean="0"/>
                <a:t>aspergillosis</a:t>
              </a:r>
              <a:r>
                <a:rPr lang="en-US" sz="2800" dirty="0" smtClean="0"/>
                <a:t>     </a:t>
              </a:r>
              <a:endParaRPr lang="en-US" sz="2800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272" y="1056"/>
              <a:ext cx="760" cy="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442914" y="2465536"/>
            <a:ext cx="6292850" cy="1866900"/>
            <a:chOff x="1280" y="1522"/>
            <a:chExt cx="3964" cy="1176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80" y="1522"/>
              <a:ext cx="3164" cy="1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/>
                <a:t>Chronic </a:t>
              </a:r>
              <a:r>
                <a:rPr lang="en-US" sz="1800" u="sng" dirty="0" err="1"/>
                <a:t>aspergillosis</a:t>
              </a:r>
              <a:r>
                <a:rPr lang="en-US" sz="1800" dirty="0"/>
                <a:t> (&gt;3 months)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/>
                <a:t> Chronic </a:t>
              </a:r>
              <a:r>
                <a:rPr lang="en-US" sz="1800" dirty="0" err="1"/>
                <a:t>cavitary</a:t>
              </a:r>
              <a:r>
                <a:rPr lang="en-US" sz="1800" dirty="0"/>
                <a:t> pulmonary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/>
                <a:t> </a:t>
              </a:r>
              <a:r>
                <a:rPr lang="en-US" sz="1800" dirty="0" err="1"/>
                <a:t>Aspergilloma</a:t>
              </a:r>
              <a:r>
                <a:rPr lang="en-US" sz="1800" dirty="0"/>
                <a:t> of lung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smtClean="0"/>
                <a:t>Maxillary (sinus) </a:t>
              </a:r>
              <a:r>
                <a:rPr lang="en-US" sz="1800" dirty="0" err="1" smtClean="0"/>
                <a:t>aspergilloma</a:t>
              </a:r>
              <a:endParaRPr lang="en-US" sz="1800" dirty="0" smtClean="0"/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n-US" sz="2800" dirty="0"/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/>
                <a:t>     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280" y="1536"/>
              <a:ext cx="728" cy="4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379414" y="2627461"/>
            <a:ext cx="6369050" cy="3249613"/>
            <a:chOff x="1240" y="1624"/>
            <a:chExt cx="4012" cy="2047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088" y="2874"/>
              <a:ext cx="3164" cy="7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u="sng" dirty="0"/>
                <a:t>Allergic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/>
                <a:t> Allergic </a:t>
              </a:r>
              <a:r>
                <a:rPr lang="en-US" sz="1800" dirty="0" err="1"/>
                <a:t>bronchopulmonary</a:t>
              </a:r>
              <a:r>
                <a:rPr lang="en-US" sz="1800" dirty="0"/>
                <a:t> (ABPA</a:t>
              </a:r>
              <a:r>
                <a:rPr lang="en-US" sz="1800" dirty="0" smtClean="0"/>
                <a:t>)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dirty="0" smtClean="0"/>
                <a:t> </a:t>
              </a:r>
              <a:r>
                <a:rPr lang="en-US" sz="1800" dirty="0"/>
                <a:t>Allergic </a:t>
              </a:r>
              <a:r>
                <a:rPr lang="en-US" sz="1800" dirty="0" err="1"/>
                <a:t>Aspergillus</a:t>
              </a:r>
              <a:r>
                <a:rPr lang="en-US" sz="1800" dirty="0"/>
                <a:t> </a:t>
              </a:r>
              <a:r>
                <a:rPr lang="en-US" sz="1800" dirty="0" smtClean="0"/>
                <a:t>sinusitis</a:t>
              </a:r>
              <a:endParaRPr lang="en-US" sz="1800" dirty="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40" y="1624"/>
              <a:ext cx="76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714127" y="3021161"/>
            <a:ext cx="1976437" cy="2486025"/>
            <a:chOff x="191" y="1872"/>
            <a:chExt cx="1245" cy="156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80" y="1872"/>
              <a:ext cx="0" cy="5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91" y="2491"/>
              <a:ext cx="1245" cy="9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/>
                <a:t>Persistence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/>
                <a:t>without disease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 sz="1800"/>
                <a:t> colonisation of 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/>
                <a:t>the airways or nose/sinuses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n-US" sz="2800"/>
            </a:p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/>
                <a:t>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104" y="404664"/>
            <a:ext cx="7772400" cy="786392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Aspergillosis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9552" y="1700808"/>
            <a:ext cx="7920037" cy="421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b="1" dirty="0" smtClean="0">
                <a:cs typeface="Times New Roman" pitchFamily="18" charset="0"/>
              </a:rPr>
              <a:t>Chronic </a:t>
            </a:r>
            <a:r>
              <a:rPr lang="en-US" sz="2100" b="1" dirty="0" err="1" smtClean="0">
                <a:cs typeface="Times New Roman" pitchFamily="18" charset="0"/>
              </a:rPr>
              <a:t>Aspergillosis</a:t>
            </a:r>
            <a:r>
              <a:rPr lang="en-US" sz="2100" b="1" dirty="0" smtClean="0">
                <a:cs typeface="Times New Roman" pitchFamily="18" charset="0"/>
              </a:rPr>
              <a:t> (Colonizing </a:t>
            </a:r>
            <a:r>
              <a:rPr lang="en-US" sz="2100" b="1" dirty="0" err="1" smtClean="0">
                <a:cs typeface="Times New Roman" pitchFamily="18" charset="0"/>
              </a:rPr>
              <a:t>aspergillosis</a:t>
            </a:r>
            <a:r>
              <a:rPr lang="en-US" sz="2100" b="1" dirty="0" smtClean="0">
                <a:cs typeface="Times New Roman" pitchFamily="18" charset="0"/>
              </a:rPr>
              <a:t>) </a:t>
            </a:r>
            <a:endParaRPr lang="en-US" sz="2100" b="1" dirty="0"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100" dirty="0">
                <a:cs typeface="Times New Roman" pitchFamily="18" charset="0"/>
              </a:rPr>
              <a:t>	</a:t>
            </a:r>
            <a:r>
              <a:rPr lang="en-US" sz="2100" dirty="0" smtClean="0">
                <a:cs typeface="Times New Roman" pitchFamily="18" charset="0"/>
              </a:rPr>
              <a:t>        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dirty="0" err="1" smtClean="0">
                <a:cs typeface="Times New Roman" pitchFamily="18" charset="0"/>
              </a:rPr>
              <a:t>Aspergilloma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OR </a:t>
            </a:r>
            <a:r>
              <a:rPr lang="en-US" sz="2000" dirty="0" err="1">
                <a:cs typeface="Times New Roman" pitchFamily="18" charset="0"/>
              </a:rPr>
              <a:t>Aspergillus</a:t>
            </a:r>
            <a:r>
              <a:rPr lang="en-US" sz="2000" dirty="0">
                <a:cs typeface="Times New Roman" pitchFamily="18" charset="0"/>
              </a:rPr>
              <a:t> fungus ball)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</a:t>
            </a:r>
            <a:endParaRPr lang="en-US" sz="2000" dirty="0" smtClean="0"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Signs </a:t>
            </a:r>
            <a:r>
              <a:rPr lang="en-US" sz="2000" dirty="0">
                <a:cs typeface="Times New Roman" pitchFamily="18" charset="0"/>
              </a:rPr>
              <a:t>include</a:t>
            </a:r>
            <a:r>
              <a:rPr lang="en-US" sz="2000" dirty="0" smtClean="0">
                <a:cs typeface="Times New Roman" pitchFamily="18" charset="0"/>
              </a:rPr>
              <a:t>: Cough, </a:t>
            </a:r>
            <a:r>
              <a:rPr lang="en-US" sz="2000" dirty="0" err="1" smtClean="0">
                <a:cs typeface="Times New Roman" pitchFamily="18" charset="0"/>
              </a:rPr>
              <a:t>hemoptysis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variable </a:t>
            </a:r>
            <a:r>
              <a:rPr lang="en-US" sz="2000" dirty="0" smtClean="0">
                <a:cs typeface="Times New Roman" pitchFamily="18" charset="0"/>
              </a:rPr>
              <a:t>fever</a:t>
            </a: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Radiology  will show mass in the lung , radiolucent </a:t>
            </a:r>
            <a:r>
              <a:rPr lang="en-US" sz="2000" dirty="0" smtClean="0">
                <a:cs typeface="Times New Roman" pitchFamily="18" charset="0"/>
              </a:rPr>
              <a:t>crescent</a:t>
            </a: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 smtClean="0">
              <a:cs typeface="Times New Roman" pitchFamily="18" charset="0"/>
            </a:endParaRP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b="1" dirty="0" smtClean="0">
              <a:cs typeface="Times New Roman" pitchFamily="18" charset="0"/>
            </a:endParaRPr>
          </a:p>
          <a:p>
            <a:pPr marL="342900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cs typeface="Times New Roman" pitchFamily="18" charset="0"/>
              </a:rPr>
              <a:t>Invasive pulmonary </a:t>
            </a:r>
            <a:r>
              <a:rPr lang="en-US" sz="2000" b="1" dirty="0" err="1" smtClean="0">
                <a:cs typeface="Times New Roman" pitchFamily="18" charset="0"/>
              </a:rPr>
              <a:t>Aspergillosis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endParaRPr lang="en-US" sz="2000" b="1" dirty="0" smtClean="0"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endParaRPr lang="en-US" sz="2000" dirty="0" smtClean="0"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cs typeface="Times New Roman" pitchFamily="18" charset="0"/>
              </a:rPr>
              <a:t>Signs</a:t>
            </a:r>
            <a:r>
              <a:rPr lang="en-US" sz="2000" dirty="0" smtClean="0">
                <a:cs typeface="Times New Roman" pitchFamily="18" charset="0"/>
              </a:rPr>
              <a:t>: Cough , </a:t>
            </a:r>
            <a:r>
              <a:rPr lang="en-US" sz="2000" dirty="0" err="1" smtClean="0">
                <a:cs typeface="Times New Roman" pitchFamily="18" charset="0"/>
              </a:rPr>
              <a:t>hemoptysis</a:t>
            </a:r>
            <a:r>
              <a:rPr lang="en-US" sz="2000" dirty="0" smtClean="0">
                <a:cs typeface="Times New Roman" pitchFamily="18" charset="0"/>
              </a:rPr>
              <a:t>, Fever, Pneumonia, </a:t>
            </a:r>
            <a:r>
              <a:rPr lang="en-US" sz="2000" dirty="0" err="1" smtClean="0">
                <a:cs typeface="Times New Roman" pitchFamily="18" charset="0"/>
              </a:rPr>
              <a:t>Leukocytosis</a:t>
            </a:r>
            <a:endParaRPr lang="en-US" sz="2000" dirty="0" smtClean="0">
              <a:cs typeface="Times New Roman" pitchFamily="18" charset="0"/>
            </a:endParaRPr>
          </a:p>
          <a:p>
            <a:pPr marL="1257300" lvl="2" indent="-342900" algn="l" rt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cs typeface="Times New Roman" pitchFamily="18" charset="0"/>
              </a:rPr>
              <a:t>Radiology  will </a:t>
            </a:r>
            <a:r>
              <a:rPr lang="en-US" sz="2000" dirty="0" smtClean="0">
                <a:cs typeface="Times New Roman" pitchFamily="18" charset="0"/>
              </a:rPr>
              <a:t>show</a:t>
            </a:r>
            <a:r>
              <a:rPr lang="en-US" sz="2000" dirty="0" smtClean="0"/>
              <a:t> </a:t>
            </a:r>
            <a:r>
              <a:rPr lang="en-US" sz="2000" dirty="0" smtClean="0"/>
              <a:t>lesions  with halo sign</a:t>
            </a:r>
            <a:r>
              <a:rPr lang="en-US" sz="2000" dirty="0" smtClean="0">
                <a:cs typeface="Times New Roman" pitchFamily="18" charset="0"/>
              </a:rPr>
              <a:t>  </a:t>
            </a:r>
            <a:endParaRPr lang="en-US" sz="2000" dirty="0" smtClean="0">
              <a:cs typeface="Times New Roman" pitchFamily="18" charset="0"/>
            </a:endParaRPr>
          </a:p>
          <a:p>
            <a:pPr marL="800100" lvl="1" indent="-342900" algn="l" rtl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3356992"/>
            <a:ext cx="3537592" cy="15097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Note the Halo sign</a:t>
            </a:r>
            <a:endParaRPr lang="en-US" sz="2800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8201" y="749648"/>
            <a:ext cx="8396287" cy="5191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dirty="0"/>
              <a:t>Invasive pulmonary </a:t>
            </a:r>
            <a:r>
              <a:rPr lang="en-GB" sz="2800" dirty="0" err="1"/>
              <a:t>aspergillosis</a:t>
            </a:r>
            <a:r>
              <a:rPr lang="en-GB" sz="2800" dirty="0"/>
              <a:t> in AIDS</a:t>
            </a:r>
          </a:p>
        </p:txBody>
      </p:sp>
      <p:pic>
        <p:nvPicPr>
          <p:cNvPr id="8" name="Picture 6" descr="PtDF10 CT Feb 2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38" y="1369814"/>
            <a:ext cx="3805237" cy="2635250"/>
          </a:xfrm>
          <a:prstGeom prst="rect">
            <a:avLst/>
          </a:prstGeom>
          <a:noFill/>
        </p:spPr>
      </p:pic>
      <p:pic>
        <p:nvPicPr>
          <p:cNvPr id="9" name="Picture 7" descr="PtDFctscan06 feb 2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038" y="4057922"/>
            <a:ext cx="3836987" cy="2611438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401902" flipV="1">
            <a:off x="4341609" y="4839690"/>
            <a:ext cx="1028562" cy="18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401902" flipV="1">
            <a:off x="4338147" y="2188237"/>
            <a:ext cx="1251510" cy="232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894</Words>
  <Application>Microsoft Office PowerPoint</Application>
  <PresentationFormat>On-screen Show (4:3)</PresentationFormat>
  <Paragraphs>281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Slide 1</vt:lpstr>
      <vt:lpstr>Respiratory fungal ifections</vt:lpstr>
      <vt:lpstr>Slide 3</vt:lpstr>
      <vt:lpstr>Respiratory fungal infection - Etiology</vt:lpstr>
      <vt:lpstr>Slide 5</vt:lpstr>
      <vt:lpstr>Slide 6</vt:lpstr>
      <vt:lpstr>CLASSIFICATION OF ASPERGILLOSIS</vt:lpstr>
      <vt:lpstr>Aspergillosis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AIR QUALITY</vt:lpstr>
      <vt:lpstr>Fungal sinusitis</vt:lpstr>
      <vt:lpstr>Slide 18</vt:lpstr>
      <vt:lpstr>Diagnosis</vt:lpstr>
      <vt:lpstr>Diagnosis</vt:lpstr>
      <vt:lpstr>Slide 21</vt:lpstr>
      <vt:lpstr>Diagnosis</vt:lpstr>
      <vt:lpstr>Diagnosis-   PCR</vt:lpstr>
      <vt:lpstr>Slide 24</vt:lpstr>
      <vt:lpstr>Slide 25</vt:lpstr>
      <vt:lpstr>Zygomycosis</vt:lpstr>
      <vt:lpstr>Zygomycosis</vt:lpstr>
      <vt:lpstr>Pulmonary Zygomycosis</vt:lpstr>
      <vt:lpstr>Slide 29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Al-Hedaithy</dc:creator>
  <cp:lastModifiedBy>Ahmed Albarrag</cp:lastModifiedBy>
  <cp:revision>113</cp:revision>
  <dcterms:created xsi:type="dcterms:W3CDTF">2011-01-18T14:07:27Z</dcterms:created>
  <dcterms:modified xsi:type="dcterms:W3CDTF">2012-02-13T17:36:18Z</dcterms:modified>
</cp:coreProperties>
</file>