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notesMasterIdLst>
    <p:notesMasterId r:id="rId35"/>
  </p:notesMasterIdLst>
  <p:sldIdLst>
    <p:sldId id="256" r:id="rId2"/>
    <p:sldId id="257" r:id="rId3"/>
    <p:sldId id="274" r:id="rId4"/>
    <p:sldId id="258" r:id="rId5"/>
    <p:sldId id="259" r:id="rId6"/>
    <p:sldId id="295" r:id="rId7"/>
    <p:sldId id="277" r:id="rId8"/>
    <p:sldId id="260" r:id="rId9"/>
    <p:sldId id="261" r:id="rId10"/>
    <p:sldId id="285" r:id="rId11"/>
    <p:sldId id="262" r:id="rId12"/>
    <p:sldId id="263" r:id="rId13"/>
    <p:sldId id="286" r:id="rId14"/>
    <p:sldId id="294" r:id="rId15"/>
    <p:sldId id="264" r:id="rId16"/>
    <p:sldId id="265" r:id="rId17"/>
    <p:sldId id="266" r:id="rId18"/>
    <p:sldId id="267" r:id="rId19"/>
    <p:sldId id="296" r:id="rId20"/>
    <p:sldId id="289" r:id="rId21"/>
    <p:sldId id="279" r:id="rId22"/>
    <p:sldId id="287" r:id="rId23"/>
    <p:sldId id="290" r:id="rId24"/>
    <p:sldId id="269" r:id="rId25"/>
    <p:sldId id="270" r:id="rId26"/>
    <p:sldId id="292" r:id="rId27"/>
    <p:sldId id="288" r:id="rId28"/>
    <p:sldId id="271" r:id="rId29"/>
    <p:sldId id="272" r:id="rId30"/>
    <p:sldId id="282" r:id="rId31"/>
    <p:sldId id="273" r:id="rId32"/>
    <p:sldId id="283" r:id="rId33"/>
    <p:sldId id="293" r:id="rId3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872" autoAdjust="0"/>
    <p:restoredTop sz="94660"/>
  </p:normalViewPr>
  <p:slideViewPr>
    <p:cSldViewPr>
      <p:cViewPr>
        <p:scale>
          <a:sx n="69" d="100"/>
          <a:sy n="69" d="100"/>
        </p:scale>
        <p:origin x="-348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-90" y="18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8EFD7B7-68AC-4CE7-9F9B-507D46DE658B}" type="datetimeFigureOut">
              <a:rPr lang="ar-SA" smtClean="0"/>
              <a:pPr/>
              <a:t>12/03/1433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D59C111-F2CC-4552-B060-A1E9E8B41FB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0500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9C111-F2CC-4552-B060-A1E9E8B41FBC}" type="slidenum">
              <a:rPr lang="ar-SA" smtClean="0"/>
              <a:pPr/>
              <a:t>7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56D5-FD5C-4466-B88C-F2ECB4C69395}" type="datetimeFigureOut">
              <a:rPr lang="ar-SA" smtClean="0"/>
              <a:pPr/>
              <a:t>12/03/1433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DFD0-40C9-476E-B9F0-1C311A163B16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56D5-FD5C-4466-B88C-F2ECB4C69395}" type="datetimeFigureOut">
              <a:rPr lang="ar-SA" smtClean="0"/>
              <a:pPr/>
              <a:t>12/03/1433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DFD0-40C9-476E-B9F0-1C311A163B1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56D5-FD5C-4466-B88C-F2ECB4C69395}" type="datetimeFigureOut">
              <a:rPr lang="ar-SA" smtClean="0"/>
              <a:pPr/>
              <a:t>12/03/1433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DFD0-40C9-476E-B9F0-1C311A163B1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lvl1pPr algn="ctr">
              <a:defRPr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56D5-FD5C-4466-B88C-F2ECB4C69395}" type="datetimeFigureOut">
              <a:rPr lang="ar-SA" smtClean="0"/>
              <a:pPr/>
              <a:t>12/03/1433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DFD0-40C9-476E-B9F0-1C311A163B1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56D5-FD5C-4466-B88C-F2ECB4C69395}" type="datetimeFigureOut">
              <a:rPr lang="ar-SA" smtClean="0"/>
              <a:pPr/>
              <a:t>12/03/1433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DFD0-40C9-476E-B9F0-1C311A163B1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56D5-FD5C-4466-B88C-F2ECB4C69395}" type="datetimeFigureOut">
              <a:rPr lang="ar-SA" smtClean="0"/>
              <a:pPr/>
              <a:t>12/03/1433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DFD0-40C9-476E-B9F0-1C311A163B1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56D5-FD5C-4466-B88C-F2ECB4C69395}" type="datetimeFigureOut">
              <a:rPr lang="ar-SA" smtClean="0"/>
              <a:pPr/>
              <a:t>12/03/1433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DFD0-40C9-476E-B9F0-1C311A163B1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56D5-FD5C-4466-B88C-F2ECB4C69395}" type="datetimeFigureOut">
              <a:rPr lang="ar-SA" smtClean="0"/>
              <a:pPr/>
              <a:t>12/03/1433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DFD0-40C9-476E-B9F0-1C311A163B1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56D5-FD5C-4466-B88C-F2ECB4C69395}" type="datetimeFigureOut">
              <a:rPr lang="ar-SA" smtClean="0"/>
              <a:pPr/>
              <a:t>12/03/1433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DFD0-40C9-476E-B9F0-1C311A163B1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56D5-FD5C-4466-B88C-F2ECB4C69395}" type="datetimeFigureOut">
              <a:rPr lang="ar-SA" smtClean="0"/>
              <a:pPr/>
              <a:t>12/03/1433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DFD0-40C9-476E-B9F0-1C311A163B16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52756D5-FD5C-4466-B88C-F2ECB4C69395}" type="datetimeFigureOut">
              <a:rPr lang="ar-SA" smtClean="0"/>
              <a:pPr/>
              <a:t>12/03/1433</a:t>
            </a:fld>
            <a:endParaRPr lang="ar-SA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EB6DFD0-40C9-476E-B9F0-1C311A163B1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52756D5-FD5C-4466-B88C-F2ECB4C69395}" type="datetimeFigureOut">
              <a:rPr lang="ar-SA" smtClean="0"/>
              <a:pPr/>
              <a:t>12/03/1433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EB6DFD0-40C9-476E-B9F0-1C311A163B16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1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r" rtl="1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r" rtl="1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r" rtl="1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r" rtl="1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r" rtl="1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r" rtl="1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r" rtl="1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0"/>
            <a:ext cx="8077200" cy="1673352"/>
          </a:xfrm>
        </p:spPr>
        <p:txBody>
          <a:bodyPr>
            <a:normAutofit fontScale="90000"/>
          </a:bodyPr>
          <a:lstStyle/>
          <a:p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en-US" sz="5300" dirty="0" smtClean="0"/>
              <a:t>RESPIRATORY </a:t>
            </a:r>
            <a:r>
              <a:rPr lang="en-US" sz="5300" dirty="0"/>
              <a:t>BLOCK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                                  </a:t>
            </a:r>
            <a:r>
              <a:rPr lang="en-US" sz="4000" dirty="0" smtClean="0"/>
              <a:t>PATHOLOGY  L1</a:t>
            </a: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284984"/>
            <a:ext cx="8748464" cy="2736304"/>
          </a:xfrm>
        </p:spPr>
        <p:txBody>
          <a:bodyPr>
            <a:normAutofit lnSpcReduction="10000"/>
          </a:bodyPr>
          <a:lstStyle/>
          <a:p>
            <a:r>
              <a:rPr lang="en-US" sz="4800" dirty="0" smtClean="0"/>
              <a:t>Pathology </a:t>
            </a:r>
            <a:r>
              <a:rPr lang="en-US" sz="4800" dirty="0"/>
              <a:t>of bronchial </a:t>
            </a:r>
            <a:r>
              <a:rPr lang="en-US" sz="4800" dirty="0" smtClean="0"/>
              <a:t>asthma</a:t>
            </a:r>
          </a:p>
          <a:p>
            <a:endParaRPr lang="en-US" sz="3600" dirty="0" smtClean="0"/>
          </a:p>
          <a:p>
            <a:r>
              <a:rPr lang="en-US" sz="3600" dirty="0" smtClean="0"/>
              <a:t>									Dr. </a:t>
            </a:r>
            <a:r>
              <a:rPr lang="en-US" sz="3600" dirty="0" err="1" smtClean="0"/>
              <a:t>Maha</a:t>
            </a:r>
            <a:r>
              <a:rPr lang="en-US" sz="3600" dirty="0" smtClean="0"/>
              <a:t> </a:t>
            </a:r>
            <a:r>
              <a:rPr lang="en-US" sz="3600" dirty="0" err="1" smtClean="0"/>
              <a:t>Arafah</a:t>
            </a:r>
            <a:r>
              <a:rPr lang="en-US" sz="3600" dirty="0" smtClean="0"/>
              <a:t>						</a:t>
            </a:r>
          </a:p>
          <a:p>
            <a:endParaRPr lang="ar-S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Tahoma" pitchFamily="34" charset="0"/>
                <a:cs typeface="Tahoma" pitchFamily="34" charset="0"/>
              </a:rPr>
              <a:t>wheel and flare reaction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3010" name="Picture 2" descr="File:Hives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43000"/>
            <a:ext cx="67437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sz="4000" b="1" dirty="0"/>
              <a:t>Pathogenesis of Bronchial Asthma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524000"/>
            <a:ext cx="8382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EXAGGERATED BROCHOCONTRICTION </a:t>
            </a:r>
          </a:p>
          <a:p>
            <a:r>
              <a:rPr lang="en-US" dirty="0">
                <a:latin typeface="Tahoma" pitchFamily="34" charset="0"/>
                <a:cs typeface="Tahoma" pitchFamily="34" charset="0"/>
              </a:rPr>
              <a:t>Two components:</a:t>
            </a:r>
          </a:p>
          <a:p>
            <a:pPr>
              <a:buFontTx/>
              <a:buNone/>
            </a:pPr>
            <a:r>
              <a:rPr lang="en-US" dirty="0">
                <a:latin typeface="Tahoma" pitchFamily="34" charset="0"/>
                <a:cs typeface="Tahoma" pitchFamily="34" charset="0"/>
              </a:rPr>
              <a:t>	1.	Chronic airway inflammation.</a:t>
            </a:r>
          </a:p>
          <a:p>
            <a:pPr>
              <a:buFontTx/>
              <a:buNone/>
            </a:pPr>
            <a:r>
              <a:rPr lang="en-US" dirty="0">
                <a:latin typeface="Tahoma" pitchFamily="34" charset="0"/>
                <a:cs typeface="Tahoma" pitchFamily="34" charset="0"/>
              </a:rPr>
              <a:t>	2.	Bronchial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hyperresponsiveness</a:t>
            </a:r>
            <a:r>
              <a:rPr lang="en-US" dirty="0">
                <a:latin typeface="Tahoma" pitchFamily="34" charset="0"/>
                <a:cs typeface="Tahoma" pitchFamily="34" charset="0"/>
              </a:rPr>
              <a:t>.</a:t>
            </a:r>
          </a:p>
          <a:p>
            <a:r>
              <a:rPr lang="en-US" dirty="0">
                <a:latin typeface="Tahoma" pitchFamily="34" charset="0"/>
                <a:cs typeface="Tahoma" pitchFamily="34" charset="0"/>
              </a:rPr>
              <a:t>The mechanisms have been best studied in atopic asthma.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772400" cy="838200"/>
          </a:xfrm>
        </p:spPr>
        <p:txBody>
          <a:bodyPr/>
          <a:lstStyle/>
          <a:p>
            <a:r>
              <a:rPr lang="en-US" sz="3600" b="1" dirty="0"/>
              <a:t>Pathogenesis of Atopic Asthma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382000" cy="4876800"/>
          </a:xfrm>
        </p:spPr>
        <p:txBody>
          <a:bodyPr/>
          <a:lstStyle/>
          <a:p>
            <a:r>
              <a:rPr lang="en-US" sz="2800" dirty="0">
                <a:latin typeface="Tahoma" pitchFamily="34" charset="0"/>
                <a:cs typeface="Tahoma" pitchFamily="34" charset="0"/>
              </a:rPr>
              <a:t>A classic example of type 1 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IgE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-mediated hypersensitivity reaction.</a:t>
            </a:r>
          </a:p>
          <a:p>
            <a:r>
              <a:rPr lang="en-US" sz="2800" dirty="0">
                <a:latin typeface="Tahoma" pitchFamily="34" charset="0"/>
                <a:cs typeface="Tahoma" pitchFamily="34" charset="0"/>
              </a:rPr>
              <a:t>In the airway – initial sensitization to antigen (allergen) with stimulation of T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H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2 type T cells and production of cytokines (IL-4, IL- 5, and IL-13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).</a:t>
            </a:r>
            <a:endParaRPr lang="en-US" sz="2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4221088"/>
            <a:ext cx="5832648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Tahoma" pitchFamily="34" charset="0"/>
                <a:cs typeface="Tahoma" pitchFamily="34" charset="0"/>
              </a:rPr>
              <a:t>Cytokines promote:</a:t>
            </a:r>
          </a:p>
          <a:p>
            <a:pPr algn="l">
              <a:buFontTx/>
              <a:buNone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1.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IgE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production by B cell (IL4)</a:t>
            </a:r>
          </a:p>
          <a:p>
            <a:pPr algn="l">
              <a:buFontTx/>
              <a:buNone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2. Growth of mast cells (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IgE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)</a:t>
            </a:r>
          </a:p>
          <a:p>
            <a:pPr algn="l">
              <a:buFontTx/>
              <a:buNone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3. Growth and activation of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eosinophils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(IL5) </a:t>
            </a:r>
          </a:p>
          <a:p>
            <a:pPr algn="l">
              <a:buFontTx/>
              <a:buNone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4. mucous secretion (IL13)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Extrinsic Asthma</a:t>
            </a:r>
          </a:p>
        </p:txBody>
      </p:sp>
      <p:sp>
        <p:nvSpPr>
          <p:cNvPr id="93187" name="Rectangle 1027"/>
          <p:cNvSpPr>
            <a:spLocks noGrp="1" noChangeArrowheads="1"/>
          </p:cNvSpPr>
          <p:nvPr>
            <p:ph idx="1"/>
          </p:nvPr>
        </p:nvSpPr>
        <p:spPr>
          <a:xfrm>
            <a:off x="395536" y="1340768"/>
            <a:ext cx="8229600" cy="4625609"/>
          </a:xfrm>
        </p:spPr>
        <p:txBody>
          <a:bodyPr/>
          <a:lstStyle/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Serum 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IgE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and 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eosinophil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are increased</a:t>
            </a:r>
          </a:p>
          <a:p>
            <a:r>
              <a:rPr lang="en-US" sz="2800" dirty="0">
                <a:latin typeface="Tahoma" pitchFamily="34" charset="0"/>
                <a:cs typeface="Tahoma" pitchFamily="34" charset="0"/>
              </a:rPr>
              <a:t>immune related, T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H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2 subset of CD4+ T cells</a:t>
            </a:r>
          </a:p>
          <a:p>
            <a:endParaRPr lang="en-US" sz="2800" dirty="0"/>
          </a:p>
        </p:txBody>
      </p:sp>
      <p:pic>
        <p:nvPicPr>
          <p:cNvPr id="44034" name="Picture 2" descr="http://upload.wikimedia.org/wikipedia/commons/e/e7/The_Allergy_Pathw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088" y="2276872"/>
            <a:ext cx="7211537" cy="4581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Tahoma" pitchFamily="34" charset="0"/>
                <a:cs typeface="Tahoma" pitchFamily="34" charset="0"/>
              </a:rPr>
              <a:t>Inhaled Allergens</a:t>
            </a:r>
            <a:endParaRPr lang="ar-SA" dirty="0"/>
          </a:p>
        </p:txBody>
      </p:sp>
      <p:pic>
        <p:nvPicPr>
          <p:cNvPr id="1026" name="Picture 2" descr="http://3.bp.blogspot.com/_1NJkyVMFbuA/SUYrGLiqBuI/AAAAAAAAAxM/hC7QBTZqxjY/s1600/bronchial+asthma+trigg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6120680" cy="464164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516216" y="2924944"/>
            <a:ext cx="1935145" cy="3693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b="1" dirty="0" smtClean="0"/>
              <a:t>House Dust Mites</a:t>
            </a:r>
            <a:endParaRPr lang="ar-SA" dirty="0"/>
          </a:p>
        </p:txBody>
      </p:sp>
      <p:sp>
        <p:nvSpPr>
          <p:cNvPr id="6" name="Rectangle 5"/>
          <p:cNvSpPr/>
          <p:nvPr/>
        </p:nvSpPr>
        <p:spPr>
          <a:xfrm>
            <a:off x="1187624" y="5517232"/>
            <a:ext cx="675185" cy="3693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b="1" i="1" dirty="0" smtClean="0"/>
              <a:t>Mold</a:t>
            </a:r>
            <a:endParaRPr lang="ar-SA" dirty="0"/>
          </a:p>
        </p:txBody>
      </p:sp>
      <p:sp>
        <p:nvSpPr>
          <p:cNvPr id="7" name="Rectangle 6"/>
          <p:cNvSpPr/>
          <p:nvPr/>
        </p:nvSpPr>
        <p:spPr>
          <a:xfrm>
            <a:off x="1115616" y="2492896"/>
            <a:ext cx="842667" cy="3693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b="1" i="1" dirty="0" smtClean="0"/>
              <a:t>Pollen </a:t>
            </a:r>
            <a:endParaRPr lang="ar-SA" dirty="0"/>
          </a:p>
        </p:txBody>
      </p:sp>
      <p:sp>
        <p:nvSpPr>
          <p:cNvPr id="8" name="Rectangle 7"/>
          <p:cNvSpPr/>
          <p:nvPr/>
        </p:nvSpPr>
        <p:spPr>
          <a:xfrm>
            <a:off x="6084168" y="5877272"/>
            <a:ext cx="2544286" cy="3693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b="1" i="1" dirty="0" smtClean="0"/>
              <a:t>Animal Hair and Dander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 smtClean="0"/>
              <a:t>Pathogenesis of Atopic Asthma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z="2800" dirty="0" err="1" smtClean="0">
                <a:latin typeface="Tahoma" pitchFamily="34" charset="0"/>
                <a:cs typeface="Tahoma" pitchFamily="34" charset="0"/>
              </a:rPr>
              <a:t>IgE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-mediated reaction to inhaled allergens elicits:</a:t>
            </a:r>
          </a:p>
          <a:p>
            <a:pPr lvl="1">
              <a:buNone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 1. acute response (within minutes) </a:t>
            </a:r>
          </a:p>
          <a:p>
            <a:pPr lvl="1">
              <a:buNone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 2. a late phase reaction (after 4-8 hours)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Pathogenesis of Atopic Asthma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80728"/>
            <a:ext cx="8763000" cy="5486400"/>
          </a:xfrm>
        </p:spPr>
        <p:txBody>
          <a:bodyPr>
            <a:normAutofit fontScale="92500" lnSpcReduction="10000"/>
          </a:bodyPr>
          <a:lstStyle/>
          <a:p>
            <a:pPr algn="ctr">
              <a:buFontTx/>
              <a:buNone/>
            </a:pPr>
            <a:r>
              <a:rPr lang="en-US" b="1" dirty="0">
                <a:solidFill>
                  <a:srgbClr val="FF0000"/>
                </a:solidFill>
              </a:rPr>
              <a:t>Acute-phase response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  <a:p>
            <a:r>
              <a:rPr lang="en-US" sz="2800" dirty="0"/>
              <a:t>Begin 30 to 60 minutes after inhalation of antigen.</a:t>
            </a:r>
          </a:p>
          <a:p>
            <a:r>
              <a:rPr lang="en-US" sz="2800" dirty="0"/>
              <a:t>Mast cells on the mucosal surface are activated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Mediator produced are</a:t>
            </a:r>
            <a:r>
              <a:rPr lang="en-US" sz="2400" dirty="0" smtClean="0"/>
              <a:t> :</a:t>
            </a:r>
          </a:p>
          <a:p>
            <a:pPr lvl="1"/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Leukotrienes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C4, D4 &amp; E4 (induce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bronchospasm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, vascular permeability &amp; mucous production)</a:t>
            </a:r>
          </a:p>
          <a:p>
            <a:pPr lvl="1"/>
            <a:r>
              <a:rPr lang="en-US" sz="2000" dirty="0" smtClean="0">
                <a:latin typeface="Tahoma" pitchFamily="34" charset="0"/>
                <a:cs typeface="Tahoma" pitchFamily="34" charset="0"/>
              </a:rPr>
              <a:t>Prostaglandins D2, E2, F2 (induce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bronchospasm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and vasodilatation)</a:t>
            </a:r>
          </a:p>
          <a:p>
            <a:pPr lvl="1"/>
            <a:r>
              <a:rPr lang="en-US" sz="2000" dirty="0" smtClean="0">
                <a:latin typeface="Tahoma" pitchFamily="34" charset="0"/>
                <a:cs typeface="Tahoma" pitchFamily="34" charset="0"/>
              </a:rPr>
              <a:t>Histamine ( induce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bronchospasm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 and increased vascular permeability)</a:t>
            </a:r>
          </a:p>
          <a:p>
            <a:pPr lvl="1"/>
            <a:r>
              <a:rPr lang="en-US" sz="2000" dirty="0" smtClean="0">
                <a:latin typeface="Tahoma" pitchFamily="34" charset="0"/>
                <a:cs typeface="Tahoma" pitchFamily="34" charset="0"/>
              </a:rPr>
              <a:t>Platelet-activating factor (cause aggregation of platelets and release of histamine)</a:t>
            </a:r>
          </a:p>
          <a:p>
            <a:pPr lvl="1"/>
            <a:r>
              <a:rPr lang="en-US" sz="2000" dirty="0" smtClean="0">
                <a:latin typeface="Tahoma" pitchFamily="34" charset="0"/>
                <a:cs typeface="Tahoma" pitchFamily="34" charset="0"/>
              </a:rPr>
              <a:t>Mast cell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tryptase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(inactivate normal bronchodilator)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pPr>
              <a:buNone/>
            </a:pPr>
            <a:endParaRPr lang="en-US" sz="2800" dirty="0" smtClean="0"/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2800" dirty="0" smtClean="0"/>
              <a:t>Mediators induce </a:t>
            </a:r>
            <a:r>
              <a:rPr lang="en-US" sz="2800" dirty="0" err="1" smtClean="0"/>
              <a:t>bronchospasm</a:t>
            </a:r>
            <a:r>
              <a:rPr lang="en-US" sz="2800" dirty="0" smtClean="0"/>
              <a:t>, vascular permeability &amp; mucous production.</a:t>
            </a:r>
          </a:p>
          <a:p>
            <a:pPr lvl="1">
              <a:buNone/>
            </a:pPr>
            <a:endParaRPr lang="en-US" sz="24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91440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Pathogenesis of Atopic Asthma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836712"/>
            <a:ext cx="8763000" cy="4495800"/>
          </a:xfrm>
        </p:spPr>
        <p:txBody>
          <a:bodyPr/>
          <a:lstStyle/>
          <a:p>
            <a:pPr algn="ctr">
              <a:buNone/>
            </a:pPr>
            <a:r>
              <a:rPr lang="en-US" sz="2800" dirty="0"/>
              <a:t> </a:t>
            </a:r>
            <a:r>
              <a:rPr lang="en-US" b="1" dirty="0">
                <a:solidFill>
                  <a:srgbClr val="FF0000"/>
                </a:solidFill>
              </a:rPr>
              <a:t>Late phase </a:t>
            </a:r>
            <a:r>
              <a:rPr lang="en-US" b="1" dirty="0" smtClean="0">
                <a:solidFill>
                  <a:srgbClr val="FF0000"/>
                </a:solidFill>
              </a:rPr>
              <a:t>reaction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dirty="0" smtClean="0"/>
              <a:t>Recruitment </a:t>
            </a:r>
            <a:r>
              <a:rPr lang="en-US" dirty="0"/>
              <a:t>of leukocytes mediated by product of mast cells including: </a:t>
            </a:r>
          </a:p>
          <a:p>
            <a:pPr>
              <a:buFontTx/>
              <a:buNone/>
            </a:pPr>
            <a:r>
              <a:rPr lang="en-US" dirty="0"/>
              <a:t>	1.   </a:t>
            </a:r>
            <a:r>
              <a:rPr lang="en-US" sz="2400" dirty="0" err="1">
                <a:latin typeface="Tahoma" pitchFamily="34" charset="0"/>
                <a:cs typeface="Tahoma" pitchFamily="34" charset="0"/>
              </a:rPr>
              <a:t>Eosinophil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 and </a:t>
            </a:r>
            <a:r>
              <a:rPr lang="en-US" sz="2400" dirty="0" err="1">
                <a:latin typeface="Tahoma" pitchFamily="34" charset="0"/>
                <a:cs typeface="Tahoma" pitchFamily="34" charset="0"/>
              </a:rPr>
              <a:t>neutophil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cs typeface="Tahoma" pitchFamily="34" charset="0"/>
              </a:rPr>
              <a:t>chemotactic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 factors</a:t>
            </a:r>
          </a:p>
          <a:p>
            <a:pPr>
              <a:buFontTx/>
              <a:buNone/>
            </a:pPr>
            <a:r>
              <a:rPr lang="en-US" sz="2400" dirty="0">
                <a:latin typeface="Tahoma" pitchFamily="34" charset="0"/>
                <a:cs typeface="Tahoma" pitchFamily="34" charset="0"/>
              </a:rPr>
              <a:t>    2 .   IL-4 &amp; IL-5 and induceT</a:t>
            </a:r>
            <a:r>
              <a:rPr lang="en-US" sz="1800" dirty="0">
                <a:latin typeface="Tahoma" pitchFamily="34" charset="0"/>
                <a:cs typeface="Tahoma" pitchFamily="34" charset="0"/>
              </a:rPr>
              <a:t>H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2 subset ofCD4+ T cells</a:t>
            </a:r>
          </a:p>
          <a:p>
            <a:pPr>
              <a:buFontTx/>
              <a:buNone/>
            </a:pPr>
            <a:r>
              <a:rPr lang="en-US" sz="2400" dirty="0">
                <a:latin typeface="Tahoma" pitchFamily="34" charset="0"/>
                <a:cs typeface="Tahoma" pitchFamily="34" charset="0"/>
              </a:rPr>
              <a:t>	3.    Platelet-activating factor</a:t>
            </a:r>
          </a:p>
          <a:p>
            <a:pPr>
              <a:buFontTx/>
              <a:buNone/>
            </a:pPr>
            <a:r>
              <a:rPr lang="en-US" sz="2400" dirty="0">
                <a:latin typeface="Tahoma" pitchFamily="34" charset="0"/>
                <a:cs typeface="Tahoma" pitchFamily="34" charset="0"/>
              </a:rPr>
              <a:t>    4.   Tumor necrosis factor.</a:t>
            </a:r>
          </a:p>
          <a:p>
            <a:r>
              <a:rPr lang="en-US" sz="2800" dirty="0"/>
              <a:t>Other cell types are involved: activated epithelial cells, macrophages and smooth muscle</a:t>
            </a:r>
            <a:r>
              <a:rPr lang="en-US" sz="2800" dirty="0" smtClean="0"/>
              <a:t>.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600" b="1"/>
              <a:t>Pathogenesis of Atopic Asthma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7924800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>
                <a:solidFill>
                  <a:srgbClr val="C00000"/>
                </a:solidFill>
              </a:rPr>
              <a:t>Late phase reaction:</a:t>
            </a:r>
          </a:p>
          <a:p>
            <a:r>
              <a:rPr lang="en-US" sz="2000" dirty="0">
                <a:latin typeface="Tahoma" pitchFamily="34" charset="0"/>
                <a:cs typeface="Tahoma" pitchFamily="34" charset="0"/>
              </a:rPr>
              <a:t>The arrival of leukocytes at the site of mast cell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degranulation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lead to: </a:t>
            </a:r>
          </a:p>
          <a:p>
            <a:pPr lvl="1">
              <a:buFontTx/>
              <a:buNone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1. Release of more mediators to activate more mast cells</a:t>
            </a:r>
          </a:p>
          <a:p>
            <a:pPr lvl="1">
              <a:buFontTx/>
              <a:buNone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2. Cause epithelial cell damage </a:t>
            </a:r>
          </a:p>
          <a:p>
            <a:pPr lvl="1">
              <a:buFontTx/>
              <a:buNone/>
            </a:pPr>
            <a:endParaRPr lang="en-US" dirty="0"/>
          </a:p>
          <a:p>
            <a:r>
              <a:rPr lang="en-US" sz="2000" dirty="0" err="1">
                <a:latin typeface="Tahoma" pitchFamily="34" charset="0"/>
                <a:cs typeface="Tahoma" pitchFamily="34" charset="0"/>
              </a:rPr>
              <a:t>Eosinophils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 produce major basic protein, </a:t>
            </a:r>
            <a:r>
              <a:rPr lang="en-US" sz="2000" dirty="0" err="1">
                <a:latin typeface="Tahoma" pitchFamily="34" charset="0"/>
                <a:cs typeface="Tahoma" pitchFamily="34" charset="0"/>
              </a:rPr>
              <a:t>eosinophilic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 cationic protein and </a:t>
            </a:r>
            <a:r>
              <a:rPr lang="en-US" sz="2000" dirty="0" err="1">
                <a:latin typeface="Tahoma" pitchFamily="34" charset="0"/>
                <a:cs typeface="Tahoma" pitchFamily="34" charset="0"/>
              </a:rPr>
              <a:t>eosinophil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cs typeface="Tahoma" pitchFamily="34" charset="0"/>
              </a:rPr>
              <a:t>peroxidase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 ( toxic to epithelial cells).</a:t>
            </a:r>
          </a:p>
          <a:p>
            <a:endParaRPr lang="en-US" sz="2000" dirty="0">
              <a:latin typeface="Tahoma" pitchFamily="34" charset="0"/>
              <a:cs typeface="Tahoma" pitchFamily="34" charset="0"/>
            </a:endParaRPr>
          </a:p>
          <a:p>
            <a:r>
              <a:rPr lang="en-US" sz="2400" dirty="0">
                <a:latin typeface="Tahoma" pitchFamily="34" charset="0"/>
                <a:cs typeface="Tahoma" pitchFamily="34" charset="0"/>
              </a:rPr>
              <a:t>These amplify and sustains injury without additional antigen. </a:t>
            </a:r>
          </a:p>
          <a:p>
            <a:pPr lvl="1">
              <a:buFontTx/>
              <a:buNone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1465"/>
            <a:ext cx="9036496" cy="6776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907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rtl="0"/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At the end of this lecture, the student should be capable of:</a:t>
            </a:r>
          </a:p>
          <a:p>
            <a:pPr rtl="0"/>
            <a:r>
              <a:rPr lang="en-US" sz="2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Understanding asthma 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as an episodic, reversible </a:t>
            </a:r>
            <a:r>
              <a:rPr lang="en-US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bronchoconstriction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caused by increased responsiveness of the </a:t>
            </a:r>
            <a:r>
              <a:rPr lang="en-US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tracheobronchial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tree to various stimuli.</a:t>
            </a:r>
          </a:p>
          <a:p>
            <a:pPr rtl="0"/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Knowing that asthma is divided into </a:t>
            </a:r>
            <a:r>
              <a:rPr lang="en-US" sz="2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two basic types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extrinsic or atopic allergic and intrinsic asthma.</a:t>
            </a:r>
          </a:p>
          <a:p>
            <a:pPr rtl="0"/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Understanding the </a:t>
            </a:r>
            <a:r>
              <a:rPr lang="en-US" sz="2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morphological changes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seen in the lungs in cases of severe asthma</a:t>
            </a:r>
          </a:p>
          <a:p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Listing </a:t>
            </a:r>
            <a:r>
              <a:rPr lang="en-US" sz="2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clinical presentation 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 cases of asthma</a:t>
            </a:r>
          </a:p>
          <a:p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Listing the </a:t>
            </a:r>
            <a:r>
              <a:rPr lang="en-US" sz="2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complications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of asthma: superimposed infection, chronic bronchitis and pulmonary emphysema</a:t>
            </a:r>
          </a:p>
          <a:p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Definition and manifestations of </a:t>
            </a:r>
            <a:r>
              <a:rPr lang="en-US" sz="2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status </a:t>
            </a:r>
            <a:r>
              <a:rPr lang="en-US" sz="26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asthmaticus</a:t>
            </a:r>
            <a:endParaRPr lang="en-US" sz="26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 descr="http://www.about-child.com/wp-content/uploads/2011/07/Bronchial-Asthma-In-Childr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5715000" cy="3867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of Pathogenesis</a:t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676456" cy="5301208"/>
          </a:xfrm>
        </p:spPr>
        <p:txBody>
          <a:bodyPr>
            <a:normAutofit fontScale="92500" lnSpcReduction="20000"/>
          </a:bodyPr>
          <a:lstStyle/>
          <a:p>
            <a:pPr lvl="1">
              <a:buNone/>
            </a:pPr>
            <a:r>
              <a:rPr lang="en-US" dirty="0" smtClean="0"/>
              <a:t>Type I hypersensitivity reaction with exposure to extrinsic allergens</a:t>
            </a:r>
          </a:p>
          <a:p>
            <a:pPr lvl="2"/>
            <a:r>
              <a:rPr lang="en-US" dirty="0" smtClean="0"/>
              <a:t>Typically develops in children with an atopic family history to allergies</a:t>
            </a:r>
          </a:p>
          <a:p>
            <a:pPr lvl="1">
              <a:buNone/>
            </a:pPr>
            <a:r>
              <a:rPr lang="en-US" dirty="0" smtClean="0"/>
              <a:t>(1) Initial sensitization to an inhaled allergen</a:t>
            </a:r>
          </a:p>
          <a:p>
            <a:pPr lvl="2"/>
            <a:r>
              <a:rPr lang="en-US" dirty="0" smtClean="0"/>
              <a:t>(a) Stimulate induction of subset 2 helper T cells (CD4 T</a:t>
            </a:r>
            <a:r>
              <a:rPr lang="en-US" baseline="-25000" dirty="0" smtClean="0"/>
              <a:t>H</a:t>
            </a:r>
            <a:r>
              <a:rPr lang="en-US" dirty="0" smtClean="0"/>
              <a:t>2) that release interleukin (IL) 4 and IL-5</a:t>
            </a:r>
          </a:p>
          <a:p>
            <a:pPr lvl="2"/>
            <a:r>
              <a:rPr lang="en-US" dirty="0" smtClean="0"/>
              <a:t>(b) IL-4 stimulates </a:t>
            </a:r>
            <a:r>
              <a:rPr lang="en-US" dirty="0" err="1" smtClean="0"/>
              <a:t>isotype</a:t>
            </a:r>
            <a:r>
              <a:rPr lang="en-US" dirty="0" smtClean="0"/>
              <a:t> switching to </a:t>
            </a:r>
            <a:r>
              <a:rPr lang="en-US" dirty="0" err="1" smtClean="0"/>
              <a:t>IgE</a:t>
            </a:r>
            <a:r>
              <a:rPr lang="en-US" dirty="0" smtClean="0"/>
              <a:t> production.</a:t>
            </a:r>
          </a:p>
          <a:p>
            <a:pPr lvl="2"/>
            <a:r>
              <a:rPr lang="en-US" dirty="0" smtClean="0"/>
              <a:t>(c) IL-5 stimulates production and activation of </a:t>
            </a:r>
            <a:r>
              <a:rPr lang="en-US" dirty="0" err="1" smtClean="0"/>
              <a:t>eosinophils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(2) Inhaled antigens cross-link </a:t>
            </a:r>
            <a:r>
              <a:rPr lang="en-US" dirty="0" err="1" smtClean="0"/>
              <a:t>IgE</a:t>
            </a:r>
            <a:r>
              <a:rPr lang="en-US" dirty="0" smtClean="0"/>
              <a:t> antibodies on mast cells on mucosal surfaces.</a:t>
            </a:r>
          </a:p>
          <a:p>
            <a:pPr lvl="2"/>
            <a:r>
              <a:rPr lang="en-US" dirty="0" smtClean="0"/>
              <a:t>(a) Release of histamine and other preformed mediators</a:t>
            </a:r>
          </a:p>
          <a:p>
            <a:pPr lvl="2"/>
            <a:r>
              <a:rPr lang="en-US" dirty="0" smtClean="0"/>
              <a:t>(b) Functions of mediators:</a:t>
            </a:r>
          </a:p>
          <a:p>
            <a:pPr lvl="3"/>
            <a:r>
              <a:rPr lang="en-US" sz="2400" dirty="0" smtClean="0"/>
              <a:t>Stimulate </a:t>
            </a:r>
            <a:r>
              <a:rPr lang="en-US" sz="2400" dirty="0" err="1" smtClean="0"/>
              <a:t>bronchoconstriction</a:t>
            </a:r>
            <a:r>
              <a:rPr lang="en-US" sz="2400" dirty="0" smtClean="0"/>
              <a:t>, mucus production, influx of leukocytes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of Pathogenesis</a:t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676456" cy="4608512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dirty="0" smtClean="0"/>
              <a:t>(3) Late phase reaction (4-8 hours later)</a:t>
            </a:r>
          </a:p>
          <a:p>
            <a:pPr lvl="2"/>
            <a:r>
              <a:rPr lang="en-US" dirty="0" smtClean="0"/>
              <a:t>(a) </a:t>
            </a:r>
            <a:r>
              <a:rPr lang="en-US" dirty="0" err="1" smtClean="0"/>
              <a:t>Eotaxin</a:t>
            </a:r>
            <a:r>
              <a:rPr lang="en-US" dirty="0" smtClean="0"/>
              <a:t> is produced.</a:t>
            </a:r>
          </a:p>
          <a:p>
            <a:pPr lvl="3"/>
            <a:r>
              <a:rPr lang="en-US" dirty="0" err="1" smtClean="0"/>
              <a:t>Chemotactic</a:t>
            </a:r>
            <a:r>
              <a:rPr lang="en-US" dirty="0" smtClean="0"/>
              <a:t> for </a:t>
            </a:r>
            <a:r>
              <a:rPr lang="en-US" dirty="0" err="1" smtClean="0"/>
              <a:t>eosinophils</a:t>
            </a:r>
            <a:r>
              <a:rPr lang="en-US" dirty="0" smtClean="0"/>
              <a:t> and activates </a:t>
            </a:r>
            <a:r>
              <a:rPr lang="en-US" dirty="0" err="1" smtClean="0"/>
              <a:t>eosinophils</a:t>
            </a:r>
            <a:endParaRPr lang="en-US" dirty="0" smtClean="0"/>
          </a:p>
          <a:p>
            <a:pPr lvl="2"/>
            <a:r>
              <a:rPr lang="en-US" dirty="0" smtClean="0"/>
              <a:t>(b) </a:t>
            </a:r>
            <a:r>
              <a:rPr lang="en-US" dirty="0" err="1" smtClean="0"/>
              <a:t>Eosinophils</a:t>
            </a:r>
            <a:r>
              <a:rPr lang="en-US" dirty="0" smtClean="0"/>
              <a:t> release major basic protein and cationic protein.</a:t>
            </a:r>
          </a:p>
          <a:p>
            <a:pPr lvl="3"/>
            <a:r>
              <a:rPr lang="en-US" dirty="0" smtClean="0"/>
              <a:t>Damage epithelial cells and produce airway constriction</a:t>
            </a:r>
          </a:p>
          <a:p>
            <a:pPr lvl="1"/>
            <a:r>
              <a:rPr lang="en-US" dirty="0" smtClean="0"/>
              <a:t>Other mediators involved</a:t>
            </a:r>
          </a:p>
          <a:p>
            <a:pPr lvl="2"/>
            <a:r>
              <a:rPr lang="en-US" dirty="0" smtClean="0"/>
              <a:t>(1) LTC-D-E</a:t>
            </a:r>
            <a:r>
              <a:rPr lang="en-US" baseline="-25000" dirty="0" smtClean="0"/>
              <a:t>4</a:t>
            </a:r>
            <a:r>
              <a:rPr lang="en-US" dirty="0" smtClean="0"/>
              <a:t> causes prolonged </a:t>
            </a:r>
            <a:r>
              <a:rPr lang="en-US" dirty="0" err="1" smtClean="0"/>
              <a:t>bronchoconstriction</a:t>
            </a:r>
            <a:r>
              <a:rPr lang="en-US" dirty="0" smtClean="0"/>
              <a:t>.</a:t>
            </a:r>
          </a:p>
          <a:p>
            <a:pPr lvl="3">
              <a:buNone/>
            </a:pPr>
            <a:endParaRPr lang="en-US" dirty="0" smtClean="0"/>
          </a:p>
          <a:p>
            <a:pPr lvl="2"/>
            <a:r>
              <a:rPr lang="en-US" dirty="0" smtClean="0"/>
              <a:t>(2) Acetylcholine causes airway muscle contraction.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 descr="http://www.about-child.com/wp-content/uploads/2011/07/Bronchial-Asthma-In-Childr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44824"/>
            <a:ext cx="5715000" cy="3867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77724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Non-Atopic Asthma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628800"/>
            <a:ext cx="8136904" cy="52292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Non immune</a:t>
            </a:r>
          </a:p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Positive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family history is uncommon.</a:t>
            </a:r>
          </a:p>
          <a:p>
            <a:r>
              <a:rPr lang="en-US" sz="2400" dirty="0">
                <a:latin typeface="Tahoma" pitchFamily="34" charset="0"/>
                <a:cs typeface="Tahoma" pitchFamily="34" charset="0"/>
              </a:rPr>
              <a:t>Serum </a:t>
            </a:r>
            <a:r>
              <a:rPr lang="en-US" sz="2400" dirty="0" err="1">
                <a:latin typeface="Tahoma" pitchFamily="34" charset="0"/>
                <a:cs typeface="Tahoma" pitchFamily="34" charset="0"/>
              </a:rPr>
              <a:t>IgE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 – normal.</a:t>
            </a:r>
          </a:p>
          <a:p>
            <a:r>
              <a:rPr lang="en-US" sz="2400" dirty="0">
                <a:latin typeface="Tahoma" pitchFamily="34" charset="0"/>
                <a:cs typeface="Tahoma" pitchFamily="34" charset="0"/>
              </a:rPr>
              <a:t>No other associated allergies.</a:t>
            </a:r>
          </a:p>
          <a:p>
            <a:r>
              <a:rPr lang="en-US" sz="2400" dirty="0">
                <a:latin typeface="Tahoma" pitchFamily="34" charset="0"/>
                <a:cs typeface="Tahoma" pitchFamily="34" charset="0"/>
              </a:rPr>
              <a:t>Skin test – negative.</a:t>
            </a:r>
          </a:p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Hyperirritability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of bronchial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tree (</a:t>
            </a:r>
            <a:r>
              <a:rPr lang="en-US" sz="2400" dirty="0" smtClean="0"/>
              <a:t>Stress, exercise, cigarette smoke)</a:t>
            </a:r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pPr marL="438912" lvl="3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Triggered by respiratory tract infection including </a:t>
            </a:r>
          </a:p>
          <a:p>
            <a:pPr marL="649224" lvl="4" indent="-320040">
              <a:spcBef>
                <a:spcPts val="0"/>
              </a:spcBef>
              <a:buClr>
                <a:schemeClr val="tx2"/>
              </a:buClr>
              <a:buSzPct val="80000"/>
              <a:buFont typeface="Wingdings 2"/>
              <a:buChar char="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viruses (</a:t>
            </a:r>
            <a:r>
              <a:rPr lang="en-US" sz="2400" dirty="0" smtClean="0"/>
              <a:t>Examples-rhinovirus, </a:t>
            </a:r>
            <a:r>
              <a:rPr lang="en-US" sz="2400" dirty="0" err="1" smtClean="0"/>
              <a:t>parainfluenza</a:t>
            </a:r>
            <a:r>
              <a:rPr lang="en-US" sz="2400" dirty="0" smtClean="0"/>
              <a:t> virus, respiratory </a:t>
            </a:r>
            <a:r>
              <a:rPr lang="en-US" sz="2400" dirty="0" err="1" smtClean="0"/>
              <a:t>syncytial</a:t>
            </a:r>
            <a:r>
              <a:rPr lang="en-US" sz="2400" dirty="0" smtClean="0"/>
              <a:t> virus)</a:t>
            </a:r>
            <a:endParaRPr lang="en-US" dirty="0" smtClean="0"/>
          </a:p>
          <a:p>
            <a:pPr marL="649224" lvl="4" indent="-320040">
              <a:spcBef>
                <a:spcPts val="0"/>
              </a:spcBef>
              <a:buClr>
                <a:schemeClr val="tx2"/>
              </a:buClr>
              <a:buSzPct val="80000"/>
              <a:buFont typeface="Wingdings 2"/>
              <a:buChar char="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inhaled air pollutants (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e.g. sulfur dioxide, ozone)</a:t>
            </a:r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Subtypes:</a:t>
            </a:r>
          </a:p>
          <a:p>
            <a:pPr lvl="1">
              <a:buNone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1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.  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Drug-induced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asthma </a:t>
            </a:r>
            <a:r>
              <a:rPr lang="en-US" sz="1900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sz="2400" dirty="0" smtClean="0"/>
              <a:t>Aspirin or </a:t>
            </a:r>
            <a:r>
              <a:rPr lang="en-US" sz="2400" dirty="0" err="1" smtClean="0"/>
              <a:t>nonsteroidal</a:t>
            </a:r>
            <a:r>
              <a:rPr lang="en-US" sz="2400" dirty="0" smtClean="0"/>
              <a:t> drug sensitivity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)</a:t>
            </a:r>
            <a:endParaRPr lang="en-US" sz="2400" dirty="0">
              <a:latin typeface="Tahoma" pitchFamily="34" charset="0"/>
              <a:cs typeface="Tahoma" pitchFamily="34" charset="0"/>
            </a:endParaRPr>
          </a:p>
          <a:p>
            <a:pPr>
              <a:buFontTx/>
              <a:buNone/>
            </a:pPr>
            <a:r>
              <a:rPr lang="en-US" sz="2400" dirty="0">
                <a:latin typeface="Tahoma" pitchFamily="34" charset="0"/>
                <a:cs typeface="Tahoma" pitchFamily="34" charset="0"/>
              </a:rPr>
              <a:t>    2.   Occupational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asthma ( fumes, dusts, gases)</a:t>
            </a:r>
            <a:endParaRPr lang="en-US" sz="24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Morphology of Asthma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411760" y="1988840"/>
            <a:ext cx="4876800" cy="4114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Grossly</a:t>
            </a:r>
          </a:p>
          <a:p>
            <a:r>
              <a:rPr lang="en-US" sz="2400" dirty="0" smtClean="0"/>
              <a:t>lung over distended </a:t>
            </a:r>
            <a:r>
              <a:rPr lang="en-US" sz="2400" dirty="0"/>
              <a:t>(over inflation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occlusion of bronchi and bronchioles by thick mucous</a:t>
            </a:r>
            <a:r>
              <a:rPr lang="en-US" sz="2400" dirty="0" smtClean="0"/>
              <a:t>.</a:t>
            </a:r>
            <a:endParaRPr lang="en-US" sz="2400" dirty="0">
              <a:solidFill>
                <a:srgbClr val="FFCCCC"/>
              </a:solidFill>
            </a:endParaRPr>
          </a:p>
        </p:txBody>
      </p:sp>
      <p:pic>
        <p:nvPicPr>
          <p:cNvPr id="12290" name="Picture 2" descr="http://www.thaimedicalnews.com/wp-content/uploads/asthma-lun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029075"/>
            <a:ext cx="3810000" cy="282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/>
              <a:t>Hyperinflated</a:t>
            </a:r>
            <a:r>
              <a:rPr lang="en-US" b="0" dirty="0" smtClean="0"/>
              <a:t> lung</a:t>
            </a:r>
            <a:endParaRPr lang="ar-SA" dirty="0"/>
          </a:p>
        </p:txBody>
      </p:sp>
      <p:pic>
        <p:nvPicPr>
          <p:cNvPr id="1026" name="Picture 2" descr="http://www.meddean.luc.edu/lumen/MedEd/Radio/curriculum/Harrisons/pulmonary/Asthm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6172200" cy="3781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Morphology of Asthma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0" y="1676400"/>
            <a:ext cx="4876800" cy="4560912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</a:rPr>
              <a:t>Histologic</a:t>
            </a:r>
            <a:r>
              <a:rPr lang="en-US" sz="2400" dirty="0" smtClean="0">
                <a:solidFill>
                  <a:srgbClr val="C00000"/>
                </a:solidFill>
              </a:rPr>
              <a:t> finding:</a:t>
            </a:r>
            <a:endParaRPr lang="en-US" sz="2400" dirty="0" smtClean="0"/>
          </a:p>
          <a:p>
            <a:pPr lvl="1"/>
            <a:r>
              <a:rPr lang="en-US" sz="2400" dirty="0" smtClean="0"/>
              <a:t>Thick </a:t>
            </a:r>
            <a:r>
              <a:rPr lang="en-US" sz="2400" dirty="0"/>
              <a:t>BM.</a:t>
            </a:r>
          </a:p>
          <a:p>
            <a:pPr lvl="1"/>
            <a:r>
              <a:rPr lang="en-US" sz="2400" dirty="0"/>
              <a:t>Edema and inflammatory infiltrate in bronchial wall.</a:t>
            </a:r>
          </a:p>
          <a:p>
            <a:pPr lvl="1"/>
            <a:r>
              <a:rPr lang="en-US" sz="2400" dirty="0" err="1"/>
              <a:t>Submucosal</a:t>
            </a:r>
            <a:r>
              <a:rPr lang="en-US" sz="2400" dirty="0"/>
              <a:t> glands increased.</a:t>
            </a:r>
          </a:p>
          <a:p>
            <a:pPr lvl="1"/>
            <a:r>
              <a:rPr lang="en-US" sz="2400" dirty="0"/>
              <a:t>Hypertrophy of the bronchial wall muscle</a:t>
            </a:r>
            <a:r>
              <a:rPr lang="en-US" sz="1800" dirty="0" smtClean="0"/>
              <a:t>.</a:t>
            </a:r>
          </a:p>
          <a:p>
            <a:pPr lvl="1"/>
            <a:r>
              <a:rPr lang="en-US" sz="2400" dirty="0" smtClean="0"/>
              <a:t>Mucous contain </a:t>
            </a:r>
            <a:r>
              <a:rPr lang="en-US" sz="2400" dirty="0" err="1" smtClean="0"/>
              <a:t>Curschmann</a:t>
            </a:r>
            <a:r>
              <a:rPr lang="en-US" sz="2400" dirty="0" smtClean="0"/>
              <a:t> spirals, </a:t>
            </a:r>
            <a:r>
              <a:rPr lang="en-US" sz="2400" dirty="0" err="1" smtClean="0"/>
              <a:t>eosinophil</a:t>
            </a:r>
            <a:r>
              <a:rPr lang="en-US" sz="2400" dirty="0" smtClean="0"/>
              <a:t> and Charcot-Leyden crystals.</a:t>
            </a:r>
            <a:endParaRPr lang="en-US" sz="2400" dirty="0">
              <a:solidFill>
                <a:srgbClr val="FF0066"/>
              </a:solidFill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4250" y="1295400"/>
            <a:ext cx="43497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1412777"/>
            <a:ext cx="4644008" cy="324036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AIRWAY REMODELING</a:t>
            </a:r>
          </a:p>
          <a:p>
            <a:pPr algn="l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err="1" smtClean="0"/>
              <a:t>Curschmann</a:t>
            </a:r>
            <a:r>
              <a:rPr lang="en-US" sz="5400" dirty="0" smtClean="0"/>
              <a:t> spirals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Coiled, basophilic plugs of mucus formed in the lower airways and found in sputum and tracheal washings</a:t>
            </a:r>
          </a:p>
          <a:p>
            <a:endParaRPr lang="en-US" dirty="0"/>
          </a:p>
        </p:txBody>
      </p:sp>
      <p:pic>
        <p:nvPicPr>
          <p:cNvPr id="4" name="Picture 3" descr="asthma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86856" y="3276600"/>
            <a:ext cx="5149144" cy="312420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5" name="Picture 4" descr="05f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505200"/>
            <a:ext cx="2765258" cy="1910542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Charcot-Leyden crystals.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Eosinophilic</a:t>
            </a:r>
            <a:r>
              <a:rPr lang="en-US" dirty="0" smtClean="0"/>
              <a:t> needle-shaped crystalline structures from </a:t>
            </a:r>
            <a:r>
              <a:rPr lang="en-US" dirty="0" err="1" smtClean="0"/>
              <a:t>eosinophil</a:t>
            </a:r>
            <a:r>
              <a:rPr lang="en-US" dirty="0" smtClean="0"/>
              <a:t> proteins </a:t>
            </a:r>
            <a:endParaRPr lang="en-US" dirty="0"/>
          </a:p>
        </p:txBody>
      </p:sp>
      <p:pic>
        <p:nvPicPr>
          <p:cNvPr id="4" name="Picture 3" descr="Charcot-Leyden_Crystals.jpg"/>
          <p:cNvPicPr>
            <a:picLocks noChangeAspect="1"/>
          </p:cNvPicPr>
          <p:nvPr/>
        </p:nvPicPr>
        <p:blipFill>
          <a:blip r:embed="rId2" cstate="print">
            <a:lum bright="23000" contrast="-5000"/>
          </a:blip>
          <a:stretch>
            <a:fillRect/>
          </a:stretch>
        </p:blipFill>
        <p:spPr>
          <a:xfrm>
            <a:off x="2123728" y="2780928"/>
            <a:ext cx="5398577" cy="36611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8229600" cy="990600"/>
          </a:xfrm>
        </p:spPr>
        <p:txBody>
          <a:bodyPr/>
          <a:lstStyle/>
          <a:p>
            <a:r>
              <a:rPr lang="en-US" dirty="0" smtClean="0"/>
              <a:t>Introduction:  </a:t>
            </a:r>
            <a:r>
              <a:rPr lang="en-US" sz="3600" dirty="0" smtClean="0"/>
              <a:t>Anatomy </a:t>
            </a:r>
            <a:endParaRPr lang="en-US" sz="3600" dirty="0"/>
          </a:p>
        </p:txBody>
      </p:sp>
      <p:pic>
        <p:nvPicPr>
          <p:cNvPr id="4" name="Content Placeholder 3" descr="Res trac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700808"/>
            <a:ext cx="5943599" cy="4822806"/>
          </a:xfrm>
        </p:spPr>
      </p:pic>
      <p:pic>
        <p:nvPicPr>
          <p:cNvPr id="5" name="Content Placeholder 3"/>
          <p:cNvPicPr>
            <a:picLocks noChangeAspect="1" noChangeArrowheads="1"/>
          </p:cNvPicPr>
          <p:nvPr/>
        </p:nvPicPr>
        <p:blipFill>
          <a:blip r:embed="rId3" cstate="print"/>
          <a:srcRect b="65008"/>
          <a:stretch>
            <a:fillRect/>
          </a:stretch>
        </p:blipFill>
        <p:spPr bwMode="auto">
          <a:xfrm>
            <a:off x="5076055" y="4581128"/>
            <a:ext cx="3675713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Content Placeholder 3" descr="lungani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484784"/>
            <a:ext cx="2885414" cy="3831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Clinical </a:t>
            </a:r>
            <a:r>
              <a:rPr lang="en-US" dirty="0" smtClean="0"/>
              <a:t>findings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(1) Episodic expiratory wheezing (inspiratory as well when severe)</a:t>
            </a:r>
          </a:p>
          <a:p>
            <a:pPr lvl="1"/>
            <a:r>
              <a:rPr lang="en-US" dirty="0" smtClean="0"/>
              <a:t>(2) Nocturnal cough</a:t>
            </a:r>
          </a:p>
          <a:p>
            <a:pPr lvl="1"/>
            <a:r>
              <a:rPr lang="en-US" dirty="0" smtClean="0"/>
              <a:t>(3) Increased </a:t>
            </a:r>
            <a:r>
              <a:rPr lang="en-US" dirty="0" err="1" smtClean="0"/>
              <a:t>anteroposterior</a:t>
            </a:r>
            <a:r>
              <a:rPr lang="en-US" dirty="0" smtClean="0"/>
              <a:t> diameter</a:t>
            </a:r>
          </a:p>
          <a:p>
            <a:pPr lvl="2"/>
            <a:r>
              <a:rPr lang="en-US" dirty="0" smtClean="0"/>
              <a:t>Due to air trapping and increase in residual volume</a:t>
            </a:r>
          </a:p>
          <a:p>
            <a:pPr lvl="2"/>
            <a:endParaRPr lang="en-US" dirty="0" smtClean="0"/>
          </a:p>
          <a:p>
            <a:r>
              <a:rPr lang="en-US" dirty="0"/>
              <a:t>http://www.youtube.com/watch?v=YG0-ukhU1xE&amp;feature=related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1143000"/>
          </a:xfrm>
        </p:spPr>
        <p:txBody>
          <a:bodyPr/>
          <a:lstStyle/>
          <a:p>
            <a:pPr algn="ctr"/>
            <a:r>
              <a:rPr lang="en-US" b="1" dirty="0"/>
              <a:t>Clinical Coarse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ahoma" pitchFamily="34" charset="0"/>
              </a:rPr>
              <a:t>Classic asthmatic attack – </a:t>
            </a:r>
            <a:r>
              <a:rPr lang="en-US" sz="2400" dirty="0" err="1">
                <a:latin typeface="Tahoma" pitchFamily="34" charset="0"/>
              </a:rPr>
              <a:t>dyspnea</a:t>
            </a:r>
            <a:r>
              <a:rPr lang="en-US" sz="2400" dirty="0">
                <a:latin typeface="Tahoma" pitchFamily="34" charset="0"/>
              </a:rPr>
              <a:t>, cough, difficult expiration, progressive hyperinflation of lung and mucous plug in bronchi. This may resolve spontaneously or with </a:t>
            </a:r>
            <a:r>
              <a:rPr lang="en-US" sz="2400" dirty="0" smtClean="0">
                <a:latin typeface="Tahoma" pitchFamily="34" charset="0"/>
              </a:rPr>
              <a:t>Rx</a:t>
            </a:r>
          </a:p>
          <a:p>
            <a:r>
              <a:rPr lang="en-US" dirty="0" smtClean="0">
                <a:latin typeface="Tahoma" pitchFamily="34" charset="0"/>
              </a:rPr>
              <a:t>May </a:t>
            </a:r>
            <a:r>
              <a:rPr lang="en-US" dirty="0">
                <a:latin typeface="Tahoma" pitchFamily="34" charset="0"/>
              </a:rPr>
              <a:t>progress to </a:t>
            </a:r>
            <a:r>
              <a:rPr lang="en-US" dirty="0" smtClean="0">
                <a:latin typeface="Tahoma" pitchFamily="34" charset="0"/>
              </a:rPr>
              <a:t>emphysema or </a:t>
            </a:r>
            <a:r>
              <a:rPr lang="en-US" dirty="0">
                <a:latin typeface="Tahoma" pitchFamily="34" charset="0"/>
              </a:rPr>
              <a:t>chronic </a:t>
            </a:r>
            <a:r>
              <a:rPr lang="en-US" dirty="0">
                <a:latin typeface="Tahoma" pitchFamily="34" charset="0"/>
              </a:rPr>
              <a:t>bronchitis</a:t>
            </a:r>
            <a:endParaRPr lang="en-US" dirty="0">
              <a:latin typeface="Tahoma" pitchFamily="34" charset="0"/>
            </a:endParaRPr>
          </a:p>
          <a:p>
            <a:r>
              <a:rPr lang="en-US" dirty="0">
                <a:latin typeface="Tahoma" pitchFamily="34" charset="0"/>
              </a:rPr>
              <a:t>Superimposed bacterial infection </a:t>
            </a:r>
            <a:r>
              <a:rPr lang="en-US">
                <a:latin typeface="Tahoma" pitchFamily="34" charset="0"/>
              </a:rPr>
              <a:t>may </a:t>
            </a:r>
            <a:r>
              <a:rPr lang="en-US" smtClean="0">
                <a:latin typeface="Tahoma" pitchFamily="34" charset="0"/>
              </a:rPr>
              <a:t>occur</a:t>
            </a:r>
            <a:endParaRPr lang="en-US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Laboratory findings</a:t>
            </a:r>
          </a:p>
          <a:p>
            <a:pPr lvl="1"/>
            <a:r>
              <a:rPr lang="en-US" dirty="0" smtClean="0"/>
              <a:t>(1) Initially develop respiratory alkalosis</a:t>
            </a:r>
          </a:p>
          <a:p>
            <a:pPr lvl="2"/>
            <a:r>
              <a:rPr lang="en-US" dirty="0" smtClean="0"/>
              <a:t>(a) Patients work hard at expelling air through inflamed airways.</a:t>
            </a:r>
          </a:p>
          <a:p>
            <a:pPr lvl="2"/>
            <a:r>
              <a:rPr lang="en-US" dirty="0" smtClean="0"/>
              <a:t>(b) May progress into respiratory acidosis if </a:t>
            </a:r>
            <a:r>
              <a:rPr lang="en-US" dirty="0" err="1" smtClean="0"/>
              <a:t>bronchospasm</a:t>
            </a:r>
            <a:r>
              <a:rPr lang="en-US" dirty="0" smtClean="0"/>
              <a:t> is </a:t>
            </a:r>
            <a:r>
              <a:rPr lang="en-US" i="1" dirty="0" smtClean="0"/>
              <a:t>not</a:t>
            </a:r>
            <a:r>
              <a:rPr lang="en-US" dirty="0" smtClean="0"/>
              <a:t> relieved</a:t>
            </a:r>
          </a:p>
          <a:p>
            <a:pPr lvl="3"/>
            <a:r>
              <a:rPr lang="en-US" dirty="0" smtClean="0"/>
              <a:t>Normal pH or respiratory acidosis is an indication for intubation and mechanical ventilation. </a:t>
            </a:r>
          </a:p>
          <a:p>
            <a:pPr lvl="1"/>
            <a:r>
              <a:rPr lang="en-US" dirty="0" smtClean="0"/>
              <a:t>(2) </a:t>
            </a:r>
            <a:r>
              <a:rPr lang="en-US" dirty="0" err="1" smtClean="0"/>
              <a:t>Eosinophilia</a:t>
            </a:r>
            <a:r>
              <a:rPr lang="en-US" dirty="0" smtClean="0"/>
              <a:t>, positive skin tests for allergens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pitchFamily="34" charset="0"/>
              </a:rPr>
              <a:t>Status </a:t>
            </a:r>
            <a:r>
              <a:rPr lang="en-US" dirty="0" err="1" smtClean="0">
                <a:latin typeface="Tahoma" pitchFamily="34" charset="0"/>
              </a:rPr>
              <a:t>asthmaticus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ahoma" pitchFamily="34" charset="0"/>
              </a:rPr>
              <a:t>Severe cyanosis and persistent </a:t>
            </a:r>
            <a:r>
              <a:rPr lang="en-US" dirty="0" err="1" smtClean="0">
                <a:latin typeface="Tahoma" pitchFamily="34" charset="0"/>
              </a:rPr>
              <a:t>dyspnea</a:t>
            </a:r>
            <a:r>
              <a:rPr lang="en-US" dirty="0" smtClean="0">
                <a:latin typeface="Tahoma" pitchFamily="34" charset="0"/>
              </a:rPr>
              <a:t> for days and weeks</a:t>
            </a:r>
          </a:p>
          <a:p>
            <a:r>
              <a:rPr lang="en-US" dirty="0" smtClean="0">
                <a:latin typeface="Tahoma" pitchFamily="34" charset="0"/>
              </a:rPr>
              <a:t>Does not respond to therapy</a:t>
            </a:r>
          </a:p>
          <a:p>
            <a:r>
              <a:rPr lang="en-US" dirty="0" err="1" smtClean="0">
                <a:latin typeface="Tahoma" pitchFamily="34" charset="0"/>
              </a:rPr>
              <a:t>Hypercapnia</a:t>
            </a:r>
            <a:r>
              <a:rPr lang="en-US" dirty="0" smtClean="0">
                <a:latin typeface="Tahoma" pitchFamily="34" charset="0"/>
              </a:rPr>
              <a:t>, acidosis, sever hypoxia </a:t>
            </a:r>
          </a:p>
          <a:p>
            <a:r>
              <a:rPr lang="en-US" dirty="0" smtClean="0">
                <a:latin typeface="Tahoma" pitchFamily="34" charset="0"/>
              </a:rPr>
              <a:t>May be fatal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743200" y="3124200"/>
            <a:ext cx="35052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Chronic Obstructive Pulmonary Disease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rot="5400000" flipH="1" flipV="1">
            <a:off x="5676900" y="2476500"/>
            <a:ext cx="7620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2362200" y="2362200"/>
            <a:ext cx="10668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6019800" y="1752600"/>
            <a:ext cx="2133600" cy="68580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Emphysema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52400" y="1828800"/>
            <a:ext cx="2286000" cy="685800"/>
          </a:xfrm>
          <a:prstGeom prst="ellipse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Bronchiectasis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6248400" y="4495800"/>
            <a:ext cx="2133600" cy="685800"/>
          </a:xfrm>
          <a:prstGeom prst="ellipse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Chronic Bronchitis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81000" y="4648200"/>
            <a:ext cx="2133600" cy="685800"/>
          </a:xfrm>
          <a:prstGeom prst="ellipse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Asthma</a:t>
            </a:r>
            <a:endParaRPr lang="en-US" dirty="0"/>
          </a:p>
        </p:txBody>
      </p:sp>
      <p:cxnSp>
        <p:nvCxnSpPr>
          <p:cNvPr id="33" name="Straight Arrow Connector 32"/>
          <p:cNvCxnSpPr>
            <a:stCxn id="4" idx="5"/>
          </p:cNvCxnSpPr>
          <p:nvPr/>
        </p:nvCxnSpPr>
        <p:spPr>
          <a:xfrm rot="16200000" flipH="1">
            <a:off x="5636721" y="3807920"/>
            <a:ext cx="786233" cy="589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4" idx="3"/>
          </p:cNvCxnSpPr>
          <p:nvPr/>
        </p:nvCxnSpPr>
        <p:spPr>
          <a:xfrm flipH="1">
            <a:off x="2339752" y="3709567"/>
            <a:ext cx="916773" cy="9435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447800" y="762000"/>
            <a:ext cx="696915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Chronic Obstructive Pulmonary Disease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/>
            <a:r>
              <a:rPr lang="en-US" sz="4000" b="1" dirty="0"/>
              <a:t>Chronic obstructive pulmonary diseases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153400" cy="5334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 dirty="0">
                <a:solidFill>
                  <a:srgbClr val="FF0000"/>
                </a:solidFill>
              </a:rPr>
              <a:t>Bronchial asthma</a:t>
            </a:r>
          </a:p>
          <a:p>
            <a:r>
              <a:rPr lang="en-US" sz="2800" dirty="0">
                <a:latin typeface="Tahoma" pitchFamily="34" charset="0"/>
                <a:cs typeface="Tahoma" pitchFamily="34" charset="0"/>
              </a:rPr>
              <a:t>Chronic relapsing inflammatory disorder characterized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by:</a:t>
            </a:r>
          </a:p>
          <a:p>
            <a:pPr lvl="1"/>
            <a:r>
              <a:rPr lang="en-US" sz="2400" dirty="0" smtClean="0">
                <a:latin typeface="Tahoma" pitchFamily="34" charset="0"/>
                <a:cs typeface="Tahoma" pitchFamily="34" charset="0"/>
              </a:rPr>
              <a:t>Hyperactive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airways leading to episodic, reversible </a:t>
            </a:r>
            <a:r>
              <a:rPr lang="en-US" sz="2400" dirty="0" err="1" smtClean="0">
                <a:latin typeface="Tahoma" pitchFamily="34" charset="0"/>
                <a:cs typeface="Tahoma" pitchFamily="34" charset="0"/>
              </a:rPr>
              <a:t>bronchoconstriction</a:t>
            </a:r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pPr lvl="1"/>
            <a:r>
              <a:rPr lang="en-US" sz="2400" dirty="0" smtClean="0">
                <a:latin typeface="Tahoma" pitchFamily="34" charset="0"/>
                <a:cs typeface="Tahoma" pitchFamily="34" charset="0"/>
              </a:rPr>
              <a:t>Due to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increased responsiveness of the </a:t>
            </a:r>
            <a:r>
              <a:rPr lang="en-US" sz="2400" dirty="0" err="1">
                <a:latin typeface="Tahoma" pitchFamily="34" charset="0"/>
                <a:cs typeface="Tahoma" pitchFamily="34" charset="0"/>
              </a:rPr>
              <a:t>tracheobronchial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tree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to various stimuli.</a:t>
            </a:r>
          </a:p>
          <a:p>
            <a:pPr>
              <a:buFontTx/>
              <a:buNone/>
            </a:pPr>
            <a:endParaRPr lang="en-US" sz="28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bronchial asthma animation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http://link.brightcove.com/services/player/bcpid236059233?bctid=347806802</a:t>
            </a:r>
          </a:p>
        </p:txBody>
      </p:sp>
    </p:spTree>
    <p:extLst>
      <p:ext uri="{BB962C8B-B14F-4D97-AF65-F5344CB8AC3E}">
        <p14:creationId xmlns:p14="http://schemas.microsoft.com/office/powerpoint/2010/main" val="3776069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Primarily targets:</a:t>
            </a:r>
          </a:p>
          <a:p>
            <a:pPr lvl="1"/>
            <a:r>
              <a:rPr lang="en-US" dirty="0" smtClean="0"/>
              <a:t> the bronchi and terminal bronchioles</a:t>
            </a:r>
          </a:p>
          <a:p>
            <a:r>
              <a:rPr lang="en-US" dirty="0" smtClean="0"/>
              <a:t>Most common chronic respiratory disease in children</a:t>
            </a:r>
          </a:p>
          <a:p>
            <a:pPr lvl="1"/>
            <a:r>
              <a:rPr lang="en-US" dirty="0" smtClean="0"/>
              <a:t>More common in children than adults</a:t>
            </a:r>
          </a:p>
          <a:p>
            <a:pPr lvl="1"/>
            <a:r>
              <a:rPr lang="en-US" dirty="0" smtClean="0"/>
              <a:t>Majority (50-80%) develop symptoms </a:t>
            </a:r>
            <a:r>
              <a:rPr lang="en-US" i="1" dirty="0" smtClean="0"/>
              <a:t>before</a:t>
            </a:r>
            <a:r>
              <a:rPr lang="en-US" dirty="0" smtClean="0"/>
              <a:t> 5 years of age</a:t>
            </a:r>
          </a:p>
          <a:p>
            <a:r>
              <a:rPr lang="en-US" dirty="0" smtClean="0"/>
              <a:t>Two types</a:t>
            </a:r>
          </a:p>
          <a:p>
            <a:pPr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2204120"/>
            <a:ext cx="4572000" cy="381716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4800600" y="2204864"/>
            <a:ext cx="4343400" cy="3816424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556792"/>
            <a:ext cx="3810000" cy="57606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5A6378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3200" dirty="0" smtClean="0">
                <a:solidFill>
                  <a:srgbClr val="5A6378"/>
                </a:solidFill>
                <a:latin typeface="+mn-lt"/>
                <a:ea typeface="+mn-ea"/>
                <a:cs typeface="+mn-cs"/>
              </a:rPr>
            </a:br>
            <a:r>
              <a:rPr lang="en-US" sz="3200" dirty="0" smtClean="0">
                <a:solidFill>
                  <a:srgbClr val="5A6378"/>
                </a:solidFill>
                <a:latin typeface="+mn-lt"/>
                <a:ea typeface="+mn-ea"/>
                <a:cs typeface="+mn-cs"/>
              </a:rPr>
              <a:t>Extrinsic Asthma </a:t>
            </a:r>
            <a:r>
              <a:rPr lang="en-US" sz="3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3200" dirty="0" smtClean="0">
                <a:solidFill>
                  <a:srgbClr val="5A6378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3200" dirty="0" smtClean="0">
                <a:solidFill>
                  <a:srgbClr val="5A6378"/>
                </a:solidFill>
                <a:latin typeface="+mn-lt"/>
                <a:ea typeface="+mn-ea"/>
                <a:cs typeface="+mn-cs"/>
              </a:rPr>
            </a:br>
            <a:endParaRPr lang="en-US" sz="3200" dirty="0">
              <a:solidFill>
                <a:srgbClr val="5A637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0" y="2057400"/>
            <a:ext cx="4724400" cy="4114800"/>
          </a:xfrm>
        </p:spPr>
        <p:txBody>
          <a:bodyPr>
            <a:normAutofit fontScale="92500" lnSpcReduction="10000"/>
          </a:bodyPr>
          <a:lstStyle/>
          <a:p>
            <a:endParaRPr lang="en-US" sz="2400" dirty="0" smtClean="0">
              <a:latin typeface="Tahoma" pitchFamily="34" charset="0"/>
            </a:endParaRPr>
          </a:p>
          <a:p>
            <a:r>
              <a:rPr lang="en-US" sz="2400" dirty="0" smtClean="0">
                <a:latin typeface="Tahoma" pitchFamily="34" charset="0"/>
              </a:rPr>
              <a:t>Initiated </a:t>
            </a:r>
            <a:r>
              <a:rPr lang="en-US" sz="2400" dirty="0">
                <a:latin typeface="Tahoma" pitchFamily="34" charset="0"/>
              </a:rPr>
              <a:t>by type 1 </a:t>
            </a:r>
            <a:r>
              <a:rPr lang="en-US" sz="2400" dirty="0" err="1">
                <a:latin typeface="Tahoma" pitchFamily="34" charset="0"/>
              </a:rPr>
              <a:t>hypersensivity</a:t>
            </a:r>
            <a:r>
              <a:rPr lang="en-US" sz="2400" dirty="0">
                <a:latin typeface="Tahoma" pitchFamily="34" charset="0"/>
              </a:rPr>
              <a:t> reaction induced by exposure to extrinsic antigen.</a:t>
            </a:r>
          </a:p>
          <a:p>
            <a:r>
              <a:rPr lang="en-US" sz="2400" dirty="0">
                <a:latin typeface="Tahoma" pitchFamily="34" charset="0"/>
              </a:rPr>
              <a:t>Subtypes include:</a:t>
            </a:r>
          </a:p>
          <a:p>
            <a:pPr>
              <a:buFontTx/>
              <a:buNone/>
            </a:pPr>
            <a:r>
              <a:rPr lang="en-US" sz="2400" dirty="0">
                <a:latin typeface="Tahoma" pitchFamily="34" charset="0"/>
              </a:rPr>
              <a:t>	a.	atopic (allergic) asthma.</a:t>
            </a:r>
          </a:p>
          <a:p>
            <a:pPr>
              <a:buFontTx/>
              <a:buNone/>
            </a:pPr>
            <a:r>
              <a:rPr lang="en-US" sz="2400" dirty="0">
                <a:latin typeface="Tahoma" pitchFamily="34" charset="0"/>
              </a:rPr>
              <a:t>	b.	occupational asthma.</a:t>
            </a:r>
          </a:p>
          <a:p>
            <a:pPr>
              <a:buFontTx/>
              <a:buNone/>
            </a:pPr>
            <a:r>
              <a:rPr lang="en-US" sz="2400" dirty="0">
                <a:latin typeface="Tahoma" pitchFamily="34" charset="0"/>
              </a:rPr>
              <a:t>	c.	allergic </a:t>
            </a:r>
            <a:r>
              <a:rPr lang="en-US" sz="2400" dirty="0" err="1">
                <a:latin typeface="Tahoma" pitchFamily="34" charset="0"/>
              </a:rPr>
              <a:t>bronchopulmonary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aspergillosis</a:t>
            </a:r>
            <a:r>
              <a:rPr lang="en-US" sz="2400" dirty="0" smtClean="0">
                <a:latin typeface="Tahoma" pitchFamily="34" charset="0"/>
              </a:rPr>
              <a:t>.</a:t>
            </a:r>
          </a:p>
          <a:p>
            <a:r>
              <a:rPr lang="en-US" sz="2400" dirty="0" smtClean="0">
                <a:latin typeface="Tahoma" pitchFamily="34" charset="0"/>
              </a:rPr>
              <a:t>Personal or family history of allergic reaction</a:t>
            </a:r>
            <a:endParaRPr lang="en-US" sz="2400" dirty="0">
              <a:latin typeface="Tahoma" pitchFamily="34" charset="0"/>
            </a:endParaRPr>
          </a:p>
          <a:p>
            <a:r>
              <a:rPr lang="en-US" sz="2400" dirty="0">
                <a:latin typeface="Tahoma" pitchFamily="34" charset="0"/>
              </a:rPr>
              <a:t>Develop early in life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788024" y="1556793"/>
            <a:ext cx="4176464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cs typeface="+mj-cs"/>
              </a:rPr>
              <a:t>Intrinsic </a:t>
            </a:r>
            <a:r>
              <a:rPr lang="en-US" sz="3200" b="1" dirty="0" smtClean="0">
                <a:solidFill>
                  <a:schemeClr val="tx2"/>
                </a:solidFill>
                <a:cs typeface="+mj-cs"/>
              </a:rPr>
              <a:t>Asthma </a:t>
            </a:r>
            <a:r>
              <a:rPr lang="en-US" sz="3200" b="1" dirty="0" smtClean="0">
                <a:solidFill>
                  <a:srgbClr val="FF0000"/>
                </a:solidFill>
                <a:cs typeface="+mj-cs"/>
              </a:rPr>
              <a:t>30%</a:t>
            </a:r>
            <a:endParaRPr lang="en-US" sz="32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5105400" y="2209800"/>
            <a:ext cx="4038600" cy="356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400" dirty="0">
                <a:latin typeface="Tahoma" pitchFamily="34" charset="0"/>
              </a:rPr>
              <a:t> Initiated by diverse,      non-immune mechanisms, including ingestion of aspirin, pulmonary infections, cold, inhaled irritant, stress and exercise.</a:t>
            </a:r>
          </a:p>
          <a:p>
            <a:pPr algn="l" rtl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400" dirty="0">
                <a:latin typeface="Tahoma" pitchFamily="34" charset="0"/>
              </a:rPr>
              <a:t> No personal or family history of allergic reaction.</a:t>
            </a:r>
          </a:p>
          <a:p>
            <a:pPr algn="l" rtl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400" dirty="0">
                <a:latin typeface="Tahoma" pitchFamily="34" charset="0"/>
              </a:rPr>
              <a:t> Develop later in life 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331640" y="476672"/>
            <a:ext cx="62372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</a:rPr>
              <a:t>CLASSIFICATION OF ASTHMA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 animBg="1"/>
      <p:bldP spid="1639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Extrinsic Asthma</a:t>
            </a:r>
          </a:p>
        </p:txBody>
      </p:sp>
      <p:sp>
        <p:nvSpPr>
          <p:cNvPr id="93187" name="Rectangle 1027"/>
          <p:cNvSpPr>
            <a:spLocks noGrp="1" noChangeArrowheads="1"/>
          </p:cNvSpPr>
          <p:nvPr>
            <p:ph idx="1"/>
          </p:nvPr>
        </p:nvSpPr>
        <p:spPr>
          <a:xfrm>
            <a:off x="395536" y="1484784"/>
            <a:ext cx="8229600" cy="4625609"/>
          </a:xfrm>
        </p:spPr>
        <p:txBody>
          <a:bodyPr/>
          <a:lstStyle/>
          <a:p>
            <a:r>
              <a:rPr lang="en-US" sz="24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Atopic (allergic) asthma is the most common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form, begins in childhood</a:t>
            </a:r>
            <a:endParaRPr lang="en-US" sz="2800" dirty="0">
              <a:latin typeface="Tahoma" pitchFamily="34" charset="0"/>
              <a:cs typeface="Tahoma" pitchFamily="34" charset="0"/>
            </a:endParaRPr>
          </a:p>
          <a:p>
            <a:r>
              <a:rPr lang="en-US" sz="2800" dirty="0">
                <a:latin typeface="Tahoma" pitchFamily="34" charset="0"/>
                <a:cs typeface="Tahoma" pitchFamily="34" charset="0"/>
              </a:rPr>
              <a:t>Other allergic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manifestation: allergic rhinitis, </a:t>
            </a:r>
            <a:r>
              <a:rPr lang="en-US" sz="2800" dirty="0" err="1" smtClean="0">
                <a:latin typeface="Tahoma" pitchFamily="34" charset="0"/>
                <a:cs typeface="Tahoma" pitchFamily="34" charset="0"/>
              </a:rPr>
              <a:t>urticaria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, eczema.</a:t>
            </a:r>
          </a:p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Other family member is also affected</a:t>
            </a:r>
          </a:p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Skin test with antigen result in an immediate wheel and flare reaction </a:t>
            </a:r>
            <a:endParaRPr lang="en-US" sz="2800" dirty="0">
              <a:latin typeface="Tahoma" pitchFamily="34" charset="0"/>
              <a:cs typeface="Tahoma" pitchFamily="34" charset="0"/>
            </a:endParaRP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277</TotalTime>
  <Words>1064</Words>
  <Application>Microsoft Office PowerPoint</Application>
  <PresentationFormat>On-screen Show (4:3)</PresentationFormat>
  <Paragraphs>189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Module</vt:lpstr>
      <vt:lpstr> RESPIRATORY BLOCK                                         PATHOLOGY  L1</vt:lpstr>
      <vt:lpstr>PowerPoint Presentation</vt:lpstr>
      <vt:lpstr>Introduction:  Anatomy </vt:lpstr>
      <vt:lpstr>PowerPoint Presentation</vt:lpstr>
      <vt:lpstr>Chronic obstructive pulmonary diseases</vt:lpstr>
      <vt:lpstr>bronchial asthma animation</vt:lpstr>
      <vt:lpstr>PowerPoint Presentation</vt:lpstr>
      <vt:lpstr> Extrinsic Asthma 70% </vt:lpstr>
      <vt:lpstr>Extrinsic Asthma</vt:lpstr>
      <vt:lpstr>wheel and flare reaction</vt:lpstr>
      <vt:lpstr>Pathogenesis of Bronchial Asthma</vt:lpstr>
      <vt:lpstr>Pathogenesis of Atopic Asthma</vt:lpstr>
      <vt:lpstr>Extrinsic Asthma</vt:lpstr>
      <vt:lpstr>Inhaled Allergens</vt:lpstr>
      <vt:lpstr>Pathogenesis of Atopic Asthma</vt:lpstr>
      <vt:lpstr>Pathogenesis of Atopic Asthma</vt:lpstr>
      <vt:lpstr>Pathogenesis of Atopic Asthma</vt:lpstr>
      <vt:lpstr>Pathogenesis of Atopic Asthma</vt:lpstr>
      <vt:lpstr>PowerPoint Presentation</vt:lpstr>
      <vt:lpstr>PowerPoint Presentation</vt:lpstr>
      <vt:lpstr>Summary of Pathogenesis </vt:lpstr>
      <vt:lpstr>Summary of Pathogenesis </vt:lpstr>
      <vt:lpstr>PowerPoint Presentation</vt:lpstr>
      <vt:lpstr>Non-Atopic Asthma</vt:lpstr>
      <vt:lpstr>Morphology of Asthma</vt:lpstr>
      <vt:lpstr>Hyperinflated lung</vt:lpstr>
      <vt:lpstr>Morphology of Asthma</vt:lpstr>
      <vt:lpstr>Curschmann spirals</vt:lpstr>
      <vt:lpstr>Charcot-Leyden crystals.</vt:lpstr>
      <vt:lpstr>Clinical findings</vt:lpstr>
      <vt:lpstr>Clinical Coarse</vt:lpstr>
      <vt:lpstr>PowerPoint Presentation</vt:lpstr>
      <vt:lpstr>Status asthmaticus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RESPIRATORY BLOCK                                         PATHOLOGY  L1</dc:title>
  <dc:creator>Dr.Maha</dc:creator>
  <cp:lastModifiedBy>Maha Arafah</cp:lastModifiedBy>
  <cp:revision>34</cp:revision>
  <dcterms:created xsi:type="dcterms:W3CDTF">2012-01-22T18:04:54Z</dcterms:created>
  <dcterms:modified xsi:type="dcterms:W3CDTF">2012-02-04T06:32:55Z</dcterms:modified>
</cp:coreProperties>
</file>