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0"/>
  </p:notesMasterIdLst>
  <p:sldIdLst>
    <p:sldId id="256" r:id="rId2"/>
    <p:sldId id="301" r:id="rId3"/>
    <p:sldId id="302" r:id="rId4"/>
    <p:sldId id="303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307" r:id="rId22"/>
    <p:sldId id="308" r:id="rId23"/>
    <p:sldId id="274" r:id="rId24"/>
    <p:sldId id="306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305" r:id="rId40"/>
    <p:sldId id="292" r:id="rId41"/>
    <p:sldId id="293" r:id="rId42"/>
    <p:sldId id="294" r:id="rId43"/>
    <p:sldId id="304" r:id="rId44"/>
    <p:sldId id="296" r:id="rId45"/>
    <p:sldId id="297" r:id="rId46"/>
    <p:sldId id="298" r:id="rId47"/>
    <p:sldId id="299" r:id="rId48"/>
    <p:sldId id="300" r:id="rId4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57" d="100"/>
          <a:sy n="57" d="100"/>
        </p:scale>
        <p:origin x="-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89C744-D4B9-4C95-816C-823F3CA4DC2A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35BAAFA-E231-42D3-9CEF-28E52950BC6B}">
      <dgm:prSet phldrT="[Text]"/>
      <dgm:spPr/>
      <dgm:t>
        <a:bodyPr/>
        <a:lstStyle/>
        <a:p>
          <a:r>
            <a:rPr lang="en-US" dirty="0" smtClean="0"/>
            <a:t>Types</a:t>
          </a:r>
          <a:endParaRPr lang="en-US" dirty="0"/>
        </a:p>
      </dgm:t>
    </dgm:pt>
    <dgm:pt modelId="{24ADE419-2BBA-47D8-A47A-7119E2043216}" type="parTrans" cxnId="{3B181B1A-6AB5-4965-B0D9-04416F311E74}">
      <dgm:prSet/>
      <dgm:spPr/>
      <dgm:t>
        <a:bodyPr/>
        <a:lstStyle/>
        <a:p>
          <a:endParaRPr lang="en-US"/>
        </a:p>
      </dgm:t>
    </dgm:pt>
    <dgm:pt modelId="{5A8AAACD-14C7-4292-9985-2ACD6252E711}" type="sibTrans" cxnId="{3B181B1A-6AB5-4965-B0D9-04416F311E74}">
      <dgm:prSet/>
      <dgm:spPr/>
      <dgm:t>
        <a:bodyPr/>
        <a:lstStyle/>
        <a:p>
          <a:endParaRPr lang="en-US"/>
        </a:p>
      </dgm:t>
    </dgm:pt>
    <dgm:pt modelId="{C1167E93-DADD-4ACE-9673-7CD66B409CD0}">
      <dgm:prSet phldrT="[Text]"/>
      <dgm:spPr/>
      <dgm:t>
        <a:bodyPr/>
        <a:lstStyle/>
        <a:p>
          <a:r>
            <a:rPr lang="en-US" dirty="0" err="1" smtClean="0"/>
            <a:t>Centriacinar</a:t>
          </a:r>
          <a:r>
            <a:rPr lang="en-US" dirty="0" smtClean="0"/>
            <a:t>: Smoking</a:t>
          </a:r>
          <a:endParaRPr lang="en-US" dirty="0"/>
        </a:p>
      </dgm:t>
    </dgm:pt>
    <dgm:pt modelId="{3E42FCF7-ADB4-40CA-B558-EC9473D70C29}" type="parTrans" cxnId="{39AD0B20-EA45-4633-846D-DE9198AE37E0}">
      <dgm:prSet/>
      <dgm:spPr/>
      <dgm:t>
        <a:bodyPr/>
        <a:lstStyle/>
        <a:p>
          <a:endParaRPr lang="en-US"/>
        </a:p>
      </dgm:t>
    </dgm:pt>
    <dgm:pt modelId="{E5B8902D-A45C-43A4-A45A-D3C336693E05}" type="sibTrans" cxnId="{39AD0B20-EA45-4633-846D-DE9198AE37E0}">
      <dgm:prSet/>
      <dgm:spPr/>
      <dgm:t>
        <a:bodyPr/>
        <a:lstStyle/>
        <a:p>
          <a:endParaRPr lang="en-US"/>
        </a:p>
      </dgm:t>
    </dgm:pt>
    <dgm:pt modelId="{EF8906E7-2EB7-4A00-80BE-31BA925FD8AF}">
      <dgm:prSet phldrT="[Text]"/>
      <dgm:spPr/>
      <dgm:t>
        <a:bodyPr/>
        <a:lstStyle/>
        <a:p>
          <a:r>
            <a:rPr lang="en-US" dirty="0" smtClean="0"/>
            <a:t>Clinical features</a:t>
          </a:r>
          <a:endParaRPr lang="en-US" dirty="0"/>
        </a:p>
      </dgm:t>
    </dgm:pt>
    <dgm:pt modelId="{5D21D319-28D6-4FB6-8A89-94CDA3BE674C}" type="parTrans" cxnId="{D004BF16-2E4B-4B8F-AAAB-2665FFA49DBA}">
      <dgm:prSet/>
      <dgm:spPr/>
      <dgm:t>
        <a:bodyPr/>
        <a:lstStyle/>
        <a:p>
          <a:endParaRPr lang="en-US"/>
        </a:p>
      </dgm:t>
    </dgm:pt>
    <dgm:pt modelId="{ABBB00A1-7648-489A-8978-803AF1B9D71B}" type="sibTrans" cxnId="{D004BF16-2E4B-4B8F-AAAB-2665FFA49DBA}">
      <dgm:prSet/>
      <dgm:spPr/>
      <dgm:t>
        <a:bodyPr/>
        <a:lstStyle/>
        <a:p>
          <a:endParaRPr lang="en-US"/>
        </a:p>
      </dgm:t>
    </dgm:pt>
    <dgm:pt modelId="{4EC8C46B-491A-4DAA-9C74-37758F2A4C3F}">
      <dgm:prSet phldrT="[Text]"/>
      <dgm:spPr/>
      <dgm:t>
        <a:bodyPr/>
        <a:lstStyle/>
        <a:p>
          <a:endParaRPr lang="en-US" dirty="0"/>
        </a:p>
      </dgm:t>
    </dgm:pt>
    <dgm:pt modelId="{A4192DB9-E733-4053-9326-6A1A48EBE6F2}" type="parTrans" cxnId="{B20FE821-B580-4245-8A7D-427F588A305F}">
      <dgm:prSet/>
      <dgm:spPr/>
      <dgm:t>
        <a:bodyPr/>
        <a:lstStyle/>
        <a:p>
          <a:endParaRPr lang="en-US"/>
        </a:p>
      </dgm:t>
    </dgm:pt>
    <dgm:pt modelId="{922FAF5C-50DD-460C-82B6-AE296333EA4A}" type="sibTrans" cxnId="{B20FE821-B580-4245-8A7D-427F588A305F}">
      <dgm:prSet/>
      <dgm:spPr/>
      <dgm:t>
        <a:bodyPr/>
        <a:lstStyle/>
        <a:p>
          <a:endParaRPr lang="en-US"/>
        </a:p>
      </dgm:t>
    </dgm:pt>
    <dgm:pt modelId="{3A57EE74-97C3-44C4-9378-0FC4AC9520DE}">
      <dgm:prSet phldrT="[Text]"/>
      <dgm:spPr/>
      <dgm:t>
        <a:bodyPr/>
        <a:lstStyle/>
        <a:p>
          <a:r>
            <a:rPr lang="en-US" dirty="0" smtClean="0"/>
            <a:t>Cough and wheezing. Respiratory acidosis</a:t>
          </a:r>
          <a:endParaRPr lang="en-US" dirty="0"/>
        </a:p>
      </dgm:t>
    </dgm:pt>
    <dgm:pt modelId="{5ABAE125-B4A3-4DD5-9721-8AFF8CCE0772}" type="parTrans" cxnId="{BAE88797-B794-47EB-8A80-ED814C41217B}">
      <dgm:prSet/>
      <dgm:spPr/>
      <dgm:t>
        <a:bodyPr/>
        <a:lstStyle/>
        <a:p>
          <a:endParaRPr lang="en-US"/>
        </a:p>
      </dgm:t>
    </dgm:pt>
    <dgm:pt modelId="{8253BC98-A929-44EB-84DF-2B27D1382374}" type="sibTrans" cxnId="{BAE88797-B794-47EB-8A80-ED814C41217B}">
      <dgm:prSet/>
      <dgm:spPr/>
      <dgm:t>
        <a:bodyPr/>
        <a:lstStyle/>
        <a:p>
          <a:endParaRPr lang="en-US"/>
        </a:p>
      </dgm:t>
    </dgm:pt>
    <dgm:pt modelId="{F8ECB017-4B63-4106-9731-0A9CBDAC3C1C}">
      <dgm:prSet phldrT="[Text]"/>
      <dgm:spPr/>
      <dgm:t>
        <a:bodyPr/>
        <a:lstStyle/>
        <a:p>
          <a:r>
            <a:rPr lang="en-US" dirty="0" smtClean="0"/>
            <a:t>Complications</a:t>
          </a:r>
          <a:endParaRPr lang="en-US" dirty="0"/>
        </a:p>
      </dgm:t>
    </dgm:pt>
    <dgm:pt modelId="{CC19E322-01C1-45CB-9761-0448B4C17B70}" type="parTrans" cxnId="{19C0B666-C48D-4645-9604-F784EED25D6B}">
      <dgm:prSet/>
      <dgm:spPr/>
      <dgm:t>
        <a:bodyPr/>
        <a:lstStyle/>
        <a:p>
          <a:endParaRPr lang="en-US"/>
        </a:p>
      </dgm:t>
    </dgm:pt>
    <dgm:pt modelId="{C12EC0A6-1656-4140-B5CF-059BE725DF1E}" type="sibTrans" cxnId="{19C0B666-C48D-4645-9604-F784EED25D6B}">
      <dgm:prSet/>
      <dgm:spPr/>
      <dgm:t>
        <a:bodyPr/>
        <a:lstStyle/>
        <a:p>
          <a:endParaRPr lang="en-US"/>
        </a:p>
      </dgm:t>
    </dgm:pt>
    <dgm:pt modelId="{FB4E2CCC-AF3B-43C5-B96A-BD2B760A7D2E}">
      <dgm:prSet phldrT="[Text]" custT="1"/>
      <dgm:spPr/>
      <dgm:t>
        <a:bodyPr/>
        <a:lstStyle/>
        <a:p>
          <a:r>
            <a:rPr lang="en-US" sz="1800" dirty="0" err="1" smtClean="0"/>
            <a:t>Pneumothorax</a:t>
          </a:r>
          <a:endParaRPr lang="en-US" sz="1800" dirty="0"/>
        </a:p>
      </dgm:t>
    </dgm:pt>
    <dgm:pt modelId="{89332393-6A72-449D-821F-86386B8B2169}" type="parTrans" cxnId="{03AB8CA6-AE91-468E-A360-79067535F898}">
      <dgm:prSet/>
      <dgm:spPr/>
      <dgm:t>
        <a:bodyPr/>
        <a:lstStyle/>
        <a:p>
          <a:endParaRPr lang="en-US"/>
        </a:p>
      </dgm:t>
    </dgm:pt>
    <dgm:pt modelId="{6DC4980F-EFEB-40E4-AB49-3A3DE12D8120}" type="sibTrans" cxnId="{03AB8CA6-AE91-468E-A360-79067535F898}">
      <dgm:prSet/>
      <dgm:spPr/>
      <dgm:t>
        <a:bodyPr/>
        <a:lstStyle/>
        <a:p>
          <a:endParaRPr lang="en-US"/>
        </a:p>
      </dgm:t>
    </dgm:pt>
    <dgm:pt modelId="{5C4E7ADA-ACFB-48F5-B755-7A2B92AFDFB1}">
      <dgm:prSet phldrT="[Text]"/>
      <dgm:spPr/>
      <dgm:t>
        <a:bodyPr/>
        <a:lstStyle/>
        <a:p>
          <a:r>
            <a:rPr lang="en-US" dirty="0" err="1" smtClean="0"/>
            <a:t>Panacinar</a:t>
          </a:r>
          <a:r>
            <a:rPr lang="en-US" dirty="0" smtClean="0"/>
            <a:t>: deficiency of </a:t>
          </a:r>
          <a:r>
            <a:rPr lang="el-GR" dirty="0" smtClean="0">
              <a:latin typeface="Times New Roman"/>
              <a:cs typeface="Times New Roman"/>
            </a:rPr>
            <a:t>α</a:t>
          </a:r>
          <a:r>
            <a:rPr lang="en-US" dirty="0" smtClean="0">
              <a:latin typeface="Times New Roman"/>
              <a:cs typeface="Times New Roman"/>
            </a:rPr>
            <a:t>1 AT</a:t>
          </a:r>
          <a:endParaRPr lang="en-US" dirty="0"/>
        </a:p>
      </dgm:t>
    </dgm:pt>
    <dgm:pt modelId="{9FB5385D-E0DB-4CEF-A16A-4649B694462A}" type="parTrans" cxnId="{F3BA3441-408E-4096-854D-488EC02D9FAE}">
      <dgm:prSet/>
      <dgm:spPr/>
      <dgm:t>
        <a:bodyPr/>
        <a:lstStyle/>
        <a:p>
          <a:endParaRPr lang="en-US"/>
        </a:p>
      </dgm:t>
    </dgm:pt>
    <dgm:pt modelId="{D229B145-78BA-40A4-A668-A7D73125499C}" type="sibTrans" cxnId="{F3BA3441-408E-4096-854D-488EC02D9FAE}">
      <dgm:prSet/>
      <dgm:spPr/>
      <dgm:t>
        <a:bodyPr/>
        <a:lstStyle/>
        <a:p>
          <a:endParaRPr lang="en-US"/>
        </a:p>
      </dgm:t>
    </dgm:pt>
    <dgm:pt modelId="{F977E55A-E571-4A7E-809D-1FD5933D0D13}">
      <dgm:prSet phldrT="[Text]"/>
      <dgm:spPr/>
      <dgm:t>
        <a:bodyPr/>
        <a:lstStyle/>
        <a:p>
          <a:r>
            <a:rPr lang="en-US" dirty="0" err="1" smtClean="0"/>
            <a:t>Paraseptal</a:t>
          </a:r>
          <a:endParaRPr lang="en-US" dirty="0"/>
        </a:p>
      </dgm:t>
    </dgm:pt>
    <dgm:pt modelId="{BFDB7711-0B0D-43D7-A6D9-31B4A6A9C71B}" type="parTrans" cxnId="{E972D5FE-33F2-46F6-8749-FF4D7C19DD2A}">
      <dgm:prSet/>
      <dgm:spPr/>
      <dgm:t>
        <a:bodyPr/>
        <a:lstStyle/>
        <a:p>
          <a:endParaRPr lang="en-US"/>
        </a:p>
      </dgm:t>
    </dgm:pt>
    <dgm:pt modelId="{2BF062E6-12C0-4BCC-BB7E-D7DAD8D5CBAB}" type="sibTrans" cxnId="{E972D5FE-33F2-46F6-8749-FF4D7C19DD2A}">
      <dgm:prSet/>
      <dgm:spPr/>
      <dgm:t>
        <a:bodyPr/>
        <a:lstStyle/>
        <a:p>
          <a:endParaRPr lang="en-US"/>
        </a:p>
      </dgm:t>
    </dgm:pt>
    <dgm:pt modelId="{EFE29FED-41AB-443A-9236-B04E457BDCD2}">
      <dgm:prSet phldrT="[Text]"/>
      <dgm:spPr/>
      <dgm:t>
        <a:bodyPr/>
        <a:lstStyle/>
        <a:p>
          <a:r>
            <a:rPr lang="en-US" dirty="0" smtClean="0"/>
            <a:t>Irregular:  scar</a:t>
          </a:r>
          <a:endParaRPr lang="en-US" dirty="0"/>
        </a:p>
      </dgm:t>
    </dgm:pt>
    <dgm:pt modelId="{8F5EBC01-3953-463C-8F3E-E73CB319EB26}" type="parTrans" cxnId="{88D377B8-7F6C-48BE-9453-BC8BDB47B4CF}">
      <dgm:prSet/>
      <dgm:spPr/>
      <dgm:t>
        <a:bodyPr/>
        <a:lstStyle/>
        <a:p>
          <a:endParaRPr lang="en-US"/>
        </a:p>
      </dgm:t>
    </dgm:pt>
    <dgm:pt modelId="{2096D092-3CDA-44BE-A89C-F790529B6A01}" type="sibTrans" cxnId="{88D377B8-7F6C-48BE-9453-BC8BDB47B4CF}">
      <dgm:prSet/>
      <dgm:spPr/>
      <dgm:t>
        <a:bodyPr/>
        <a:lstStyle/>
        <a:p>
          <a:endParaRPr lang="en-US"/>
        </a:p>
      </dgm:t>
    </dgm:pt>
    <dgm:pt modelId="{D2EFE0ED-0FE3-44A2-A1BF-53EF64C1A051}">
      <dgm:prSet/>
      <dgm:spPr/>
      <dgm:t>
        <a:bodyPr/>
        <a:lstStyle/>
        <a:p>
          <a:r>
            <a:rPr lang="en-US" dirty="0" smtClean="0"/>
            <a:t>Weight loss.</a:t>
          </a:r>
          <a:endParaRPr lang="en-US" dirty="0"/>
        </a:p>
      </dgm:t>
    </dgm:pt>
    <dgm:pt modelId="{97D926EA-9549-4D68-8DD5-F8A74B365839}" type="parTrans" cxnId="{B1E015F8-60C0-41AF-A8E8-039E3341BD3E}">
      <dgm:prSet/>
      <dgm:spPr/>
      <dgm:t>
        <a:bodyPr/>
        <a:lstStyle/>
        <a:p>
          <a:endParaRPr lang="en-US"/>
        </a:p>
      </dgm:t>
    </dgm:pt>
    <dgm:pt modelId="{94DABA36-ECE7-49C5-A4E1-6AFA77EE3716}" type="sibTrans" cxnId="{B1E015F8-60C0-41AF-A8E8-039E3341BD3E}">
      <dgm:prSet/>
      <dgm:spPr/>
      <dgm:t>
        <a:bodyPr/>
        <a:lstStyle/>
        <a:p>
          <a:endParaRPr lang="en-US"/>
        </a:p>
      </dgm:t>
    </dgm:pt>
    <dgm:pt modelId="{4F2E1B0A-8B71-4FDD-A252-EC87DAAE79C0}">
      <dgm:prSet/>
      <dgm:spPr/>
      <dgm:t>
        <a:bodyPr/>
        <a:lstStyle/>
        <a:p>
          <a:r>
            <a:rPr lang="en-US" dirty="0" smtClean="0"/>
            <a:t>Pulmonary function tests reveal reduced FEV1.</a:t>
          </a:r>
          <a:endParaRPr lang="en-US" dirty="0"/>
        </a:p>
      </dgm:t>
    </dgm:pt>
    <dgm:pt modelId="{79EB8059-2CB6-432B-8AFC-7C55A20F6029}" type="parTrans" cxnId="{BEB4E734-B1E4-40C7-AE91-E07B01EEB3BF}">
      <dgm:prSet/>
      <dgm:spPr/>
      <dgm:t>
        <a:bodyPr/>
        <a:lstStyle/>
        <a:p>
          <a:endParaRPr lang="en-US"/>
        </a:p>
      </dgm:t>
    </dgm:pt>
    <dgm:pt modelId="{A13A3CDF-49DC-400A-8847-A07A96710F33}" type="sibTrans" cxnId="{BEB4E734-B1E4-40C7-AE91-E07B01EEB3BF}">
      <dgm:prSet/>
      <dgm:spPr/>
      <dgm:t>
        <a:bodyPr/>
        <a:lstStyle/>
        <a:p>
          <a:endParaRPr lang="en-US"/>
        </a:p>
      </dgm:t>
    </dgm:pt>
    <dgm:pt modelId="{C205E9E8-62A2-49A3-9D68-DE5EC372ED32}">
      <dgm:prSet/>
      <dgm:spPr/>
      <dgm:t>
        <a:bodyPr/>
        <a:lstStyle/>
        <a:p>
          <a:r>
            <a:rPr lang="en-US" sz="1500" dirty="0" smtClean="0"/>
            <a:t>Pulmonary failure with respiratory acidosis, hypoxia and coma.</a:t>
          </a:r>
          <a:endParaRPr lang="en-US" sz="1500" dirty="0"/>
        </a:p>
      </dgm:t>
    </dgm:pt>
    <dgm:pt modelId="{03902C61-7CD8-4705-9C33-AF4E923E460B}" type="parTrans" cxnId="{AE63BEC0-B7EE-47FA-B2B6-15DD5470D8BE}">
      <dgm:prSet/>
      <dgm:spPr/>
      <dgm:t>
        <a:bodyPr/>
        <a:lstStyle/>
        <a:p>
          <a:endParaRPr lang="en-US"/>
        </a:p>
      </dgm:t>
    </dgm:pt>
    <dgm:pt modelId="{BEB5DB7C-4341-48F0-AF80-940411B798F0}" type="sibTrans" cxnId="{AE63BEC0-B7EE-47FA-B2B6-15DD5470D8BE}">
      <dgm:prSet/>
      <dgm:spPr/>
      <dgm:t>
        <a:bodyPr/>
        <a:lstStyle/>
        <a:p>
          <a:endParaRPr lang="en-US"/>
        </a:p>
      </dgm:t>
    </dgm:pt>
    <dgm:pt modelId="{8D4CEDAD-6183-43F0-993B-6D58F740062B}">
      <dgm:prSet/>
      <dgm:spPr/>
      <dgm:t>
        <a:bodyPr/>
        <a:lstStyle/>
        <a:p>
          <a:r>
            <a:rPr lang="en-US" sz="1500" dirty="0" smtClean="0"/>
            <a:t>Right-sided heart failure ( </a:t>
          </a:r>
          <a:r>
            <a:rPr lang="en-US" sz="1500" dirty="0" err="1" smtClean="0"/>
            <a:t>Cor</a:t>
          </a:r>
          <a:r>
            <a:rPr lang="en-US" sz="1500" dirty="0" smtClean="0"/>
            <a:t> </a:t>
          </a:r>
          <a:r>
            <a:rPr lang="en-US" sz="1500" dirty="0" err="1" smtClean="0"/>
            <a:t>pulmnale</a:t>
          </a:r>
          <a:r>
            <a:rPr lang="en-US" sz="1500" dirty="0" smtClean="0"/>
            <a:t>)</a:t>
          </a:r>
          <a:endParaRPr lang="en-US" sz="1500" dirty="0"/>
        </a:p>
      </dgm:t>
    </dgm:pt>
    <dgm:pt modelId="{D579F37F-4213-4203-A284-1477E9041261}" type="parTrans" cxnId="{0717E869-1269-4691-A11E-B61188E63497}">
      <dgm:prSet/>
      <dgm:spPr/>
      <dgm:t>
        <a:bodyPr/>
        <a:lstStyle/>
        <a:p>
          <a:endParaRPr lang="en-US"/>
        </a:p>
      </dgm:t>
    </dgm:pt>
    <dgm:pt modelId="{622DABEB-306F-4193-B768-810925E92A15}" type="sibTrans" cxnId="{0717E869-1269-4691-A11E-B61188E63497}">
      <dgm:prSet/>
      <dgm:spPr/>
      <dgm:t>
        <a:bodyPr/>
        <a:lstStyle/>
        <a:p>
          <a:endParaRPr lang="en-US"/>
        </a:p>
      </dgm:t>
    </dgm:pt>
    <dgm:pt modelId="{BFBED7FE-4B0B-4576-97FA-4129E0FB916E}">
      <dgm:prSet phldrT="[Text]" custT="1"/>
      <dgm:spPr/>
      <dgm:t>
        <a:bodyPr/>
        <a:lstStyle/>
        <a:p>
          <a:r>
            <a:rPr lang="en-US" sz="1800" dirty="0" smtClean="0"/>
            <a:t>Death from emphysema is related to:</a:t>
          </a:r>
          <a:endParaRPr lang="en-US" sz="1800" dirty="0"/>
        </a:p>
      </dgm:t>
    </dgm:pt>
    <dgm:pt modelId="{1EF9E32C-D9CE-4223-94D2-393C7392D268}" type="parTrans" cxnId="{2EFC9B30-107D-4D9D-B917-F1925EA1E3B6}">
      <dgm:prSet/>
      <dgm:spPr/>
    </dgm:pt>
    <dgm:pt modelId="{CECDB6FC-3AA8-4A33-8E35-0A38723DA385}" type="sibTrans" cxnId="{2EFC9B30-107D-4D9D-B917-F1925EA1E3B6}">
      <dgm:prSet/>
      <dgm:spPr/>
    </dgm:pt>
    <dgm:pt modelId="{9FD3D4DB-2CAB-4FDF-ACCA-6228DC9AB3AF}" type="pres">
      <dgm:prSet presAssocID="{F489C744-D4B9-4C95-816C-823F3CA4DC2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58514C-D4FE-4524-98AD-2705047DF130}" type="pres">
      <dgm:prSet presAssocID="{F35BAAFA-E231-42D3-9CEF-28E52950BC6B}" presName="linNode" presStyleCnt="0"/>
      <dgm:spPr/>
    </dgm:pt>
    <dgm:pt modelId="{72CADBB7-C491-4D59-BF17-CC5936F18FAE}" type="pres">
      <dgm:prSet presAssocID="{F35BAAFA-E231-42D3-9CEF-28E52950BC6B}" presName="parentText" presStyleLbl="node1" presStyleIdx="0" presStyleCnt="3" custScaleX="90402" custLinFactNeighborX="-19" custLinFactNeighborY="-49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CABD08-B0F0-4A6E-95DE-137CB1AE257B}" type="pres">
      <dgm:prSet presAssocID="{F35BAAFA-E231-42D3-9CEF-28E52950BC6B}" presName="descendantText" presStyleLbl="alignAccFollowNode1" presStyleIdx="0" presStyleCnt="3" custScaleY="125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CAB56-9924-48CE-9397-3AB21B93DDFE}" type="pres">
      <dgm:prSet presAssocID="{5A8AAACD-14C7-4292-9985-2ACD6252E711}" presName="sp" presStyleCnt="0"/>
      <dgm:spPr/>
    </dgm:pt>
    <dgm:pt modelId="{CF6601ED-8DCD-42AB-833C-369044A921B9}" type="pres">
      <dgm:prSet presAssocID="{EF8906E7-2EB7-4A00-80BE-31BA925FD8AF}" presName="linNode" presStyleCnt="0"/>
      <dgm:spPr/>
    </dgm:pt>
    <dgm:pt modelId="{28995E55-9B65-4507-B8CA-137BF2C24715}" type="pres">
      <dgm:prSet presAssocID="{EF8906E7-2EB7-4A00-80BE-31BA925FD8AF}" presName="parentText" presStyleLbl="node1" presStyleIdx="1" presStyleCnt="3" custScaleX="9035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3C25BD-7668-46CC-BC77-412444EEBD21}" type="pres">
      <dgm:prSet presAssocID="{EF8906E7-2EB7-4A00-80BE-31BA925FD8A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FC59EC-3FA3-4CDF-AA86-9963D7588DB2}" type="pres">
      <dgm:prSet presAssocID="{ABBB00A1-7648-489A-8978-803AF1B9D71B}" presName="sp" presStyleCnt="0"/>
      <dgm:spPr/>
    </dgm:pt>
    <dgm:pt modelId="{A67D5EE2-E85C-4F5C-9D36-37438F308C15}" type="pres">
      <dgm:prSet presAssocID="{F8ECB017-4B63-4106-9731-0A9CBDAC3C1C}" presName="linNode" presStyleCnt="0"/>
      <dgm:spPr/>
    </dgm:pt>
    <dgm:pt modelId="{CE1B88BA-9D72-4D5E-91EF-468E476EC122}" type="pres">
      <dgm:prSet presAssocID="{F8ECB017-4B63-4106-9731-0A9CBDAC3C1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0B631D-A47B-4F68-A39D-A87963731440}" type="pres">
      <dgm:prSet presAssocID="{F8ECB017-4B63-4106-9731-0A9CBDAC3C1C}" presName="descendantText" presStyleLbl="alignAccFollowNode1" presStyleIdx="2" presStyleCnt="3" custScaleX="114467" custScaleY="1131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BAAC35-7B72-415F-88B8-1241F962B1DC}" type="presOf" srcId="{FB4E2CCC-AF3B-43C5-B96A-BD2B760A7D2E}" destId="{0B0B631D-A47B-4F68-A39D-A87963731440}" srcOrd="0" destOrd="0" presId="urn:microsoft.com/office/officeart/2005/8/layout/vList5"/>
    <dgm:cxn modelId="{BAE88797-B794-47EB-8A80-ED814C41217B}" srcId="{EF8906E7-2EB7-4A00-80BE-31BA925FD8AF}" destId="{3A57EE74-97C3-44C4-9378-0FC4AC9520DE}" srcOrd="1" destOrd="0" parTransId="{5ABAE125-B4A3-4DD5-9721-8AFF8CCE0772}" sibTransId="{8253BC98-A929-44EB-84DF-2B27D1382374}"/>
    <dgm:cxn modelId="{E07F8BA3-920C-4F09-8A34-907B0D9D588D}" type="presOf" srcId="{F977E55A-E571-4A7E-809D-1FD5933D0D13}" destId="{81CABD08-B0F0-4A6E-95DE-137CB1AE257B}" srcOrd="0" destOrd="2" presId="urn:microsoft.com/office/officeart/2005/8/layout/vList5"/>
    <dgm:cxn modelId="{D004BF16-2E4B-4B8F-AAAB-2665FFA49DBA}" srcId="{F489C744-D4B9-4C95-816C-823F3CA4DC2A}" destId="{EF8906E7-2EB7-4A00-80BE-31BA925FD8AF}" srcOrd="1" destOrd="0" parTransId="{5D21D319-28D6-4FB6-8A89-94CDA3BE674C}" sibTransId="{ABBB00A1-7648-489A-8978-803AF1B9D71B}"/>
    <dgm:cxn modelId="{C41D63C1-1D3B-4B7C-A5E9-2FF9D1E5033F}" type="presOf" srcId="{C205E9E8-62A2-49A3-9D68-DE5EC372ED32}" destId="{0B0B631D-A47B-4F68-A39D-A87963731440}" srcOrd="0" destOrd="2" presId="urn:microsoft.com/office/officeart/2005/8/layout/vList5"/>
    <dgm:cxn modelId="{1D6C3D3E-33B9-4F60-93F9-98ADE7191942}" type="presOf" srcId="{4F2E1B0A-8B71-4FDD-A252-EC87DAAE79C0}" destId="{DD3C25BD-7668-46CC-BC77-412444EEBD21}" srcOrd="0" destOrd="3" presId="urn:microsoft.com/office/officeart/2005/8/layout/vList5"/>
    <dgm:cxn modelId="{E972D5FE-33F2-46F6-8749-FF4D7C19DD2A}" srcId="{F35BAAFA-E231-42D3-9CEF-28E52950BC6B}" destId="{F977E55A-E571-4A7E-809D-1FD5933D0D13}" srcOrd="2" destOrd="0" parTransId="{BFDB7711-0B0D-43D7-A6D9-31B4A6A9C71B}" sibTransId="{2BF062E6-12C0-4BCC-BB7E-D7DAD8D5CBAB}"/>
    <dgm:cxn modelId="{7FCF23AD-61E2-4D75-8834-05110990B84E}" type="presOf" srcId="{3A57EE74-97C3-44C4-9378-0FC4AC9520DE}" destId="{DD3C25BD-7668-46CC-BC77-412444EEBD21}" srcOrd="0" destOrd="1" presId="urn:microsoft.com/office/officeart/2005/8/layout/vList5"/>
    <dgm:cxn modelId="{88D377B8-7F6C-48BE-9453-BC8BDB47B4CF}" srcId="{F35BAAFA-E231-42D3-9CEF-28E52950BC6B}" destId="{EFE29FED-41AB-443A-9236-B04E457BDCD2}" srcOrd="3" destOrd="0" parTransId="{8F5EBC01-3953-463C-8F3E-E73CB319EB26}" sibTransId="{2096D092-3CDA-44BE-A89C-F790529B6A01}"/>
    <dgm:cxn modelId="{FF1E8BC2-0DDF-42ED-83E0-70BF03E83718}" type="presOf" srcId="{F35BAAFA-E231-42D3-9CEF-28E52950BC6B}" destId="{72CADBB7-C491-4D59-BF17-CC5936F18FAE}" srcOrd="0" destOrd="0" presId="urn:microsoft.com/office/officeart/2005/8/layout/vList5"/>
    <dgm:cxn modelId="{AE63BEC0-B7EE-47FA-B2B6-15DD5470D8BE}" srcId="{BFBED7FE-4B0B-4576-97FA-4129E0FB916E}" destId="{C205E9E8-62A2-49A3-9D68-DE5EC372ED32}" srcOrd="0" destOrd="0" parTransId="{03902C61-7CD8-4705-9C33-AF4E923E460B}" sibTransId="{BEB5DB7C-4341-48F0-AF80-940411B798F0}"/>
    <dgm:cxn modelId="{397E151E-8B37-4EE9-A2EF-3019B3132196}" type="presOf" srcId="{BFBED7FE-4B0B-4576-97FA-4129E0FB916E}" destId="{0B0B631D-A47B-4F68-A39D-A87963731440}" srcOrd="0" destOrd="1" presId="urn:microsoft.com/office/officeart/2005/8/layout/vList5"/>
    <dgm:cxn modelId="{6DDCDEAA-9E92-4851-AF72-F70FB88244E6}" type="presOf" srcId="{4EC8C46B-491A-4DAA-9C74-37758F2A4C3F}" destId="{DD3C25BD-7668-46CC-BC77-412444EEBD21}" srcOrd="0" destOrd="0" presId="urn:microsoft.com/office/officeart/2005/8/layout/vList5"/>
    <dgm:cxn modelId="{B20FE821-B580-4245-8A7D-427F588A305F}" srcId="{EF8906E7-2EB7-4A00-80BE-31BA925FD8AF}" destId="{4EC8C46B-491A-4DAA-9C74-37758F2A4C3F}" srcOrd="0" destOrd="0" parTransId="{A4192DB9-E733-4053-9326-6A1A48EBE6F2}" sibTransId="{922FAF5C-50DD-460C-82B6-AE296333EA4A}"/>
    <dgm:cxn modelId="{03AB8CA6-AE91-468E-A360-79067535F898}" srcId="{F8ECB017-4B63-4106-9731-0A9CBDAC3C1C}" destId="{FB4E2CCC-AF3B-43C5-B96A-BD2B760A7D2E}" srcOrd="0" destOrd="0" parTransId="{89332393-6A72-449D-821F-86386B8B2169}" sibTransId="{6DC4980F-EFEB-40E4-AB49-3A3DE12D8120}"/>
    <dgm:cxn modelId="{96C959A4-5E27-4846-A9AE-2F65A58730DF}" type="presOf" srcId="{5C4E7ADA-ACFB-48F5-B755-7A2B92AFDFB1}" destId="{81CABD08-B0F0-4A6E-95DE-137CB1AE257B}" srcOrd="0" destOrd="1" presId="urn:microsoft.com/office/officeart/2005/8/layout/vList5"/>
    <dgm:cxn modelId="{D41949CE-4915-4ADB-8B81-E1EC84F9D5C3}" type="presOf" srcId="{F489C744-D4B9-4C95-816C-823F3CA4DC2A}" destId="{9FD3D4DB-2CAB-4FDF-ACCA-6228DC9AB3AF}" srcOrd="0" destOrd="0" presId="urn:microsoft.com/office/officeart/2005/8/layout/vList5"/>
    <dgm:cxn modelId="{2EFC9B30-107D-4D9D-B917-F1925EA1E3B6}" srcId="{F8ECB017-4B63-4106-9731-0A9CBDAC3C1C}" destId="{BFBED7FE-4B0B-4576-97FA-4129E0FB916E}" srcOrd="1" destOrd="0" parTransId="{1EF9E32C-D9CE-4223-94D2-393C7392D268}" sibTransId="{CECDB6FC-3AA8-4A33-8E35-0A38723DA385}"/>
    <dgm:cxn modelId="{AAFD6234-B35F-4D7A-A702-49E4E9151599}" type="presOf" srcId="{EF8906E7-2EB7-4A00-80BE-31BA925FD8AF}" destId="{28995E55-9B65-4507-B8CA-137BF2C24715}" srcOrd="0" destOrd="0" presId="urn:microsoft.com/office/officeart/2005/8/layout/vList5"/>
    <dgm:cxn modelId="{B1E015F8-60C0-41AF-A8E8-039E3341BD3E}" srcId="{EF8906E7-2EB7-4A00-80BE-31BA925FD8AF}" destId="{D2EFE0ED-0FE3-44A2-A1BF-53EF64C1A051}" srcOrd="2" destOrd="0" parTransId="{97D926EA-9549-4D68-8DD5-F8A74B365839}" sibTransId="{94DABA36-ECE7-49C5-A4E1-6AFA77EE3716}"/>
    <dgm:cxn modelId="{75C1CEA4-C428-4B0B-A462-A18C81BC739B}" type="presOf" srcId="{C1167E93-DADD-4ACE-9673-7CD66B409CD0}" destId="{81CABD08-B0F0-4A6E-95DE-137CB1AE257B}" srcOrd="0" destOrd="0" presId="urn:microsoft.com/office/officeart/2005/8/layout/vList5"/>
    <dgm:cxn modelId="{39AD0B20-EA45-4633-846D-DE9198AE37E0}" srcId="{F35BAAFA-E231-42D3-9CEF-28E52950BC6B}" destId="{C1167E93-DADD-4ACE-9673-7CD66B409CD0}" srcOrd="0" destOrd="0" parTransId="{3E42FCF7-ADB4-40CA-B558-EC9473D70C29}" sibTransId="{E5B8902D-A45C-43A4-A45A-D3C336693E05}"/>
    <dgm:cxn modelId="{0BB93585-2762-4440-B3A3-46E9F2AD9DB5}" type="presOf" srcId="{F8ECB017-4B63-4106-9731-0A9CBDAC3C1C}" destId="{CE1B88BA-9D72-4D5E-91EF-468E476EC122}" srcOrd="0" destOrd="0" presId="urn:microsoft.com/office/officeart/2005/8/layout/vList5"/>
    <dgm:cxn modelId="{F3BA3441-408E-4096-854D-488EC02D9FAE}" srcId="{F35BAAFA-E231-42D3-9CEF-28E52950BC6B}" destId="{5C4E7ADA-ACFB-48F5-B755-7A2B92AFDFB1}" srcOrd="1" destOrd="0" parTransId="{9FB5385D-E0DB-4CEF-A16A-4649B694462A}" sibTransId="{D229B145-78BA-40A4-A668-A7D73125499C}"/>
    <dgm:cxn modelId="{3B181B1A-6AB5-4965-B0D9-04416F311E74}" srcId="{F489C744-D4B9-4C95-816C-823F3CA4DC2A}" destId="{F35BAAFA-E231-42D3-9CEF-28E52950BC6B}" srcOrd="0" destOrd="0" parTransId="{24ADE419-2BBA-47D8-A47A-7119E2043216}" sibTransId="{5A8AAACD-14C7-4292-9985-2ACD6252E711}"/>
    <dgm:cxn modelId="{BEB4E734-B1E4-40C7-AE91-E07B01EEB3BF}" srcId="{EF8906E7-2EB7-4A00-80BE-31BA925FD8AF}" destId="{4F2E1B0A-8B71-4FDD-A252-EC87DAAE79C0}" srcOrd="3" destOrd="0" parTransId="{79EB8059-2CB6-432B-8AFC-7C55A20F6029}" sibTransId="{A13A3CDF-49DC-400A-8847-A07A96710F33}"/>
    <dgm:cxn modelId="{EA9819E9-D80E-4811-A75A-725C24559F85}" type="presOf" srcId="{EFE29FED-41AB-443A-9236-B04E457BDCD2}" destId="{81CABD08-B0F0-4A6E-95DE-137CB1AE257B}" srcOrd="0" destOrd="3" presId="urn:microsoft.com/office/officeart/2005/8/layout/vList5"/>
    <dgm:cxn modelId="{956F0573-9E79-4245-9CBC-4C2476610700}" type="presOf" srcId="{8D4CEDAD-6183-43F0-993B-6D58F740062B}" destId="{0B0B631D-A47B-4F68-A39D-A87963731440}" srcOrd="0" destOrd="3" presId="urn:microsoft.com/office/officeart/2005/8/layout/vList5"/>
    <dgm:cxn modelId="{19C0B666-C48D-4645-9604-F784EED25D6B}" srcId="{F489C744-D4B9-4C95-816C-823F3CA4DC2A}" destId="{F8ECB017-4B63-4106-9731-0A9CBDAC3C1C}" srcOrd="2" destOrd="0" parTransId="{CC19E322-01C1-45CB-9761-0448B4C17B70}" sibTransId="{C12EC0A6-1656-4140-B5CF-059BE725DF1E}"/>
    <dgm:cxn modelId="{4A32CD04-A7D7-469D-B1E4-4CE7B17AF710}" type="presOf" srcId="{D2EFE0ED-0FE3-44A2-A1BF-53EF64C1A051}" destId="{DD3C25BD-7668-46CC-BC77-412444EEBD21}" srcOrd="0" destOrd="2" presId="urn:microsoft.com/office/officeart/2005/8/layout/vList5"/>
    <dgm:cxn modelId="{0717E869-1269-4691-A11E-B61188E63497}" srcId="{BFBED7FE-4B0B-4576-97FA-4129E0FB916E}" destId="{8D4CEDAD-6183-43F0-993B-6D58F740062B}" srcOrd="1" destOrd="0" parTransId="{D579F37F-4213-4203-A284-1477E9041261}" sibTransId="{622DABEB-306F-4193-B768-810925E92A15}"/>
    <dgm:cxn modelId="{1545158E-47B1-4391-91C9-225429DF6604}" type="presParOf" srcId="{9FD3D4DB-2CAB-4FDF-ACCA-6228DC9AB3AF}" destId="{B858514C-D4FE-4524-98AD-2705047DF130}" srcOrd="0" destOrd="0" presId="urn:microsoft.com/office/officeart/2005/8/layout/vList5"/>
    <dgm:cxn modelId="{C23D1942-3D4B-43CF-AD24-A188F498944D}" type="presParOf" srcId="{B858514C-D4FE-4524-98AD-2705047DF130}" destId="{72CADBB7-C491-4D59-BF17-CC5936F18FAE}" srcOrd="0" destOrd="0" presId="urn:microsoft.com/office/officeart/2005/8/layout/vList5"/>
    <dgm:cxn modelId="{DB2D4D4E-9A6E-493D-8E6A-6EA1E8F5C16E}" type="presParOf" srcId="{B858514C-D4FE-4524-98AD-2705047DF130}" destId="{81CABD08-B0F0-4A6E-95DE-137CB1AE257B}" srcOrd="1" destOrd="0" presId="urn:microsoft.com/office/officeart/2005/8/layout/vList5"/>
    <dgm:cxn modelId="{2B92A18F-F8C5-4A1B-8BE1-96344F1DCADC}" type="presParOf" srcId="{9FD3D4DB-2CAB-4FDF-ACCA-6228DC9AB3AF}" destId="{A11CAB56-9924-48CE-9397-3AB21B93DDFE}" srcOrd="1" destOrd="0" presId="urn:microsoft.com/office/officeart/2005/8/layout/vList5"/>
    <dgm:cxn modelId="{6C5AE37A-3B23-483F-A1BD-CBF23F83621A}" type="presParOf" srcId="{9FD3D4DB-2CAB-4FDF-ACCA-6228DC9AB3AF}" destId="{CF6601ED-8DCD-42AB-833C-369044A921B9}" srcOrd="2" destOrd="0" presId="urn:microsoft.com/office/officeart/2005/8/layout/vList5"/>
    <dgm:cxn modelId="{666D1C99-070D-4673-AE7A-DD5F39675865}" type="presParOf" srcId="{CF6601ED-8DCD-42AB-833C-369044A921B9}" destId="{28995E55-9B65-4507-B8CA-137BF2C24715}" srcOrd="0" destOrd="0" presId="urn:microsoft.com/office/officeart/2005/8/layout/vList5"/>
    <dgm:cxn modelId="{0C020DE2-2B8A-4DE1-84F0-D32CD694EF71}" type="presParOf" srcId="{CF6601ED-8DCD-42AB-833C-369044A921B9}" destId="{DD3C25BD-7668-46CC-BC77-412444EEBD21}" srcOrd="1" destOrd="0" presId="urn:microsoft.com/office/officeart/2005/8/layout/vList5"/>
    <dgm:cxn modelId="{40889D41-1387-4500-BF9F-A209D1930F03}" type="presParOf" srcId="{9FD3D4DB-2CAB-4FDF-ACCA-6228DC9AB3AF}" destId="{58FC59EC-3FA3-4CDF-AA86-9963D7588DB2}" srcOrd="3" destOrd="0" presId="urn:microsoft.com/office/officeart/2005/8/layout/vList5"/>
    <dgm:cxn modelId="{39D2F3B8-09F8-4D90-BD1A-31D452FB2FA4}" type="presParOf" srcId="{9FD3D4DB-2CAB-4FDF-ACCA-6228DC9AB3AF}" destId="{A67D5EE2-E85C-4F5C-9D36-37438F308C15}" srcOrd="4" destOrd="0" presId="urn:microsoft.com/office/officeart/2005/8/layout/vList5"/>
    <dgm:cxn modelId="{8DB73564-8B39-4617-AC8E-5E7F5753BF92}" type="presParOf" srcId="{A67D5EE2-E85C-4F5C-9D36-37438F308C15}" destId="{CE1B88BA-9D72-4D5E-91EF-468E476EC122}" srcOrd="0" destOrd="0" presId="urn:microsoft.com/office/officeart/2005/8/layout/vList5"/>
    <dgm:cxn modelId="{06B349B5-31D3-4F7B-A6C8-EFA303181A7D}" type="presParOf" srcId="{A67D5EE2-E85C-4F5C-9D36-37438F308C15}" destId="{0B0B631D-A47B-4F68-A39D-A8796373144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0B6E17-7C7B-41CF-ABA8-D921A48A6234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B656DBB-B18A-44D5-BF55-0809CEAB3BA8}">
      <dgm:prSet phldrT="[Text]"/>
      <dgm:spPr/>
      <dgm:t>
        <a:bodyPr/>
        <a:lstStyle/>
        <a:p>
          <a:r>
            <a:rPr lang="en-US" dirty="0" smtClean="0"/>
            <a:t>forms:</a:t>
          </a:r>
          <a:endParaRPr lang="en-US" dirty="0"/>
        </a:p>
      </dgm:t>
    </dgm:pt>
    <dgm:pt modelId="{B18AE050-3473-4559-BE67-C81F2E5DDD5F}" type="parTrans" cxnId="{692F52CE-2D64-4D27-9451-1582F259B3CE}">
      <dgm:prSet/>
      <dgm:spPr/>
      <dgm:t>
        <a:bodyPr/>
        <a:lstStyle/>
        <a:p>
          <a:endParaRPr lang="en-US"/>
        </a:p>
      </dgm:t>
    </dgm:pt>
    <dgm:pt modelId="{FA2EF697-4BAD-4315-A14E-35CFF9A572BC}" type="sibTrans" cxnId="{692F52CE-2D64-4D27-9451-1582F259B3CE}">
      <dgm:prSet/>
      <dgm:spPr/>
      <dgm:t>
        <a:bodyPr/>
        <a:lstStyle/>
        <a:p>
          <a:endParaRPr lang="en-US"/>
        </a:p>
      </dgm:t>
    </dgm:pt>
    <dgm:pt modelId="{C6EDDD69-0CBC-4F5E-BCE5-7BCE4AE065BB}">
      <dgm:prSet phldrT="[Text]" custT="1"/>
      <dgm:spPr/>
      <dgm:t>
        <a:bodyPr/>
        <a:lstStyle/>
        <a:p>
          <a:r>
            <a:rPr lang="en-US" sz="1600" dirty="0" smtClean="0"/>
            <a:t>    1</a:t>
          </a:r>
          <a:r>
            <a:rPr lang="en-US" sz="1800" dirty="0" smtClean="0"/>
            <a:t>.      Simple chronic bronchitis.</a:t>
          </a:r>
          <a:endParaRPr lang="en-US" sz="1800" dirty="0"/>
        </a:p>
      </dgm:t>
    </dgm:pt>
    <dgm:pt modelId="{1CECA567-6974-4E80-9F26-EEDF2A257F15}" type="parTrans" cxnId="{E4CB0910-6A40-4072-BAD3-C2A4E4313437}">
      <dgm:prSet/>
      <dgm:spPr/>
      <dgm:t>
        <a:bodyPr/>
        <a:lstStyle/>
        <a:p>
          <a:endParaRPr lang="en-US"/>
        </a:p>
      </dgm:t>
    </dgm:pt>
    <dgm:pt modelId="{517C85F0-7C66-4BC4-97E5-16FA8C868DA7}" type="sibTrans" cxnId="{E4CB0910-6A40-4072-BAD3-C2A4E4313437}">
      <dgm:prSet/>
      <dgm:spPr/>
      <dgm:t>
        <a:bodyPr/>
        <a:lstStyle/>
        <a:p>
          <a:endParaRPr lang="en-US"/>
        </a:p>
      </dgm:t>
    </dgm:pt>
    <dgm:pt modelId="{E2037DC4-15B5-42BA-A86D-E6BDBF7F7459}">
      <dgm:prSet phldrT="[Text]"/>
      <dgm:spPr/>
      <dgm:t>
        <a:bodyPr/>
        <a:lstStyle/>
        <a:p>
          <a:r>
            <a:rPr lang="en-US" dirty="0" smtClean="0"/>
            <a:t>Morphology</a:t>
          </a:r>
          <a:endParaRPr lang="en-US" dirty="0"/>
        </a:p>
      </dgm:t>
    </dgm:pt>
    <dgm:pt modelId="{586250B0-378D-4D4C-98B1-B9271CD51A0E}" type="parTrans" cxnId="{27BE8FE0-414B-44B1-B04B-0ADDACB3002B}">
      <dgm:prSet/>
      <dgm:spPr/>
      <dgm:t>
        <a:bodyPr/>
        <a:lstStyle/>
        <a:p>
          <a:endParaRPr lang="en-US"/>
        </a:p>
      </dgm:t>
    </dgm:pt>
    <dgm:pt modelId="{CBF60765-39B1-494C-B99D-9550636409DF}" type="sibTrans" cxnId="{27BE8FE0-414B-44B1-B04B-0ADDACB3002B}">
      <dgm:prSet/>
      <dgm:spPr/>
      <dgm:t>
        <a:bodyPr/>
        <a:lstStyle/>
        <a:p>
          <a:endParaRPr lang="en-US"/>
        </a:p>
      </dgm:t>
    </dgm:pt>
    <dgm:pt modelId="{20F46E1B-C922-484F-8BDE-E7B4CD5EAE22}">
      <dgm:prSet phldrT="[Text]" custT="1"/>
      <dgm:spPr/>
      <dgm:t>
        <a:bodyPr/>
        <a:lstStyle/>
        <a:p>
          <a:r>
            <a:rPr lang="en-US" sz="1600" dirty="0" smtClean="0"/>
            <a:t>Enlargement of the mucus glands, increased number of goblet cells, loss of ciliated epithelial cells, </a:t>
          </a:r>
          <a:r>
            <a:rPr lang="en-US" sz="1600" dirty="0" err="1" smtClean="0"/>
            <a:t>squamous</a:t>
          </a:r>
          <a:r>
            <a:rPr lang="en-US" sz="1600" dirty="0" smtClean="0"/>
            <a:t> </a:t>
          </a:r>
          <a:r>
            <a:rPr lang="en-US" sz="1600" dirty="0" err="1" smtClean="0"/>
            <a:t>metaplasia</a:t>
          </a:r>
          <a:r>
            <a:rPr lang="en-US" sz="1600" dirty="0" smtClean="0"/>
            <a:t>, dysplastic changes and </a:t>
          </a:r>
          <a:r>
            <a:rPr lang="en-US" sz="1600" dirty="0" err="1" smtClean="0"/>
            <a:t>bronchogenic</a:t>
          </a:r>
          <a:r>
            <a:rPr lang="en-US" sz="1600" dirty="0" smtClean="0"/>
            <a:t> carcinoma.</a:t>
          </a:r>
          <a:endParaRPr lang="en-US" sz="1600" dirty="0"/>
        </a:p>
      </dgm:t>
    </dgm:pt>
    <dgm:pt modelId="{6F69DEFB-00FD-4461-9F71-74E9DBA7B024}" type="parTrans" cxnId="{45E6CD05-0B7E-4AF4-AB43-B7B249A03050}">
      <dgm:prSet/>
      <dgm:spPr/>
      <dgm:t>
        <a:bodyPr/>
        <a:lstStyle/>
        <a:p>
          <a:endParaRPr lang="en-US"/>
        </a:p>
      </dgm:t>
    </dgm:pt>
    <dgm:pt modelId="{B0F9A11B-40FE-49AE-B3C1-3B3ED4790EB6}" type="sibTrans" cxnId="{45E6CD05-0B7E-4AF4-AB43-B7B249A03050}">
      <dgm:prSet/>
      <dgm:spPr/>
      <dgm:t>
        <a:bodyPr/>
        <a:lstStyle/>
        <a:p>
          <a:endParaRPr lang="en-US"/>
        </a:p>
      </dgm:t>
    </dgm:pt>
    <dgm:pt modelId="{B22857FC-411D-48D1-9DAA-2E2956902754}">
      <dgm:prSet phldrT="[Text]"/>
      <dgm:spPr/>
      <dgm:t>
        <a:bodyPr/>
        <a:lstStyle/>
        <a:p>
          <a:r>
            <a:rPr lang="en-US" dirty="0" smtClean="0"/>
            <a:t>Clinical features</a:t>
          </a:r>
          <a:endParaRPr lang="en-US" dirty="0"/>
        </a:p>
      </dgm:t>
    </dgm:pt>
    <dgm:pt modelId="{D6F5285A-611C-437B-9A36-C7A7C19A90DE}" type="parTrans" cxnId="{290DCD63-4B17-4232-8965-D583F0CF5CE2}">
      <dgm:prSet/>
      <dgm:spPr/>
      <dgm:t>
        <a:bodyPr/>
        <a:lstStyle/>
        <a:p>
          <a:endParaRPr lang="en-US"/>
        </a:p>
      </dgm:t>
    </dgm:pt>
    <dgm:pt modelId="{A5748BDD-52CB-499C-A5FA-5B0DBAFFD456}" type="sibTrans" cxnId="{290DCD63-4B17-4232-8965-D583F0CF5CE2}">
      <dgm:prSet/>
      <dgm:spPr/>
      <dgm:t>
        <a:bodyPr/>
        <a:lstStyle/>
        <a:p>
          <a:endParaRPr lang="en-US"/>
        </a:p>
      </dgm:t>
    </dgm:pt>
    <dgm:pt modelId="{66A546C5-157F-421B-806A-19E085BE81F0}">
      <dgm:prSet phldrT="[Text]" custT="1"/>
      <dgm:spPr/>
      <dgm:t>
        <a:bodyPr/>
        <a:lstStyle/>
        <a:p>
          <a:r>
            <a:rPr lang="en-US" sz="1800" dirty="0" smtClean="0"/>
            <a:t>Prominent cough and the production of sputum.</a:t>
          </a:r>
          <a:endParaRPr lang="en-US" sz="1800" dirty="0"/>
        </a:p>
      </dgm:t>
    </dgm:pt>
    <dgm:pt modelId="{8C99466E-8F30-48BB-8B5B-CACB29DA7027}" type="parTrans" cxnId="{660F3CBD-AD06-4EB2-8E9B-F28DBADF1A0E}">
      <dgm:prSet/>
      <dgm:spPr/>
      <dgm:t>
        <a:bodyPr/>
        <a:lstStyle/>
        <a:p>
          <a:endParaRPr lang="en-US"/>
        </a:p>
      </dgm:t>
    </dgm:pt>
    <dgm:pt modelId="{C433FE82-F6F8-4C08-A18E-A8DE214B38C0}" type="sibTrans" cxnId="{660F3CBD-AD06-4EB2-8E9B-F28DBADF1A0E}">
      <dgm:prSet/>
      <dgm:spPr/>
      <dgm:t>
        <a:bodyPr/>
        <a:lstStyle/>
        <a:p>
          <a:endParaRPr lang="en-US"/>
        </a:p>
      </dgm:t>
    </dgm:pt>
    <dgm:pt modelId="{1F2D26CE-5ADB-42B0-A1CC-B21C19CFBF8F}">
      <dgm:prSet custT="1"/>
      <dgm:spPr/>
      <dgm:t>
        <a:bodyPr/>
        <a:lstStyle/>
        <a:p>
          <a:r>
            <a:rPr lang="en-US" sz="1800" dirty="0" smtClean="0"/>
            <a:t>2.	Chronic </a:t>
          </a:r>
          <a:r>
            <a:rPr lang="en-US" sz="1800" dirty="0" err="1" smtClean="0"/>
            <a:t>mucopurulent</a:t>
          </a:r>
          <a:r>
            <a:rPr lang="en-US" sz="1800" dirty="0" smtClean="0"/>
            <a:t> bronchitis.</a:t>
          </a:r>
          <a:endParaRPr lang="en-US" sz="1800" dirty="0"/>
        </a:p>
      </dgm:t>
    </dgm:pt>
    <dgm:pt modelId="{37E4380E-D5B4-43CE-8571-99C284763A16}" type="parTrans" cxnId="{BF61633D-76FD-4847-96AC-A43E0628F331}">
      <dgm:prSet/>
      <dgm:spPr/>
      <dgm:t>
        <a:bodyPr/>
        <a:lstStyle/>
        <a:p>
          <a:endParaRPr lang="en-US"/>
        </a:p>
      </dgm:t>
    </dgm:pt>
    <dgm:pt modelId="{86BC266F-7A79-45FB-8F30-B16B6AADD45E}" type="sibTrans" cxnId="{BF61633D-76FD-4847-96AC-A43E0628F331}">
      <dgm:prSet/>
      <dgm:spPr/>
      <dgm:t>
        <a:bodyPr/>
        <a:lstStyle/>
        <a:p>
          <a:endParaRPr lang="en-US"/>
        </a:p>
      </dgm:t>
    </dgm:pt>
    <dgm:pt modelId="{61F7A3B1-42E0-4FC3-9B0F-A474303D1B26}">
      <dgm:prSet custT="1"/>
      <dgm:spPr/>
      <dgm:t>
        <a:bodyPr/>
        <a:lstStyle/>
        <a:p>
          <a:r>
            <a:rPr lang="en-US" sz="1800" dirty="0" smtClean="0"/>
            <a:t>3.	Chronic asthmatic bronchitis.</a:t>
          </a:r>
          <a:endParaRPr lang="en-US" sz="1800" dirty="0"/>
        </a:p>
      </dgm:t>
    </dgm:pt>
    <dgm:pt modelId="{C2B7E62D-F884-48D3-8956-110B32723C3C}" type="parTrans" cxnId="{3DDC7C74-2D68-49E0-B4AE-AA7285B098CA}">
      <dgm:prSet/>
      <dgm:spPr/>
      <dgm:t>
        <a:bodyPr/>
        <a:lstStyle/>
        <a:p>
          <a:endParaRPr lang="en-US"/>
        </a:p>
      </dgm:t>
    </dgm:pt>
    <dgm:pt modelId="{0D824880-C174-4DD5-9CD9-A17B468E4BDE}" type="sibTrans" cxnId="{3DDC7C74-2D68-49E0-B4AE-AA7285B098CA}">
      <dgm:prSet/>
      <dgm:spPr/>
      <dgm:t>
        <a:bodyPr/>
        <a:lstStyle/>
        <a:p>
          <a:endParaRPr lang="en-US"/>
        </a:p>
      </dgm:t>
    </dgm:pt>
    <dgm:pt modelId="{9DDCBBCB-2B67-4345-A316-BCD9924D60C9}">
      <dgm:prSet custT="1"/>
      <dgm:spPr/>
      <dgm:t>
        <a:bodyPr/>
        <a:lstStyle/>
        <a:p>
          <a:r>
            <a:rPr lang="en-US" sz="1800" dirty="0" smtClean="0"/>
            <a:t>   4.	Chronic obstructive bronchitis.</a:t>
          </a:r>
          <a:endParaRPr lang="en-US" sz="1800" dirty="0"/>
        </a:p>
      </dgm:t>
    </dgm:pt>
    <dgm:pt modelId="{8F0C9E3C-1D5B-4A59-966B-DD2A7128C577}" type="parTrans" cxnId="{F3C71511-69E3-4E4F-A704-AC997248D27C}">
      <dgm:prSet/>
      <dgm:spPr/>
      <dgm:t>
        <a:bodyPr/>
        <a:lstStyle/>
        <a:p>
          <a:endParaRPr lang="en-US"/>
        </a:p>
      </dgm:t>
    </dgm:pt>
    <dgm:pt modelId="{A5A0B245-6F85-4CD5-86DC-5C4BD3EE487B}" type="sibTrans" cxnId="{F3C71511-69E3-4E4F-A704-AC997248D27C}">
      <dgm:prSet/>
      <dgm:spPr/>
      <dgm:t>
        <a:bodyPr/>
        <a:lstStyle/>
        <a:p>
          <a:endParaRPr lang="en-US"/>
        </a:p>
      </dgm:t>
    </dgm:pt>
    <dgm:pt modelId="{BFBF9973-F24C-4C1D-8360-29E0E6A54405}">
      <dgm:prSet custT="1"/>
      <dgm:spPr/>
      <dgm:t>
        <a:bodyPr/>
        <a:lstStyle/>
        <a:p>
          <a:r>
            <a:rPr lang="en-US" sz="1600" dirty="0" smtClean="0"/>
            <a:t>Inflammation, fibrosis and resultant narrowing of bronchioles.</a:t>
          </a:r>
          <a:endParaRPr lang="en-US" sz="1600" dirty="0"/>
        </a:p>
      </dgm:t>
    </dgm:pt>
    <dgm:pt modelId="{D5F6173F-5467-4580-A66A-D6BC180B7864}" type="parTrans" cxnId="{138404C3-DEC5-4B1F-8FFA-4E8B191B7597}">
      <dgm:prSet/>
      <dgm:spPr/>
      <dgm:t>
        <a:bodyPr/>
        <a:lstStyle/>
        <a:p>
          <a:endParaRPr lang="en-US"/>
        </a:p>
      </dgm:t>
    </dgm:pt>
    <dgm:pt modelId="{7D2DA4EC-D2C0-4CA5-9D5D-D7A14C181F90}" type="sibTrans" cxnId="{138404C3-DEC5-4B1F-8FFA-4E8B191B7597}">
      <dgm:prSet/>
      <dgm:spPr/>
      <dgm:t>
        <a:bodyPr/>
        <a:lstStyle/>
        <a:p>
          <a:endParaRPr lang="en-US"/>
        </a:p>
      </dgm:t>
    </dgm:pt>
    <dgm:pt modelId="{2C1DD137-AA25-4AF9-89EB-0C9934465CD1}">
      <dgm:prSet custT="1"/>
      <dgm:spPr/>
      <dgm:t>
        <a:bodyPr/>
        <a:lstStyle/>
        <a:p>
          <a:r>
            <a:rPr lang="en-US" sz="1600" dirty="0" smtClean="0"/>
            <a:t>Coexistent emphysema</a:t>
          </a:r>
          <a:endParaRPr lang="en-US" sz="1600" dirty="0"/>
        </a:p>
      </dgm:t>
    </dgm:pt>
    <dgm:pt modelId="{22301EA9-71FF-4849-88F4-1D3EE746BDCD}" type="parTrans" cxnId="{BD02FE99-85D6-4BA5-B702-07DEB6F1D9E8}">
      <dgm:prSet/>
      <dgm:spPr/>
      <dgm:t>
        <a:bodyPr/>
        <a:lstStyle/>
        <a:p>
          <a:endParaRPr lang="en-US"/>
        </a:p>
      </dgm:t>
    </dgm:pt>
    <dgm:pt modelId="{E2FF4D11-7901-4AEE-83F3-4C6C5B82EEEC}" type="sibTrans" cxnId="{BD02FE99-85D6-4BA5-B702-07DEB6F1D9E8}">
      <dgm:prSet/>
      <dgm:spPr/>
      <dgm:t>
        <a:bodyPr/>
        <a:lstStyle/>
        <a:p>
          <a:endParaRPr lang="en-US"/>
        </a:p>
      </dgm:t>
    </dgm:pt>
    <dgm:pt modelId="{FEEFBA60-33C3-43BD-8738-639D44CCCFAF}">
      <dgm:prSet custT="1"/>
      <dgm:spPr/>
      <dgm:t>
        <a:bodyPr/>
        <a:lstStyle/>
        <a:p>
          <a:r>
            <a:rPr lang="en-US" sz="1800" dirty="0" smtClean="0"/>
            <a:t>COPD with </a:t>
          </a:r>
          <a:r>
            <a:rPr lang="en-US" sz="1800" dirty="0" err="1" smtClean="0"/>
            <a:t>hypercapnia</a:t>
          </a:r>
          <a:r>
            <a:rPr lang="en-US" sz="1800" dirty="0" smtClean="0"/>
            <a:t>, hypoxemia and cyanosis.</a:t>
          </a:r>
          <a:endParaRPr lang="en-US" sz="1800" dirty="0"/>
        </a:p>
      </dgm:t>
    </dgm:pt>
    <dgm:pt modelId="{1C5C7216-39C9-438B-B9CB-80924BCE77ED}" type="parTrans" cxnId="{3CCFF47E-36DA-428C-AE91-14B8FC99AB89}">
      <dgm:prSet/>
      <dgm:spPr/>
      <dgm:t>
        <a:bodyPr/>
        <a:lstStyle/>
        <a:p>
          <a:endParaRPr lang="en-US"/>
        </a:p>
      </dgm:t>
    </dgm:pt>
    <dgm:pt modelId="{4919C6D9-CC62-4D83-943B-2A74B00E3486}" type="sibTrans" cxnId="{3CCFF47E-36DA-428C-AE91-14B8FC99AB89}">
      <dgm:prSet/>
      <dgm:spPr/>
      <dgm:t>
        <a:bodyPr/>
        <a:lstStyle/>
        <a:p>
          <a:endParaRPr lang="en-US"/>
        </a:p>
      </dgm:t>
    </dgm:pt>
    <dgm:pt modelId="{DF01517B-00B4-452F-9BA7-AE0D0A00254B}">
      <dgm:prSet custT="1"/>
      <dgm:spPr/>
      <dgm:t>
        <a:bodyPr/>
        <a:lstStyle/>
        <a:p>
          <a:r>
            <a:rPr lang="en-US" sz="1800" dirty="0" smtClean="0"/>
            <a:t>Cardiac failure</a:t>
          </a:r>
          <a:endParaRPr lang="en-US" sz="1800" dirty="0"/>
        </a:p>
      </dgm:t>
    </dgm:pt>
    <dgm:pt modelId="{05C8ED99-791D-4EBB-8C02-09CAE13BA243}" type="parTrans" cxnId="{2B82D582-D9E1-4136-85D3-09B049E69A65}">
      <dgm:prSet/>
      <dgm:spPr/>
      <dgm:t>
        <a:bodyPr/>
        <a:lstStyle/>
        <a:p>
          <a:endParaRPr lang="en-US"/>
        </a:p>
      </dgm:t>
    </dgm:pt>
    <dgm:pt modelId="{39C0CE95-783A-48DB-B976-205EA9B2441D}" type="sibTrans" cxnId="{2B82D582-D9E1-4136-85D3-09B049E69A65}">
      <dgm:prSet/>
      <dgm:spPr/>
      <dgm:t>
        <a:bodyPr/>
        <a:lstStyle/>
        <a:p>
          <a:endParaRPr lang="en-US"/>
        </a:p>
      </dgm:t>
    </dgm:pt>
    <dgm:pt modelId="{55C16684-53A9-4CE8-853C-9C878D0510C4}" type="pres">
      <dgm:prSet presAssocID="{810B6E17-7C7B-41CF-ABA8-D921A48A62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464FAE-C7B3-4596-9E6B-2A97FDC66962}" type="pres">
      <dgm:prSet presAssocID="{8B656DBB-B18A-44D5-BF55-0809CEAB3BA8}" presName="linNode" presStyleCnt="0"/>
      <dgm:spPr/>
    </dgm:pt>
    <dgm:pt modelId="{86B2A0A6-A649-46D0-8D50-AA5A86E1F36F}" type="pres">
      <dgm:prSet presAssocID="{8B656DBB-B18A-44D5-BF55-0809CEAB3BA8}" presName="parentText" presStyleLbl="node1" presStyleIdx="0" presStyleCnt="3" custScaleX="658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A85BC-5BFA-4896-98BB-BFAEDD9CAF0D}" type="pres">
      <dgm:prSet presAssocID="{8B656DBB-B18A-44D5-BF55-0809CEAB3BA8}" presName="descendantText" presStyleLbl="alignAccFollowNode1" presStyleIdx="0" presStyleCnt="3" custScaleX="1164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023127-BCC8-4EE2-AE4B-F61E6213702E}" type="pres">
      <dgm:prSet presAssocID="{FA2EF697-4BAD-4315-A14E-35CFF9A572BC}" presName="sp" presStyleCnt="0"/>
      <dgm:spPr/>
    </dgm:pt>
    <dgm:pt modelId="{C7E75BD8-86CC-41F5-B9BF-4001E7B1F1E0}" type="pres">
      <dgm:prSet presAssocID="{E2037DC4-15B5-42BA-A86D-E6BDBF7F7459}" presName="linNode" presStyleCnt="0"/>
      <dgm:spPr/>
    </dgm:pt>
    <dgm:pt modelId="{2F7CDF2F-8E6B-47C6-B583-CAF460823C44}" type="pres">
      <dgm:prSet presAssocID="{E2037DC4-15B5-42BA-A86D-E6BDBF7F7459}" presName="parentText" presStyleLbl="node1" presStyleIdx="1" presStyleCnt="3" custScaleX="8538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3F0B2-1BBC-4135-BBCD-B3697965EFB9}" type="pres">
      <dgm:prSet presAssocID="{E2037DC4-15B5-42BA-A86D-E6BDBF7F7459}" presName="descendantText" presStyleLbl="alignAccFollowNode1" presStyleIdx="1" presStyleCnt="3" custScaleX="161892" custLinFactNeighborX="-9338" custLinFactNeighborY="5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A27B9-62AB-45C6-B709-D48664953DC3}" type="pres">
      <dgm:prSet presAssocID="{CBF60765-39B1-494C-B99D-9550636409DF}" presName="sp" presStyleCnt="0"/>
      <dgm:spPr/>
    </dgm:pt>
    <dgm:pt modelId="{76CEF999-85C8-455C-AE4F-6E1DEA284787}" type="pres">
      <dgm:prSet presAssocID="{B22857FC-411D-48D1-9DAA-2E2956902754}" presName="linNode" presStyleCnt="0"/>
      <dgm:spPr/>
    </dgm:pt>
    <dgm:pt modelId="{41B1D246-4DC6-458F-A41E-AB7C6C80878E}" type="pres">
      <dgm:prSet presAssocID="{B22857FC-411D-48D1-9DAA-2E2956902754}" presName="parentText" presStyleLbl="node1" presStyleIdx="2" presStyleCnt="3" custScaleX="608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55FFB2-8379-42FF-A6B3-83FF6D1AAB60}" type="pres">
      <dgm:prSet presAssocID="{B22857FC-411D-48D1-9DAA-2E2956902754}" presName="descendantText" presStyleLbl="alignAccFollowNode1" presStyleIdx="2" presStyleCnt="3" custScaleX="116186" custLinFactNeighborX="2534" custLinFactNeighborY="-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30DFE5-2C95-4E5E-AA10-F50DC845F53F}" type="presOf" srcId="{20F46E1B-C922-484F-8BDE-E7B4CD5EAE22}" destId="{2C43F0B2-1BBC-4135-BBCD-B3697965EFB9}" srcOrd="0" destOrd="0" presId="urn:microsoft.com/office/officeart/2005/8/layout/vList5"/>
    <dgm:cxn modelId="{9D78240C-D0C7-4425-8617-2036257623E7}" type="presOf" srcId="{FEEFBA60-33C3-43BD-8738-639D44CCCFAF}" destId="{4E55FFB2-8379-42FF-A6B3-83FF6D1AAB60}" srcOrd="0" destOrd="1" presId="urn:microsoft.com/office/officeart/2005/8/layout/vList5"/>
    <dgm:cxn modelId="{45E6CD05-0B7E-4AF4-AB43-B7B249A03050}" srcId="{E2037DC4-15B5-42BA-A86D-E6BDBF7F7459}" destId="{20F46E1B-C922-484F-8BDE-E7B4CD5EAE22}" srcOrd="0" destOrd="0" parTransId="{6F69DEFB-00FD-4461-9F71-74E9DBA7B024}" sibTransId="{B0F9A11B-40FE-49AE-B3C1-3B3ED4790EB6}"/>
    <dgm:cxn modelId="{D8B37381-4CC5-4A86-975E-A1305CBDF292}" type="presOf" srcId="{9DDCBBCB-2B67-4345-A316-BCD9924D60C9}" destId="{3B8A85BC-5BFA-4896-98BB-BFAEDD9CAF0D}" srcOrd="0" destOrd="3" presId="urn:microsoft.com/office/officeart/2005/8/layout/vList5"/>
    <dgm:cxn modelId="{138404C3-DEC5-4B1F-8FFA-4E8B191B7597}" srcId="{E2037DC4-15B5-42BA-A86D-E6BDBF7F7459}" destId="{BFBF9973-F24C-4C1D-8360-29E0E6A54405}" srcOrd="1" destOrd="0" parTransId="{D5F6173F-5467-4580-A66A-D6BC180B7864}" sibTransId="{7D2DA4EC-D2C0-4CA5-9D5D-D7A14C181F90}"/>
    <dgm:cxn modelId="{290DCD63-4B17-4232-8965-D583F0CF5CE2}" srcId="{810B6E17-7C7B-41CF-ABA8-D921A48A6234}" destId="{B22857FC-411D-48D1-9DAA-2E2956902754}" srcOrd="2" destOrd="0" parTransId="{D6F5285A-611C-437B-9A36-C7A7C19A90DE}" sibTransId="{A5748BDD-52CB-499C-A5FA-5B0DBAFFD456}"/>
    <dgm:cxn modelId="{BD599128-6B5F-44B1-8311-7496FB64180A}" type="presOf" srcId="{E2037DC4-15B5-42BA-A86D-E6BDBF7F7459}" destId="{2F7CDF2F-8E6B-47C6-B583-CAF460823C44}" srcOrd="0" destOrd="0" presId="urn:microsoft.com/office/officeart/2005/8/layout/vList5"/>
    <dgm:cxn modelId="{B62E61B2-155C-41B4-A702-8A17143E920D}" type="presOf" srcId="{DF01517B-00B4-452F-9BA7-AE0D0A00254B}" destId="{4E55FFB2-8379-42FF-A6B3-83FF6D1AAB60}" srcOrd="0" destOrd="2" presId="urn:microsoft.com/office/officeart/2005/8/layout/vList5"/>
    <dgm:cxn modelId="{BB9BF77C-8D82-4338-BAA6-BA3DD025CE9D}" type="presOf" srcId="{C6EDDD69-0CBC-4F5E-BCE5-7BCE4AE065BB}" destId="{3B8A85BC-5BFA-4896-98BB-BFAEDD9CAF0D}" srcOrd="0" destOrd="0" presId="urn:microsoft.com/office/officeart/2005/8/layout/vList5"/>
    <dgm:cxn modelId="{BD02FE99-85D6-4BA5-B702-07DEB6F1D9E8}" srcId="{E2037DC4-15B5-42BA-A86D-E6BDBF7F7459}" destId="{2C1DD137-AA25-4AF9-89EB-0C9934465CD1}" srcOrd="2" destOrd="0" parTransId="{22301EA9-71FF-4849-88F4-1D3EE746BDCD}" sibTransId="{E2FF4D11-7901-4AEE-83F3-4C6C5B82EEEC}"/>
    <dgm:cxn modelId="{7FFD66A2-1F23-4BFB-B691-34C312B41C3A}" type="presOf" srcId="{B22857FC-411D-48D1-9DAA-2E2956902754}" destId="{41B1D246-4DC6-458F-A41E-AB7C6C80878E}" srcOrd="0" destOrd="0" presId="urn:microsoft.com/office/officeart/2005/8/layout/vList5"/>
    <dgm:cxn modelId="{3DDC7C74-2D68-49E0-B4AE-AA7285B098CA}" srcId="{C6EDDD69-0CBC-4F5E-BCE5-7BCE4AE065BB}" destId="{61F7A3B1-42E0-4FC3-9B0F-A474303D1B26}" srcOrd="1" destOrd="0" parTransId="{C2B7E62D-F884-48D3-8956-110B32723C3C}" sibTransId="{0D824880-C174-4DD5-9CD9-A17B468E4BDE}"/>
    <dgm:cxn modelId="{F2C43839-5972-47EF-96FC-3747EB38B443}" type="presOf" srcId="{8B656DBB-B18A-44D5-BF55-0809CEAB3BA8}" destId="{86B2A0A6-A649-46D0-8D50-AA5A86E1F36F}" srcOrd="0" destOrd="0" presId="urn:microsoft.com/office/officeart/2005/8/layout/vList5"/>
    <dgm:cxn modelId="{692F52CE-2D64-4D27-9451-1582F259B3CE}" srcId="{810B6E17-7C7B-41CF-ABA8-D921A48A6234}" destId="{8B656DBB-B18A-44D5-BF55-0809CEAB3BA8}" srcOrd="0" destOrd="0" parTransId="{B18AE050-3473-4559-BE67-C81F2E5DDD5F}" sibTransId="{FA2EF697-4BAD-4315-A14E-35CFF9A572BC}"/>
    <dgm:cxn modelId="{660F3CBD-AD06-4EB2-8E9B-F28DBADF1A0E}" srcId="{B22857FC-411D-48D1-9DAA-2E2956902754}" destId="{66A546C5-157F-421B-806A-19E085BE81F0}" srcOrd="0" destOrd="0" parTransId="{8C99466E-8F30-48BB-8B5B-CACB29DA7027}" sibTransId="{C433FE82-F6F8-4C08-A18E-A8DE214B38C0}"/>
    <dgm:cxn modelId="{E4CB0910-6A40-4072-BAD3-C2A4E4313437}" srcId="{8B656DBB-B18A-44D5-BF55-0809CEAB3BA8}" destId="{C6EDDD69-0CBC-4F5E-BCE5-7BCE4AE065BB}" srcOrd="0" destOrd="0" parTransId="{1CECA567-6974-4E80-9F26-EEDF2A257F15}" sibTransId="{517C85F0-7C66-4BC4-97E5-16FA8C868DA7}"/>
    <dgm:cxn modelId="{F3C71511-69E3-4E4F-A704-AC997248D27C}" srcId="{8B656DBB-B18A-44D5-BF55-0809CEAB3BA8}" destId="{9DDCBBCB-2B67-4345-A316-BCD9924D60C9}" srcOrd="1" destOrd="0" parTransId="{8F0C9E3C-1D5B-4A59-966B-DD2A7128C577}" sibTransId="{A5A0B245-6F85-4CD5-86DC-5C4BD3EE487B}"/>
    <dgm:cxn modelId="{C98632D9-B6BD-49AB-B516-DB85248FE0BA}" type="presOf" srcId="{2C1DD137-AA25-4AF9-89EB-0C9934465CD1}" destId="{2C43F0B2-1BBC-4135-BBCD-B3697965EFB9}" srcOrd="0" destOrd="2" presId="urn:microsoft.com/office/officeart/2005/8/layout/vList5"/>
    <dgm:cxn modelId="{BF61633D-76FD-4847-96AC-A43E0628F331}" srcId="{C6EDDD69-0CBC-4F5E-BCE5-7BCE4AE065BB}" destId="{1F2D26CE-5ADB-42B0-A1CC-B21C19CFBF8F}" srcOrd="0" destOrd="0" parTransId="{37E4380E-D5B4-43CE-8571-99C284763A16}" sibTransId="{86BC266F-7A79-45FB-8F30-B16B6AADD45E}"/>
    <dgm:cxn modelId="{1EF32442-D984-48EC-B656-229C4C9660FB}" type="presOf" srcId="{1F2D26CE-5ADB-42B0-A1CC-B21C19CFBF8F}" destId="{3B8A85BC-5BFA-4896-98BB-BFAEDD9CAF0D}" srcOrd="0" destOrd="1" presId="urn:microsoft.com/office/officeart/2005/8/layout/vList5"/>
    <dgm:cxn modelId="{CC84327D-9312-42F7-8F95-3FD4DC0A587D}" type="presOf" srcId="{BFBF9973-F24C-4C1D-8360-29E0E6A54405}" destId="{2C43F0B2-1BBC-4135-BBCD-B3697965EFB9}" srcOrd="0" destOrd="1" presId="urn:microsoft.com/office/officeart/2005/8/layout/vList5"/>
    <dgm:cxn modelId="{D3FFBE82-E62A-4A64-9FC6-18AF0B208C7E}" type="presOf" srcId="{66A546C5-157F-421B-806A-19E085BE81F0}" destId="{4E55FFB2-8379-42FF-A6B3-83FF6D1AAB60}" srcOrd="0" destOrd="0" presId="urn:microsoft.com/office/officeart/2005/8/layout/vList5"/>
    <dgm:cxn modelId="{9FE1AEBB-FDE4-4FCA-8741-B99B2C62FF75}" type="presOf" srcId="{61F7A3B1-42E0-4FC3-9B0F-A474303D1B26}" destId="{3B8A85BC-5BFA-4896-98BB-BFAEDD9CAF0D}" srcOrd="0" destOrd="2" presId="urn:microsoft.com/office/officeart/2005/8/layout/vList5"/>
    <dgm:cxn modelId="{3CCFF47E-36DA-428C-AE91-14B8FC99AB89}" srcId="{B22857FC-411D-48D1-9DAA-2E2956902754}" destId="{FEEFBA60-33C3-43BD-8738-639D44CCCFAF}" srcOrd="1" destOrd="0" parTransId="{1C5C7216-39C9-438B-B9CB-80924BCE77ED}" sibTransId="{4919C6D9-CC62-4D83-943B-2A74B00E3486}"/>
    <dgm:cxn modelId="{A64E1335-1607-4CC2-83C1-337D5E4C65A9}" type="presOf" srcId="{810B6E17-7C7B-41CF-ABA8-D921A48A6234}" destId="{55C16684-53A9-4CE8-853C-9C878D0510C4}" srcOrd="0" destOrd="0" presId="urn:microsoft.com/office/officeart/2005/8/layout/vList5"/>
    <dgm:cxn modelId="{27BE8FE0-414B-44B1-B04B-0ADDACB3002B}" srcId="{810B6E17-7C7B-41CF-ABA8-D921A48A6234}" destId="{E2037DC4-15B5-42BA-A86D-E6BDBF7F7459}" srcOrd="1" destOrd="0" parTransId="{586250B0-378D-4D4C-98B1-B9271CD51A0E}" sibTransId="{CBF60765-39B1-494C-B99D-9550636409DF}"/>
    <dgm:cxn modelId="{2B82D582-D9E1-4136-85D3-09B049E69A65}" srcId="{B22857FC-411D-48D1-9DAA-2E2956902754}" destId="{DF01517B-00B4-452F-9BA7-AE0D0A00254B}" srcOrd="2" destOrd="0" parTransId="{05C8ED99-791D-4EBB-8C02-09CAE13BA243}" sibTransId="{39C0CE95-783A-48DB-B976-205EA9B2441D}"/>
    <dgm:cxn modelId="{F77694E7-61EA-482A-B135-F756EB134703}" type="presParOf" srcId="{55C16684-53A9-4CE8-853C-9C878D0510C4}" destId="{31464FAE-C7B3-4596-9E6B-2A97FDC66962}" srcOrd="0" destOrd="0" presId="urn:microsoft.com/office/officeart/2005/8/layout/vList5"/>
    <dgm:cxn modelId="{35965BE6-4BC1-4FB1-A97D-9DAD8AC80FFF}" type="presParOf" srcId="{31464FAE-C7B3-4596-9E6B-2A97FDC66962}" destId="{86B2A0A6-A649-46D0-8D50-AA5A86E1F36F}" srcOrd="0" destOrd="0" presId="urn:microsoft.com/office/officeart/2005/8/layout/vList5"/>
    <dgm:cxn modelId="{1C5615CD-A332-4A70-B8DF-0C617C2F3755}" type="presParOf" srcId="{31464FAE-C7B3-4596-9E6B-2A97FDC66962}" destId="{3B8A85BC-5BFA-4896-98BB-BFAEDD9CAF0D}" srcOrd="1" destOrd="0" presId="urn:microsoft.com/office/officeart/2005/8/layout/vList5"/>
    <dgm:cxn modelId="{B72C4AE3-2AD7-453E-8899-D21079F7365B}" type="presParOf" srcId="{55C16684-53A9-4CE8-853C-9C878D0510C4}" destId="{1F023127-BCC8-4EE2-AE4B-F61E6213702E}" srcOrd="1" destOrd="0" presId="urn:microsoft.com/office/officeart/2005/8/layout/vList5"/>
    <dgm:cxn modelId="{5283D2D8-F14A-455D-A4FA-4F64A5F758EF}" type="presParOf" srcId="{55C16684-53A9-4CE8-853C-9C878D0510C4}" destId="{C7E75BD8-86CC-41F5-B9BF-4001E7B1F1E0}" srcOrd="2" destOrd="0" presId="urn:microsoft.com/office/officeart/2005/8/layout/vList5"/>
    <dgm:cxn modelId="{3914A2EF-3568-4AB9-ABAE-F4AF095BEFBC}" type="presParOf" srcId="{C7E75BD8-86CC-41F5-B9BF-4001E7B1F1E0}" destId="{2F7CDF2F-8E6B-47C6-B583-CAF460823C44}" srcOrd="0" destOrd="0" presId="urn:microsoft.com/office/officeart/2005/8/layout/vList5"/>
    <dgm:cxn modelId="{3795A7DF-CA4D-44CA-8995-505E24154C28}" type="presParOf" srcId="{C7E75BD8-86CC-41F5-B9BF-4001E7B1F1E0}" destId="{2C43F0B2-1BBC-4135-BBCD-B3697965EFB9}" srcOrd="1" destOrd="0" presId="urn:microsoft.com/office/officeart/2005/8/layout/vList5"/>
    <dgm:cxn modelId="{B200F347-C584-4533-ACAE-E734E07478B4}" type="presParOf" srcId="{55C16684-53A9-4CE8-853C-9C878D0510C4}" destId="{C77A27B9-62AB-45C6-B709-D48664953DC3}" srcOrd="3" destOrd="0" presId="urn:microsoft.com/office/officeart/2005/8/layout/vList5"/>
    <dgm:cxn modelId="{E977F297-0D6B-4047-AFEB-8CA5B9A36EC1}" type="presParOf" srcId="{55C16684-53A9-4CE8-853C-9C878D0510C4}" destId="{76CEF999-85C8-455C-AE4F-6E1DEA284787}" srcOrd="4" destOrd="0" presId="urn:microsoft.com/office/officeart/2005/8/layout/vList5"/>
    <dgm:cxn modelId="{87189218-DA69-4479-B516-295406919D97}" type="presParOf" srcId="{76CEF999-85C8-455C-AE4F-6E1DEA284787}" destId="{41B1D246-4DC6-458F-A41E-AB7C6C80878E}" srcOrd="0" destOrd="0" presId="urn:microsoft.com/office/officeart/2005/8/layout/vList5"/>
    <dgm:cxn modelId="{A10FB0F9-4C22-440C-8D93-AD59D6D9A549}" type="presParOf" srcId="{76CEF999-85C8-455C-AE4F-6E1DEA284787}" destId="{4E55FFB2-8379-42FF-A6B3-83FF6D1AAB6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AABAEF-DC12-4A4E-BB25-2A9B3D203FF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C83682-EA61-43BE-A2A7-27E5021707C6}">
      <dgm:prSet phldrT="[Text]"/>
      <dgm:spPr/>
      <dgm:t>
        <a:bodyPr/>
        <a:lstStyle/>
        <a:p>
          <a:r>
            <a:rPr lang="en-US" dirty="0" smtClean="0"/>
            <a:t>Types</a:t>
          </a:r>
          <a:endParaRPr lang="en-US" dirty="0"/>
        </a:p>
      </dgm:t>
    </dgm:pt>
    <dgm:pt modelId="{30A782A2-86FD-447E-B5FD-1ABC3004BF9F}" type="parTrans" cxnId="{A1A09B7E-101A-4063-B00C-E8E31850142B}">
      <dgm:prSet/>
      <dgm:spPr/>
      <dgm:t>
        <a:bodyPr/>
        <a:lstStyle/>
        <a:p>
          <a:endParaRPr lang="en-US"/>
        </a:p>
      </dgm:t>
    </dgm:pt>
    <dgm:pt modelId="{1BA17711-75DB-4A27-B01E-2D6973DCF102}" type="sibTrans" cxnId="{A1A09B7E-101A-4063-B00C-E8E31850142B}">
      <dgm:prSet/>
      <dgm:spPr/>
      <dgm:t>
        <a:bodyPr/>
        <a:lstStyle/>
        <a:p>
          <a:endParaRPr lang="en-US"/>
        </a:p>
      </dgm:t>
    </dgm:pt>
    <dgm:pt modelId="{C0950D77-AC7E-42F7-8AF6-D37EA395EC35}">
      <dgm:prSet phldrT="[Text]"/>
      <dgm:spPr/>
      <dgm:t>
        <a:bodyPr/>
        <a:lstStyle/>
        <a:p>
          <a:r>
            <a:rPr lang="en-US" dirty="0" smtClean="0">
              <a:latin typeface="Tahoma" pitchFamily="34" charset="0"/>
              <a:cs typeface="Tahoma" pitchFamily="34" charset="0"/>
            </a:rPr>
            <a:t>   1.	Extrinsic asthma: Type 1 Hypersensitivity reaction, </a:t>
          </a:r>
          <a:r>
            <a:rPr lang="en-US" dirty="0" err="1" smtClean="0">
              <a:latin typeface="Tahoma" pitchFamily="34" charset="0"/>
              <a:cs typeface="Tahoma" pitchFamily="34" charset="0"/>
            </a:rPr>
            <a:t>IgE</a:t>
          </a:r>
          <a:r>
            <a:rPr lang="en-US" dirty="0" smtClean="0">
              <a:latin typeface="Tahoma" pitchFamily="34" charset="0"/>
              <a:cs typeface="Tahoma" pitchFamily="34" charset="0"/>
            </a:rPr>
            <a:t>,    	childhood, family </a:t>
          </a:r>
          <a:r>
            <a:rPr lang="en-US" dirty="0" err="1" smtClean="0">
              <a:latin typeface="Tahoma" pitchFamily="34" charset="0"/>
              <a:cs typeface="Tahoma" pitchFamily="34" charset="0"/>
            </a:rPr>
            <a:t>Hx</a:t>
          </a:r>
          <a:r>
            <a:rPr lang="en-US" dirty="0" smtClean="0">
              <a:latin typeface="Tahoma" pitchFamily="34" charset="0"/>
              <a:cs typeface="Tahoma" pitchFamily="34" charset="0"/>
            </a:rPr>
            <a:t> of allergy.</a:t>
          </a:r>
          <a:endParaRPr lang="en-US" dirty="0"/>
        </a:p>
      </dgm:t>
    </dgm:pt>
    <dgm:pt modelId="{8F8D1F95-02D9-4166-9327-377DF5ED13DD}" type="parTrans" cxnId="{0555ED1C-268B-416E-89B6-237A5046BCEA}">
      <dgm:prSet/>
      <dgm:spPr/>
      <dgm:t>
        <a:bodyPr/>
        <a:lstStyle/>
        <a:p>
          <a:endParaRPr lang="en-US"/>
        </a:p>
      </dgm:t>
    </dgm:pt>
    <dgm:pt modelId="{881C0A7A-3AF2-4535-9E57-C36802CC114D}" type="sibTrans" cxnId="{0555ED1C-268B-416E-89B6-237A5046BCEA}">
      <dgm:prSet/>
      <dgm:spPr/>
      <dgm:t>
        <a:bodyPr/>
        <a:lstStyle/>
        <a:p>
          <a:endParaRPr lang="en-US"/>
        </a:p>
      </dgm:t>
    </dgm:pt>
    <dgm:pt modelId="{024615F0-84DE-42FA-9CB1-DC9F3FEEBB06}">
      <dgm:prSet phldrT="[Text]"/>
      <dgm:spPr/>
      <dgm:t>
        <a:bodyPr/>
        <a:lstStyle/>
        <a:p>
          <a:r>
            <a:rPr lang="en-US" dirty="0" smtClean="0"/>
            <a:t>Morphology</a:t>
          </a:r>
          <a:endParaRPr lang="en-US" dirty="0"/>
        </a:p>
      </dgm:t>
    </dgm:pt>
    <dgm:pt modelId="{B3CE8665-09AC-404A-BCFC-FD6FE7B58BBD}" type="parTrans" cxnId="{68FCC87E-BA64-4D9A-A01B-2711F3691100}">
      <dgm:prSet/>
      <dgm:spPr/>
      <dgm:t>
        <a:bodyPr/>
        <a:lstStyle/>
        <a:p>
          <a:endParaRPr lang="en-US"/>
        </a:p>
      </dgm:t>
    </dgm:pt>
    <dgm:pt modelId="{EBEE78B2-950E-4FDB-B443-A64FD4F0E573}" type="sibTrans" cxnId="{68FCC87E-BA64-4D9A-A01B-2711F3691100}">
      <dgm:prSet/>
      <dgm:spPr/>
      <dgm:t>
        <a:bodyPr/>
        <a:lstStyle/>
        <a:p>
          <a:endParaRPr lang="en-US"/>
        </a:p>
      </dgm:t>
    </dgm:pt>
    <dgm:pt modelId="{0222E519-929D-4DD7-B274-C8FF73761EC7}">
      <dgm:prSet phldrT="[Text]"/>
      <dgm:spPr/>
      <dgm:t>
        <a:bodyPr/>
        <a:lstStyle/>
        <a:p>
          <a:r>
            <a:rPr lang="en-US" dirty="0" smtClean="0"/>
            <a:t>Hypertrophy of bronchial smooth muscle &amp; hyperplasia of goblet cells e </a:t>
          </a:r>
          <a:r>
            <a:rPr lang="en-US" dirty="0" err="1" smtClean="0"/>
            <a:t>eosinophils</a:t>
          </a:r>
          <a:endParaRPr lang="en-US" dirty="0"/>
        </a:p>
      </dgm:t>
    </dgm:pt>
    <dgm:pt modelId="{6135C83B-EEA7-4978-BDBE-1A068CA1DD5F}" type="parTrans" cxnId="{9E9DD531-5F9C-462D-8861-5CA3781BC3B8}">
      <dgm:prSet/>
      <dgm:spPr/>
      <dgm:t>
        <a:bodyPr/>
        <a:lstStyle/>
        <a:p>
          <a:endParaRPr lang="en-US"/>
        </a:p>
      </dgm:t>
    </dgm:pt>
    <dgm:pt modelId="{BFAC9557-D9DF-4494-B4B6-D0E0CD7233C5}" type="sibTrans" cxnId="{9E9DD531-5F9C-462D-8861-5CA3781BC3B8}">
      <dgm:prSet/>
      <dgm:spPr/>
      <dgm:t>
        <a:bodyPr/>
        <a:lstStyle/>
        <a:p>
          <a:endParaRPr lang="en-US"/>
        </a:p>
      </dgm:t>
    </dgm:pt>
    <dgm:pt modelId="{0327B52C-86E6-4AC7-801C-412FCC33A541}">
      <dgm:prSet phldrT="[Text]"/>
      <dgm:spPr/>
      <dgm:t>
        <a:bodyPr/>
        <a:lstStyle/>
        <a:p>
          <a:r>
            <a:rPr lang="en-US" dirty="0" smtClean="0"/>
            <a:t>Mucous plug e </a:t>
          </a:r>
          <a:r>
            <a:rPr lang="en-US" dirty="0" err="1" smtClean="0"/>
            <a:t>Curschmann</a:t>
          </a:r>
          <a:r>
            <a:rPr lang="en-US" dirty="0" smtClean="0"/>
            <a:t> spirals &amp; Charcot-Leyden crystals.</a:t>
          </a:r>
          <a:endParaRPr lang="en-US" dirty="0"/>
        </a:p>
      </dgm:t>
    </dgm:pt>
    <dgm:pt modelId="{0F24F249-F86F-4B82-B4CC-286BF9F3DA52}" type="parTrans" cxnId="{2C8F582D-3978-4757-B048-39700141B2DD}">
      <dgm:prSet/>
      <dgm:spPr/>
      <dgm:t>
        <a:bodyPr/>
        <a:lstStyle/>
        <a:p>
          <a:endParaRPr lang="en-US"/>
        </a:p>
      </dgm:t>
    </dgm:pt>
    <dgm:pt modelId="{C07358C7-32DC-4325-BEBC-058272430D6E}" type="sibTrans" cxnId="{2C8F582D-3978-4757-B048-39700141B2DD}">
      <dgm:prSet/>
      <dgm:spPr/>
      <dgm:t>
        <a:bodyPr/>
        <a:lstStyle/>
        <a:p>
          <a:endParaRPr lang="en-US"/>
        </a:p>
      </dgm:t>
    </dgm:pt>
    <dgm:pt modelId="{9764E3D9-AEDA-47A2-8460-D679C3DF5711}">
      <dgm:prSet phldrT="[Text]"/>
      <dgm:spPr/>
      <dgm:t>
        <a:bodyPr/>
        <a:lstStyle/>
        <a:p>
          <a:r>
            <a:rPr lang="en-US" dirty="0" smtClean="0"/>
            <a:t>Complication</a:t>
          </a:r>
          <a:endParaRPr lang="en-US" dirty="0"/>
        </a:p>
      </dgm:t>
    </dgm:pt>
    <dgm:pt modelId="{08BB8029-EA4E-4479-B158-ED8DE7083A81}" type="parTrans" cxnId="{8E964842-86A5-457B-BE85-384119D76C50}">
      <dgm:prSet/>
      <dgm:spPr/>
      <dgm:t>
        <a:bodyPr/>
        <a:lstStyle/>
        <a:p>
          <a:endParaRPr lang="en-US"/>
        </a:p>
      </dgm:t>
    </dgm:pt>
    <dgm:pt modelId="{301EF411-3F3A-4554-AF3B-8B7B28F7D3B4}" type="sibTrans" cxnId="{8E964842-86A5-457B-BE85-384119D76C50}">
      <dgm:prSet/>
      <dgm:spPr/>
      <dgm:t>
        <a:bodyPr/>
        <a:lstStyle/>
        <a:p>
          <a:endParaRPr lang="en-US"/>
        </a:p>
      </dgm:t>
    </dgm:pt>
    <dgm:pt modelId="{3DC26CFD-7A20-436E-A87B-1922AE2B312A}">
      <dgm:prSet phldrT="[Text]"/>
      <dgm:spPr/>
      <dgm:t>
        <a:bodyPr/>
        <a:lstStyle/>
        <a:p>
          <a:r>
            <a:rPr lang="en-US" dirty="0" smtClean="0"/>
            <a:t>Superimposed infection</a:t>
          </a:r>
          <a:endParaRPr lang="en-US" dirty="0"/>
        </a:p>
      </dgm:t>
    </dgm:pt>
    <dgm:pt modelId="{67F97652-F07C-413D-B4ED-44EE908B20EB}" type="parTrans" cxnId="{CC50F124-6C89-41A2-A60D-6978A498CFB6}">
      <dgm:prSet/>
      <dgm:spPr/>
      <dgm:t>
        <a:bodyPr/>
        <a:lstStyle/>
        <a:p>
          <a:endParaRPr lang="en-US"/>
        </a:p>
      </dgm:t>
    </dgm:pt>
    <dgm:pt modelId="{8B28439D-6CE8-4B85-BA6E-EF015D574154}" type="sibTrans" cxnId="{CC50F124-6C89-41A2-A60D-6978A498CFB6}">
      <dgm:prSet/>
      <dgm:spPr/>
      <dgm:t>
        <a:bodyPr/>
        <a:lstStyle/>
        <a:p>
          <a:endParaRPr lang="en-US"/>
        </a:p>
      </dgm:t>
    </dgm:pt>
    <dgm:pt modelId="{3BADF230-2DC3-4927-8B06-7977ACCAD045}">
      <dgm:prSet/>
      <dgm:spPr/>
      <dgm:t>
        <a:bodyPr/>
        <a:lstStyle/>
        <a:p>
          <a:r>
            <a:rPr lang="en-US" dirty="0" smtClean="0">
              <a:latin typeface="Tahoma" pitchFamily="34" charset="0"/>
              <a:cs typeface="Tahoma" pitchFamily="34" charset="0"/>
            </a:rPr>
            <a:t>   2.	Intrinsic asthma: associated e bronchial asthma, aspirin, 	exercise, cold induced. No </a:t>
          </a:r>
          <a:r>
            <a:rPr lang="en-US" dirty="0" err="1" smtClean="0">
              <a:latin typeface="Tahoma" pitchFamily="34" charset="0"/>
              <a:cs typeface="Tahoma" pitchFamily="34" charset="0"/>
            </a:rPr>
            <a:t>Hx</a:t>
          </a:r>
          <a:r>
            <a:rPr lang="en-US" dirty="0" smtClean="0">
              <a:latin typeface="Tahoma" pitchFamily="34" charset="0"/>
              <a:cs typeface="Tahoma" pitchFamily="34" charset="0"/>
            </a:rPr>
            <a:t> of allergy</a:t>
          </a:r>
          <a:endParaRPr lang="en-US" dirty="0">
            <a:latin typeface="Tahoma" pitchFamily="34" charset="0"/>
            <a:cs typeface="Tahoma" pitchFamily="34" charset="0"/>
          </a:endParaRPr>
        </a:p>
      </dgm:t>
    </dgm:pt>
    <dgm:pt modelId="{1B776E3D-38C9-499C-9241-4E135A4EEFB3}" type="parTrans" cxnId="{B8C9A5D7-C0E1-433F-BA65-71C248D1BEA8}">
      <dgm:prSet/>
      <dgm:spPr/>
      <dgm:t>
        <a:bodyPr/>
        <a:lstStyle/>
        <a:p>
          <a:endParaRPr lang="en-US"/>
        </a:p>
      </dgm:t>
    </dgm:pt>
    <dgm:pt modelId="{B3F1E7F7-671C-45E0-935B-BD08766EBDC6}" type="sibTrans" cxnId="{B8C9A5D7-C0E1-433F-BA65-71C248D1BEA8}">
      <dgm:prSet/>
      <dgm:spPr/>
      <dgm:t>
        <a:bodyPr/>
        <a:lstStyle/>
        <a:p>
          <a:endParaRPr lang="en-US"/>
        </a:p>
      </dgm:t>
    </dgm:pt>
    <dgm:pt modelId="{65E4E581-D1B4-45A5-A04E-340970E8AD4B}">
      <dgm:prSet phldrT="[Text]"/>
      <dgm:spPr/>
      <dgm:t>
        <a:bodyPr/>
        <a:lstStyle/>
        <a:p>
          <a:r>
            <a:rPr lang="en-US" dirty="0" smtClean="0"/>
            <a:t>Chronic bronchitis</a:t>
          </a:r>
          <a:endParaRPr lang="en-US" dirty="0"/>
        </a:p>
      </dgm:t>
    </dgm:pt>
    <dgm:pt modelId="{E014DFB6-6F98-4AF3-B985-9120A6CB52AF}" type="parTrans" cxnId="{0255FAE6-9DF4-4D8D-B036-93330CBC4B6D}">
      <dgm:prSet/>
      <dgm:spPr/>
      <dgm:t>
        <a:bodyPr/>
        <a:lstStyle/>
        <a:p>
          <a:endParaRPr lang="en-US"/>
        </a:p>
      </dgm:t>
    </dgm:pt>
    <dgm:pt modelId="{459418C5-0A4D-40E6-B18F-F5F2C06552BA}" type="sibTrans" cxnId="{0255FAE6-9DF4-4D8D-B036-93330CBC4B6D}">
      <dgm:prSet/>
      <dgm:spPr/>
      <dgm:t>
        <a:bodyPr/>
        <a:lstStyle/>
        <a:p>
          <a:endParaRPr lang="en-US"/>
        </a:p>
      </dgm:t>
    </dgm:pt>
    <dgm:pt modelId="{74053312-014F-45D7-B847-B0A43E6D530F}">
      <dgm:prSet phldrT="[Text]"/>
      <dgm:spPr/>
      <dgm:t>
        <a:bodyPr/>
        <a:lstStyle/>
        <a:p>
          <a:r>
            <a:rPr lang="en-US" dirty="0" smtClean="0"/>
            <a:t>Pulmonary emphysema</a:t>
          </a:r>
          <a:endParaRPr lang="en-US" dirty="0"/>
        </a:p>
      </dgm:t>
    </dgm:pt>
    <dgm:pt modelId="{1FBD70DC-660D-4EFF-B5DF-3EA1075F0743}" type="parTrans" cxnId="{36B67047-07CA-4FAF-9BC6-69797B4F9BE4}">
      <dgm:prSet/>
      <dgm:spPr/>
      <dgm:t>
        <a:bodyPr/>
        <a:lstStyle/>
        <a:p>
          <a:endParaRPr lang="en-US"/>
        </a:p>
      </dgm:t>
    </dgm:pt>
    <dgm:pt modelId="{4C86EE7E-1E5D-4E90-BCA9-D82B3CDC698A}" type="sibTrans" cxnId="{36B67047-07CA-4FAF-9BC6-69797B4F9BE4}">
      <dgm:prSet/>
      <dgm:spPr/>
      <dgm:t>
        <a:bodyPr/>
        <a:lstStyle/>
        <a:p>
          <a:endParaRPr lang="en-US"/>
        </a:p>
      </dgm:t>
    </dgm:pt>
    <dgm:pt modelId="{23DFB964-CB1F-4996-99DD-0BE9A278FA61}">
      <dgm:prSet phldrT="[Text]"/>
      <dgm:spPr/>
      <dgm:t>
        <a:bodyPr/>
        <a:lstStyle/>
        <a:p>
          <a:r>
            <a:rPr lang="en-US" dirty="0" smtClean="0"/>
            <a:t>Status </a:t>
          </a:r>
          <a:r>
            <a:rPr lang="en-US" dirty="0" err="1" smtClean="0"/>
            <a:t>asthmaticus</a:t>
          </a:r>
          <a:endParaRPr lang="en-US" dirty="0"/>
        </a:p>
      </dgm:t>
    </dgm:pt>
    <dgm:pt modelId="{7BF680EE-048A-4CB5-95C8-2D82D14EF3C4}" type="parTrans" cxnId="{8B3C77CE-5C0D-41A2-A63E-F12BB1A5207E}">
      <dgm:prSet/>
      <dgm:spPr/>
      <dgm:t>
        <a:bodyPr/>
        <a:lstStyle/>
        <a:p>
          <a:endParaRPr lang="en-US"/>
        </a:p>
      </dgm:t>
    </dgm:pt>
    <dgm:pt modelId="{61340838-EBC4-4562-BA17-EF14F88269E2}" type="sibTrans" cxnId="{8B3C77CE-5C0D-41A2-A63E-F12BB1A5207E}">
      <dgm:prSet/>
      <dgm:spPr/>
      <dgm:t>
        <a:bodyPr/>
        <a:lstStyle/>
        <a:p>
          <a:endParaRPr lang="en-US"/>
        </a:p>
      </dgm:t>
    </dgm:pt>
    <dgm:pt modelId="{41943EB4-1114-4411-8088-3E609AF2CDAF}" type="pres">
      <dgm:prSet presAssocID="{2EAABAEF-DC12-4A4E-BB25-2A9B3D203F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853A6B-7B85-4009-B5F2-82CEF6C4C47E}" type="pres">
      <dgm:prSet presAssocID="{F7C83682-EA61-43BE-A2A7-27E5021707C6}" presName="linNode" presStyleCnt="0"/>
      <dgm:spPr/>
    </dgm:pt>
    <dgm:pt modelId="{FE74B238-02DE-44E3-BC57-168E47C7C459}" type="pres">
      <dgm:prSet presAssocID="{F7C83682-EA61-43BE-A2A7-27E5021707C6}" presName="parentText" presStyleLbl="node1" presStyleIdx="0" presStyleCnt="3" custScaleX="720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C7B4DD-9F48-4BD8-954B-4D592EE28D11}" type="pres">
      <dgm:prSet presAssocID="{F7C83682-EA61-43BE-A2A7-27E5021707C6}" presName="descendantText" presStyleLbl="alignAccFollowNode1" presStyleIdx="0" presStyleCnt="3" custScaleX="127166" custLinFactNeighborX="-827" custLinFactNeighborY="-1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58855-C3AD-41CE-BAC4-C47B0667D074}" type="pres">
      <dgm:prSet presAssocID="{1BA17711-75DB-4A27-B01E-2D6973DCF102}" presName="sp" presStyleCnt="0"/>
      <dgm:spPr/>
    </dgm:pt>
    <dgm:pt modelId="{EB55A3CE-B517-4EE3-AF01-31C3291B3141}" type="pres">
      <dgm:prSet presAssocID="{024615F0-84DE-42FA-9CB1-DC9F3FEEBB06}" presName="linNode" presStyleCnt="0"/>
      <dgm:spPr/>
    </dgm:pt>
    <dgm:pt modelId="{34B77269-1564-4D72-8E85-DA7FCE2A5DEA}" type="pres">
      <dgm:prSet presAssocID="{024615F0-84DE-42FA-9CB1-DC9F3FEEBB06}" presName="parentText" presStyleLbl="node1" presStyleIdx="1" presStyleCnt="3" custScaleX="8884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DCB02E-D641-4460-928B-B23ABEA650C1}" type="pres">
      <dgm:prSet presAssocID="{024615F0-84DE-42FA-9CB1-DC9F3FEEBB06}" presName="descendantText" presStyleLbl="alignAccFollowNode1" presStyleIdx="1" presStyleCnt="3" custScaleX="1467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623D13-A3BC-4B5D-89E3-858B8880A544}" type="pres">
      <dgm:prSet presAssocID="{EBEE78B2-950E-4FDB-B443-A64FD4F0E573}" presName="sp" presStyleCnt="0"/>
      <dgm:spPr/>
    </dgm:pt>
    <dgm:pt modelId="{318C9E4B-8CBD-4272-8DFB-4AA0AF496631}" type="pres">
      <dgm:prSet presAssocID="{9764E3D9-AEDA-47A2-8460-D679C3DF5711}" presName="linNode" presStyleCnt="0"/>
      <dgm:spPr/>
    </dgm:pt>
    <dgm:pt modelId="{85D452CE-91B7-4F10-A856-C61C7C2BD761}" type="pres">
      <dgm:prSet presAssocID="{9764E3D9-AEDA-47A2-8460-D679C3DF5711}" presName="parentText" presStyleLbl="node1" presStyleIdx="2" presStyleCnt="3" custScaleX="72075" custLinFactNeighborX="-23" custLinFactNeighborY="5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A983A5-14D6-4B29-8E63-5FC6F0215F53}" type="pres">
      <dgm:prSet presAssocID="{9764E3D9-AEDA-47A2-8460-D679C3DF5711}" presName="descendantText" presStyleLbl="alignAccFollowNode1" presStyleIdx="2" presStyleCnt="3" custScaleX="118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B67047-07CA-4FAF-9BC6-69797B4F9BE4}" srcId="{9764E3D9-AEDA-47A2-8460-D679C3DF5711}" destId="{74053312-014F-45D7-B847-B0A43E6D530F}" srcOrd="2" destOrd="0" parTransId="{1FBD70DC-660D-4EFF-B5DF-3EA1075F0743}" sibTransId="{4C86EE7E-1E5D-4E90-BCA9-D82B3CDC698A}"/>
    <dgm:cxn modelId="{68FCC87E-BA64-4D9A-A01B-2711F3691100}" srcId="{2EAABAEF-DC12-4A4E-BB25-2A9B3D203FF2}" destId="{024615F0-84DE-42FA-9CB1-DC9F3FEEBB06}" srcOrd="1" destOrd="0" parTransId="{B3CE8665-09AC-404A-BCFC-FD6FE7B58BBD}" sibTransId="{EBEE78B2-950E-4FDB-B443-A64FD4F0E573}"/>
    <dgm:cxn modelId="{F5378763-7F27-4DCA-932F-20A509552067}" type="presOf" srcId="{9764E3D9-AEDA-47A2-8460-D679C3DF5711}" destId="{85D452CE-91B7-4F10-A856-C61C7C2BD761}" srcOrd="0" destOrd="0" presId="urn:microsoft.com/office/officeart/2005/8/layout/vList5"/>
    <dgm:cxn modelId="{63F8638D-0B33-4DB6-ACC5-AC5C0C227BBC}" type="presOf" srcId="{C0950D77-AC7E-42F7-8AF6-D37EA395EC35}" destId="{D2C7B4DD-9F48-4BD8-954B-4D592EE28D11}" srcOrd="0" destOrd="0" presId="urn:microsoft.com/office/officeart/2005/8/layout/vList5"/>
    <dgm:cxn modelId="{DDA77E9F-33C8-4789-8BBF-187F25FC560B}" type="presOf" srcId="{74053312-014F-45D7-B847-B0A43E6D530F}" destId="{BAA983A5-14D6-4B29-8E63-5FC6F0215F53}" srcOrd="0" destOrd="2" presId="urn:microsoft.com/office/officeart/2005/8/layout/vList5"/>
    <dgm:cxn modelId="{E6A2B439-51F4-4DBC-B0E3-E60D6522B3F1}" type="presOf" srcId="{2EAABAEF-DC12-4A4E-BB25-2A9B3D203FF2}" destId="{41943EB4-1114-4411-8088-3E609AF2CDAF}" srcOrd="0" destOrd="0" presId="urn:microsoft.com/office/officeart/2005/8/layout/vList5"/>
    <dgm:cxn modelId="{52025CF7-3522-4FAC-B101-044A584E337A}" type="presOf" srcId="{23DFB964-CB1F-4996-99DD-0BE9A278FA61}" destId="{BAA983A5-14D6-4B29-8E63-5FC6F0215F53}" srcOrd="0" destOrd="3" presId="urn:microsoft.com/office/officeart/2005/8/layout/vList5"/>
    <dgm:cxn modelId="{CC50F124-6C89-41A2-A60D-6978A498CFB6}" srcId="{9764E3D9-AEDA-47A2-8460-D679C3DF5711}" destId="{3DC26CFD-7A20-436E-A87B-1922AE2B312A}" srcOrd="0" destOrd="0" parTransId="{67F97652-F07C-413D-B4ED-44EE908B20EB}" sibTransId="{8B28439D-6CE8-4B85-BA6E-EF015D574154}"/>
    <dgm:cxn modelId="{D878460F-0839-44B1-99FF-9ACF8CF92782}" type="presOf" srcId="{F7C83682-EA61-43BE-A2A7-27E5021707C6}" destId="{FE74B238-02DE-44E3-BC57-168E47C7C459}" srcOrd="0" destOrd="0" presId="urn:microsoft.com/office/officeart/2005/8/layout/vList5"/>
    <dgm:cxn modelId="{8E964842-86A5-457B-BE85-384119D76C50}" srcId="{2EAABAEF-DC12-4A4E-BB25-2A9B3D203FF2}" destId="{9764E3D9-AEDA-47A2-8460-D679C3DF5711}" srcOrd="2" destOrd="0" parTransId="{08BB8029-EA4E-4479-B158-ED8DE7083A81}" sibTransId="{301EF411-3F3A-4554-AF3B-8B7B28F7D3B4}"/>
    <dgm:cxn modelId="{2C8F582D-3978-4757-B048-39700141B2DD}" srcId="{024615F0-84DE-42FA-9CB1-DC9F3FEEBB06}" destId="{0327B52C-86E6-4AC7-801C-412FCC33A541}" srcOrd="1" destOrd="0" parTransId="{0F24F249-F86F-4B82-B4CC-286BF9F3DA52}" sibTransId="{C07358C7-32DC-4325-BEBC-058272430D6E}"/>
    <dgm:cxn modelId="{B8C9A5D7-C0E1-433F-BA65-71C248D1BEA8}" srcId="{F7C83682-EA61-43BE-A2A7-27E5021707C6}" destId="{3BADF230-2DC3-4927-8B06-7977ACCAD045}" srcOrd="1" destOrd="0" parTransId="{1B776E3D-38C9-499C-9241-4E135A4EEFB3}" sibTransId="{B3F1E7F7-671C-45E0-935B-BD08766EBDC6}"/>
    <dgm:cxn modelId="{26C3F10E-77A9-4A1A-ADE5-2F3AFD314015}" type="presOf" srcId="{024615F0-84DE-42FA-9CB1-DC9F3FEEBB06}" destId="{34B77269-1564-4D72-8E85-DA7FCE2A5DEA}" srcOrd="0" destOrd="0" presId="urn:microsoft.com/office/officeart/2005/8/layout/vList5"/>
    <dgm:cxn modelId="{CA444C8A-01AD-4497-AEC5-82BDDB6096D5}" type="presOf" srcId="{65E4E581-D1B4-45A5-A04E-340970E8AD4B}" destId="{BAA983A5-14D6-4B29-8E63-5FC6F0215F53}" srcOrd="0" destOrd="1" presId="urn:microsoft.com/office/officeart/2005/8/layout/vList5"/>
    <dgm:cxn modelId="{A1987CEF-FCEC-4D70-8E26-A16EA071CD8D}" type="presOf" srcId="{3BADF230-2DC3-4927-8B06-7977ACCAD045}" destId="{D2C7B4DD-9F48-4BD8-954B-4D592EE28D11}" srcOrd="0" destOrd="1" presId="urn:microsoft.com/office/officeart/2005/8/layout/vList5"/>
    <dgm:cxn modelId="{8B3C77CE-5C0D-41A2-A63E-F12BB1A5207E}" srcId="{9764E3D9-AEDA-47A2-8460-D679C3DF5711}" destId="{23DFB964-CB1F-4996-99DD-0BE9A278FA61}" srcOrd="3" destOrd="0" parTransId="{7BF680EE-048A-4CB5-95C8-2D82D14EF3C4}" sibTransId="{61340838-EBC4-4562-BA17-EF14F88269E2}"/>
    <dgm:cxn modelId="{0255FAE6-9DF4-4D8D-B036-93330CBC4B6D}" srcId="{9764E3D9-AEDA-47A2-8460-D679C3DF5711}" destId="{65E4E581-D1B4-45A5-A04E-340970E8AD4B}" srcOrd="1" destOrd="0" parTransId="{E014DFB6-6F98-4AF3-B985-9120A6CB52AF}" sibTransId="{459418C5-0A4D-40E6-B18F-F5F2C06552BA}"/>
    <dgm:cxn modelId="{D01D4527-FFEE-4AD5-94A5-F307A932EE63}" type="presOf" srcId="{0327B52C-86E6-4AC7-801C-412FCC33A541}" destId="{86DCB02E-D641-4460-928B-B23ABEA650C1}" srcOrd="0" destOrd="1" presId="urn:microsoft.com/office/officeart/2005/8/layout/vList5"/>
    <dgm:cxn modelId="{2F131F3C-3270-426B-A209-CA6773A390C7}" type="presOf" srcId="{0222E519-929D-4DD7-B274-C8FF73761EC7}" destId="{86DCB02E-D641-4460-928B-B23ABEA650C1}" srcOrd="0" destOrd="0" presId="urn:microsoft.com/office/officeart/2005/8/layout/vList5"/>
    <dgm:cxn modelId="{9E9DD531-5F9C-462D-8861-5CA3781BC3B8}" srcId="{024615F0-84DE-42FA-9CB1-DC9F3FEEBB06}" destId="{0222E519-929D-4DD7-B274-C8FF73761EC7}" srcOrd="0" destOrd="0" parTransId="{6135C83B-EEA7-4978-BDBE-1A068CA1DD5F}" sibTransId="{BFAC9557-D9DF-4494-B4B6-D0E0CD7233C5}"/>
    <dgm:cxn modelId="{0555ED1C-268B-416E-89B6-237A5046BCEA}" srcId="{F7C83682-EA61-43BE-A2A7-27E5021707C6}" destId="{C0950D77-AC7E-42F7-8AF6-D37EA395EC35}" srcOrd="0" destOrd="0" parTransId="{8F8D1F95-02D9-4166-9327-377DF5ED13DD}" sibTransId="{881C0A7A-3AF2-4535-9E57-C36802CC114D}"/>
    <dgm:cxn modelId="{70294D38-7F4E-4C79-92C9-F342648A21A0}" type="presOf" srcId="{3DC26CFD-7A20-436E-A87B-1922AE2B312A}" destId="{BAA983A5-14D6-4B29-8E63-5FC6F0215F53}" srcOrd="0" destOrd="0" presId="urn:microsoft.com/office/officeart/2005/8/layout/vList5"/>
    <dgm:cxn modelId="{A1A09B7E-101A-4063-B00C-E8E31850142B}" srcId="{2EAABAEF-DC12-4A4E-BB25-2A9B3D203FF2}" destId="{F7C83682-EA61-43BE-A2A7-27E5021707C6}" srcOrd="0" destOrd="0" parTransId="{30A782A2-86FD-447E-B5FD-1ABC3004BF9F}" sibTransId="{1BA17711-75DB-4A27-B01E-2D6973DCF102}"/>
    <dgm:cxn modelId="{C4F4C7AD-64BA-4380-A403-9F68CDB39A8D}" type="presParOf" srcId="{41943EB4-1114-4411-8088-3E609AF2CDAF}" destId="{C4853A6B-7B85-4009-B5F2-82CEF6C4C47E}" srcOrd="0" destOrd="0" presId="urn:microsoft.com/office/officeart/2005/8/layout/vList5"/>
    <dgm:cxn modelId="{32C8E1D1-29DF-4766-922E-9DD9DF3B96F2}" type="presParOf" srcId="{C4853A6B-7B85-4009-B5F2-82CEF6C4C47E}" destId="{FE74B238-02DE-44E3-BC57-168E47C7C459}" srcOrd="0" destOrd="0" presId="urn:microsoft.com/office/officeart/2005/8/layout/vList5"/>
    <dgm:cxn modelId="{00744463-2B57-47F7-88AD-CC170B23F2A6}" type="presParOf" srcId="{C4853A6B-7B85-4009-B5F2-82CEF6C4C47E}" destId="{D2C7B4DD-9F48-4BD8-954B-4D592EE28D11}" srcOrd="1" destOrd="0" presId="urn:microsoft.com/office/officeart/2005/8/layout/vList5"/>
    <dgm:cxn modelId="{9DBDC542-EEF2-4F72-86FC-631DC0B93334}" type="presParOf" srcId="{41943EB4-1114-4411-8088-3E609AF2CDAF}" destId="{39D58855-C3AD-41CE-BAC4-C47B0667D074}" srcOrd="1" destOrd="0" presId="urn:microsoft.com/office/officeart/2005/8/layout/vList5"/>
    <dgm:cxn modelId="{A3CEE9B6-7291-4DB2-ABD7-24D80E210560}" type="presParOf" srcId="{41943EB4-1114-4411-8088-3E609AF2CDAF}" destId="{EB55A3CE-B517-4EE3-AF01-31C3291B3141}" srcOrd="2" destOrd="0" presId="urn:microsoft.com/office/officeart/2005/8/layout/vList5"/>
    <dgm:cxn modelId="{EBA8AFBC-39FB-474D-A582-74ABD437C6EA}" type="presParOf" srcId="{EB55A3CE-B517-4EE3-AF01-31C3291B3141}" destId="{34B77269-1564-4D72-8E85-DA7FCE2A5DEA}" srcOrd="0" destOrd="0" presId="urn:microsoft.com/office/officeart/2005/8/layout/vList5"/>
    <dgm:cxn modelId="{D332D0E9-4DA9-4285-AE97-3C4A01AA989B}" type="presParOf" srcId="{EB55A3CE-B517-4EE3-AF01-31C3291B3141}" destId="{86DCB02E-D641-4460-928B-B23ABEA650C1}" srcOrd="1" destOrd="0" presId="urn:microsoft.com/office/officeart/2005/8/layout/vList5"/>
    <dgm:cxn modelId="{9A97ED1C-F62B-4D3D-99D9-BD71D3AB3AC2}" type="presParOf" srcId="{41943EB4-1114-4411-8088-3E609AF2CDAF}" destId="{F7623D13-A3BC-4B5D-89E3-858B8880A544}" srcOrd="3" destOrd="0" presId="urn:microsoft.com/office/officeart/2005/8/layout/vList5"/>
    <dgm:cxn modelId="{442BCC71-F54B-4CE9-9850-5DE97E1C6399}" type="presParOf" srcId="{41943EB4-1114-4411-8088-3E609AF2CDAF}" destId="{318C9E4B-8CBD-4272-8DFB-4AA0AF496631}" srcOrd="4" destOrd="0" presId="urn:microsoft.com/office/officeart/2005/8/layout/vList5"/>
    <dgm:cxn modelId="{C1CFDF73-D103-4DED-AA55-0377EEA501D0}" type="presParOf" srcId="{318C9E4B-8CBD-4272-8DFB-4AA0AF496631}" destId="{85D452CE-91B7-4F10-A856-C61C7C2BD761}" srcOrd="0" destOrd="0" presId="urn:microsoft.com/office/officeart/2005/8/layout/vList5"/>
    <dgm:cxn modelId="{EFED2977-8210-4BE9-B29C-A0AA539ED104}" type="presParOf" srcId="{318C9E4B-8CBD-4272-8DFB-4AA0AF496631}" destId="{BAA983A5-14D6-4B29-8E63-5FC6F0215F53}" srcOrd="1" destOrd="0" presId="urn:microsoft.com/office/officeart/2005/8/layout/vList5"/>
  </dgm:cxnLst>
  <dgm:bg>
    <a:solidFill>
      <a:schemeClr val="accent2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B05535-D2C6-4152-90EF-D8228A8AA396}" type="doc">
      <dgm:prSet loTypeId="urn:microsoft.com/office/officeart/2005/8/layout/vList5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050BF43-8A47-4178-BFB3-660A573F3830}">
      <dgm:prSet phldrT="[Text]"/>
      <dgm:spPr/>
      <dgm:t>
        <a:bodyPr/>
        <a:lstStyle/>
        <a:p>
          <a:r>
            <a:rPr lang="en-US" dirty="0" smtClean="0"/>
            <a:t>Causes </a:t>
          </a:r>
          <a:endParaRPr lang="en-US" dirty="0"/>
        </a:p>
      </dgm:t>
    </dgm:pt>
    <dgm:pt modelId="{7A1A6CA2-88FC-4398-9807-D1AE1257B213}" type="parTrans" cxnId="{CACC563C-ADFB-442E-9C6E-FC877B3255A6}">
      <dgm:prSet/>
      <dgm:spPr/>
      <dgm:t>
        <a:bodyPr/>
        <a:lstStyle/>
        <a:p>
          <a:endParaRPr lang="en-US"/>
        </a:p>
      </dgm:t>
    </dgm:pt>
    <dgm:pt modelId="{82593CEF-0ACB-4349-8BA7-013A6F3565A3}" type="sibTrans" cxnId="{CACC563C-ADFB-442E-9C6E-FC877B3255A6}">
      <dgm:prSet/>
      <dgm:spPr/>
      <dgm:t>
        <a:bodyPr/>
        <a:lstStyle/>
        <a:p>
          <a:endParaRPr lang="en-US"/>
        </a:p>
      </dgm:t>
    </dgm:pt>
    <dgm:pt modelId="{065E2F7A-A24D-4B4F-9568-F029187826DE}">
      <dgm:prSet phldrT="[Text]" custT="1"/>
      <dgm:spPr/>
      <dgm:t>
        <a:bodyPr/>
        <a:lstStyle/>
        <a:p>
          <a:r>
            <a:rPr lang="en-US" sz="2800" dirty="0" smtClean="0"/>
            <a:t>Infection</a:t>
          </a:r>
          <a:endParaRPr lang="en-US" sz="2800" dirty="0"/>
        </a:p>
      </dgm:t>
    </dgm:pt>
    <dgm:pt modelId="{1E8E965B-DD6A-45D3-B692-1B7484EC8AAB}" type="parTrans" cxnId="{0249F2CC-67F0-46A4-9B70-E3D45D9D997C}">
      <dgm:prSet/>
      <dgm:spPr/>
      <dgm:t>
        <a:bodyPr/>
        <a:lstStyle/>
        <a:p>
          <a:endParaRPr lang="en-US"/>
        </a:p>
      </dgm:t>
    </dgm:pt>
    <dgm:pt modelId="{F13D2A9E-00A3-4768-9E06-2C46FCCDBAC1}" type="sibTrans" cxnId="{0249F2CC-67F0-46A4-9B70-E3D45D9D997C}">
      <dgm:prSet/>
      <dgm:spPr/>
      <dgm:t>
        <a:bodyPr/>
        <a:lstStyle/>
        <a:p>
          <a:endParaRPr lang="en-US"/>
        </a:p>
      </dgm:t>
    </dgm:pt>
    <dgm:pt modelId="{FD921779-2727-4A0B-8DD4-E18624F4B5C3}">
      <dgm:prSet phldrT="[Text]" custT="1"/>
      <dgm:spPr/>
      <dgm:t>
        <a:bodyPr/>
        <a:lstStyle/>
        <a:p>
          <a:r>
            <a:rPr lang="en-US" sz="2800" dirty="0" smtClean="0"/>
            <a:t>Congenital </a:t>
          </a:r>
          <a:r>
            <a:rPr lang="en-US" sz="1800" dirty="0" smtClean="0"/>
            <a:t>(Cystic fibrosis, </a:t>
          </a:r>
          <a:r>
            <a:rPr lang="en-US" sz="1800" dirty="0" err="1" smtClean="0"/>
            <a:t>Kartagener’s</a:t>
          </a:r>
          <a:r>
            <a:rPr lang="en-US" sz="1800" dirty="0" smtClean="0"/>
            <a:t> Syndrome)</a:t>
          </a:r>
          <a:endParaRPr lang="en-US" sz="1800" dirty="0"/>
        </a:p>
      </dgm:t>
    </dgm:pt>
    <dgm:pt modelId="{EA61E45C-C700-46C4-9F9C-2BD796CD9931}" type="parTrans" cxnId="{A090D041-7DDB-44BD-8E50-C4466306A775}">
      <dgm:prSet/>
      <dgm:spPr/>
      <dgm:t>
        <a:bodyPr/>
        <a:lstStyle/>
        <a:p>
          <a:endParaRPr lang="en-US"/>
        </a:p>
      </dgm:t>
    </dgm:pt>
    <dgm:pt modelId="{140E8E87-1B09-48D1-ACEA-C97C25D62FF5}" type="sibTrans" cxnId="{A090D041-7DDB-44BD-8E50-C4466306A775}">
      <dgm:prSet/>
      <dgm:spPr/>
      <dgm:t>
        <a:bodyPr/>
        <a:lstStyle/>
        <a:p>
          <a:endParaRPr lang="en-US"/>
        </a:p>
      </dgm:t>
    </dgm:pt>
    <dgm:pt modelId="{4D97FA0B-B34D-46CA-8E13-BDF42ECE15F6}">
      <dgm:prSet phldrT="[Text]"/>
      <dgm:spPr/>
      <dgm:t>
        <a:bodyPr/>
        <a:lstStyle/>
        <a:p>
          <a:r>
            <a:rPr lang="en-US" dirty="0" smtClean="0"/>
            <a:t>Clinical features</a:t>
          </a:r>
          <a:endParaRPr lang="en-US" dirty="0"/>
        </a:p>
      </dgm:t>
    </dgm:pt>
    <dgm:pt modelId="{5FDB8762-D618-4F26-987B-FB973B1314B9}" type="parTrans" cxnId="{BF464DFA-E36A-474F-871E-8B80AD564EE2}">
      <dgm:prSet/>
      <dgm:spPr/>
      <dgm:t>
        <a:bodyPr/>
        <a:lstStyle/>
        <a:p>
          <a:endParaRPr lang="en-US"/>
        </a:p>
      </dgm:t>
    </dgm:pt>
    <dgm:pt modelId="{AD2FF4F8-4E5C-4FF2-919B-19E36BF50141}" type="sibTrans" cxnId="{BF464DFA-E36A-474F-871E-8B80AD564EE2}">
      <dgm:prSet/>
      <dgm:spPr/>
      <dgm:t>
        <a:bodyPr/>
        <a:lstStyle/>
        <a:p>
          <a:endParaRPr lang="en-US"/>
        </a:p>
      </dgm:t>
    </dgm:pt>
    <dgm:pt modelId="{2688C572-73B7-4C68-8A7D-62FD041E3DAB}">
      <dgm:prSet phldrT="[Text]"/>
      <dgm:spPr/>
      <dgm:t>
        <a:bodyPr/>
        <a:lstStyle/>
        <a:p>
          <a:r>
            <a:rPr lang="en-US" dirty="0" smtClean="0"/>
            <a:t>Sever persistent cough with sputum (</a:t>
          </a:r>
          <a:r>
            <a:rPr lang="en-US" dirty="0" err="1" smtClean="0"/>
            <a:t>mucopurulent</a:t>
          </a:r>
          <a:r>
            <a:rPr lang="en-US" dirty="0" smtClean="0"/>
            <a:t> sputum) sometime with blood.</a:t>
          </a:r>
          <a:endParaRPr lang="en-US" dirty="0"/>
        </a:p>
      </dgm:t>
    </dgm:pt>
    <dgm:pt modelId="{207A407C-FF5D-45F4-A0E6-9A590AE90348}" type="parTrans" cxnId="{F98C1B5E-287A-4BB1-A6AD-DCAC8DDDBDE7}">
      <dgm:prSet/>
      <dgm:spPr/>
      <dgm:t>
        <a:bodyPr/>
        <a:lstStyle/>
        <a:p>
          <a:endParaRPr lang="en-US"/>
        </a:p>
      </dgm:t>
    </dgm:pt>
    <dgm:pt modelId="{944A928F-F66E-49A2-A2AB-54CF51A19353}" type="sibTrans" cxnId="{F98C1B5E-287A-4BB1-A6AD-DCAC8DDDBDE7}">
      <dgm:prSet/>
      <dgm:spPr/>
      <dgm:t>
        <a:bodyPr/>
        <a:lstStyle/>
        <a:p>
          <a:endParaRPr lang="en-US"/>
        </a:p>
      </dgm:t>
    </dgm:pt>
    <dgm:pt modelId="{FC61C7C2-7098-4DED-84B2-9A8B68D9892B}">
      <dgm:prSet phldrT="[Text]"/>
      <dgm:spPr/>
      <dgm:t>
        <a:bodyPr/>
        <a:lstStyle/>
        <a:p>
          <a:r>
            <a:rPr lang="en-US" dirty="0" smtClean="0"/>
            <a:t>complications</a:t>
          </a:r>
          <a:endParaRPr lang="en-US" dirty="0"/>
        </a:p>
      </dgm:t>
    </dgm:pt>
    <dgm:pt modelId="{BD898351-C830-4F04-AAEF-E5656CC165AF}" type="parTrans" cxnId="{45B8E0BD-58AF-4C0C-A181-BDC983B78996}">
      <dgm:prSet/>
      <dgm:spPr/>
      <dgm:t>
        <a:bodyPr/>
        <a:lstStyle/>
        <a:p>
          <a:endParaRPr lang="en-US"/>
        </a:p>
      </dgm:t>
    </dgm:pt>
    <dgm:pt modelId="{37766EA0-E96C-4752-9427-7A407F50C99B}" type="sibTrans" cxnId="{45B8E0BD-58AF-4C0C-A181-BDC983B78996}">
      <dgm:prSet/>
      <dgm:spPr/>
      <dgm:t>
        <a:bodyPr/>
        <a:lstStyle/>
        <a:p>
          <a:endParaRPr lang="en-US"/>
        </a:p>
      </dgm:t>
    </dgm:pt>
    <dgm:pt modelId="{546BDA9F-62FE-47E8-BAA1-D0F0BA6B347D}">
      <dgm:prSet phldrT="[Text]" custT="1"/>
      <dgm:spPr/>
      <dgm:t>
        <a:bodyPr/>
        <a:lstStyle/>
        <a:p>
          <a:r>
            <a:rPr lang="en-US" sz="2400" dirty="0" smtClean="0"/>
            <a:t>Rare complications: metastatic brain abscess and </a:t>
          </a:r>
          <a:r>
            <a:rPr lang="en-US" sz="2400" dirty="0" err="1" smtClean="0"/>
            <a:t>amyloidosis</a:t>
          </a:r>
          <a:r>
            <a:rPr lang="en-US" sz="1800" dirty="0" smtClean="0"/>
            <a:t>.</a:t>
          </a:r>
          <a:endParaRPr lang="en-US" sz="1800" dirty="0"/>
        </a:p>
      </dgm:t>
    </dgm:pt>
    <dgm:pt modelId="{826116CC-010A-4CC4-B6F9-6BF64C60BA43}" type="parTrans" cxnId="{8AD94E4F-BF1D-435A-803E-58FBF6A6CB55}">
      <dgm:prSet/>
      <dgm:spPr/>
      <dgm:t>
        <a:bodyPr/>
        <a:lstStyle/>
        <a:p>
          <a:endParaRPr lang="en-US"/>
        </a:p>
      </dgm:t>
    </dgm:pt>
    <dgm:pt modelId="{3C3E7362-7822-48EA-9694-D5C86DF376DA}" type="sibTrans" cxnId="{8AD94E4F-BF1D-435A-803E-58FBF6A6CB55}">
      <dgm:prSet/>
      <dgm:spPr/>
      <dgm:t>
        <a:bodyPr/>
        <a:lstStyle/>
        <a:p>
          <a:endParaRPr lang="en-US"/>
        </a:p>
      </dgm:t>
    </dgm:pt>
    <dgm:pt modelId="{126C9A76-2DEB-473F-B970-713A336FEE34}">
      <dgm:prSet phldrT="[Text]" custT="1"/>
      <dgm:spPr/>
      <dgm:t>
        <a:bodyPr/>
        <a:lstStyle/>
        <a:p>
          <a:r>
            <a:rPr lang="en-US" sz="2800" dirty="0" smtClean="0"/>
            <a:t>Obstruction</a:t>
          </a:r>
          <a:endParaRPr lang="en-US" sz="2800" dirty="0"/>
        </a:p>
      </dgm:t>
    </dgm:pt>
    <dgm:pt modelId="{8614BD17-ED5D-49D3-B81F-0D48C56D1F2F}" type="parTrans" cxnId="{24646786-CA14-4BF7-A515-85798DF22252}">
      <dgm:prSet/>
      <dgm:spPr/>
      <dgm:t>
        <a:bodyPr/>
        <a:lstStyle/>
        <a:p>
          <a:endParaRPr lang="en-US"/>
        </a:p>
      </dgm:t>
    </dgm:pt>
    <dgm:pt modelId="{F007FBD7-AFBE-4F75-8A8D-4950D159EF06}" type="sibTrans" cxnId="{24646786-CA14-4BF7-A515-85798DF22252}">
      <dgm:prSet/>
      <dgm:spPr/>
      <dgm:t>
        <a:bodyPr/>
        <a:lstStyle/>
        <a:p>
          <a:endParaRPr lang="en-US"/>
        </a:p>
      </dgm:t>
    </dgm:pt>
    <dgm:pt modelId="{FCB2BDDA-DD17-4A8B-AAF4-0F768696EF00}">
      <dgm:prSet/>
      <dgm:spPr/>
      <dgm:t>
        <a:bodyPr/>
        <a:lstStyle/>
        <a:p>
          <a:r>
            <a:rPr lang="en-US" dirty="0" smtClean="0"/>
            <a:t>Clubbing of fingers.</a:t>
          </a:r>
          <a:endParaRPr lang="en-US" dirty="0"/>
        </a:p>
      </dgm:t>
    </dgm:pt>
    <dgm:pt modelId="{FA027CE0-ABCD-4235-8603-E21AFD96B1CC}" type="parTrans" cxnId="{00D2AB51-9C4A-487A-BABE-EE60839C5986}">
      <dgm:prSet/>
      <dgm:spPr/>
      <dgm:t>
        <a:bodyPr/>
        <a:lstStyle/>
        <a:p>
          <a:endParaRPr lang="en-US"/>
        </a:p>
      </dgm:t>
    </dgm:pt>
    <dgm:pt modelId="{5EC1852B-5BFA-401D-816C-F3FAE21A19B6}" type="sibTrans" cxnId="{00D2AB51-9C4A-487A-BABE-EE60839C5986}">
      <dgm:prSet/>
      <dgm:spPr/>
      <dgm:t>
        <a:bodyPr/>
        <a:lstStyle/>
        <a:p>
          <a:endParaRPr lang="en-US"/>
        </a:p>
      </dgm:t>
    </dgm:pt>
    <dgm:pt modelId="{C8136C0C-A5F3-4DD2-A546-05C037661495}">
      <dgm:prSet custT="1"/>
      <dgm:spPr/>
      <dgm:t>
        <a:bodyPr/>
        <a:lstStyle/>
        <a:p>
          <a:r>
            <a:rPr lang="en-US" sz="2400" dirty="0" smtClean="0"/>
            <a:t>Lung Abscess</a:t>
          </a:r>
          <a:endParaRPr lang="en-US" sz="2400" dirty="0"/>
        </a:p>
      </dgm:t>
    </dgm:pt>
    <dgm:pt modelId="{A15900B8-9246-4257-9800-99F41DC632FA}" type="parTrans" cxnId="{A94DBB86-CAE7-48D3-A3F8-1F628BBAB2EF}">
      <dgm:prSet/>
      <dgm:spPr/>
      <dgm:t>
        <a:bodyPr/>
        <a:lstStyle/>
        <a:p>
          <a:endParaRPr lang="en-US"/>
        </a:p>
      </dgm:t>
    </dgm:pt>
    <dgm:pt modelId="{BDBC1A96-8136-4F21-ADF6-F5FC2AAC9C78}" type="sibTrans" cxnId="{A94DBB86-CAE7-48D3-A3F8-1F628BBAB2EF}">
      <dgm:prSet/>
      <dgm:spPr/>
      <dgm:t>
        <a:bodyPr/>
        <a:lstStyle/>
        <a:p>
          <a:endParaRPr lang="en-US"/>
        </a:p>
      </dgm:t>
    </dgm:pt>
    <dgm:pt modelId="{75E2FDFD-A5DB-49FA-B9A9-33A251FFC683}">
      <dgm:prSet phldrT="[Text]" custT="1"/>
      <dgm:spPr/>
      <dgm:t>
        <a:bodyPr/>
        <a:lstStyle/>
        <a:p>
          <a:r>
            <a:rPr lang="en-US" sz="2000" dirty="0" smtClean="0"/>
            <a:t>If sever, obstructive pulmonary function develop.</a:t>
          </a:r>
        </a:p>
      </dgm:t>
    </dgm:pt>
    <dgm:pt modelId="{F858C41D-902A-4CA9-AA79-D6B15018731C}" type="parTrans" cxnId="{7496C738-8393-4B11-AB26-07EB9CEC842A}">
      <dgm:prSet/>
      <dgm:spPr/>
    </dgm:pt>
    <dgm:pt modelId="{AE6A3521-98C6-4FE2-989D-ADDC16187F1B}" type="sibTrans" cxnId="{7496C738-8393-4B11-AB26-07EB9CEC842A}">
      <dgm:prSet/>
      <dgm:spPr/>
    </dgm:pt>
    <dgm:pt modelId="{62A49AC4-5A01-4341-9AEB-D8B2EB4D9F4D}" type="pres">
      <dgm:prSet presAssocID="{28B05535-D2C6-4152-90EF-D8228A8AA39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8AEFDE-1767-4FFD-95A7-3666D3076767}" type="pres">
      <dgm:prSet presAssocID="{F050BF43-8A47-4178-BFB3-660A573F3830}" presName="linNode" presStyleCnt="0"/>
      <dgm:spPr/>
    </dgm:pt>
    <dgm:pt modelId="{2B7EDEB7-E40E-4ED2-9A01-C0DFAD9F2683}" type="pres">
      <dgm:prSet presAssocID="{F050BF43-8A47-4178-BFB3-660A573F3830}" presName="parentText" presStyleLbl="node1" presStyleIdx="0" presStyleCnt="3" custScaleX="75926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E2F15-1914-4AF7-A5D4-70DF96DDC086}" type="pres">
      <dgm:prSet presAssocID="{F050BF43-8A47-4178-BFB3-660A573F3830}" presName="descendantText" presStyleLbl="alignAccFollowNode1" presStyleIdx="0" presStyleCnt="3" custScaleX="1258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FD3B1-1284-4238-8DEA-265D22EDE1F4}" type="pres">
      <dgm:prSet presAssocID="{82593CEF-0ACB-4349-8BA7-013A6F3565A3}" presName="sp" presStyleCnt="0"/>
      <dgm:spPr/>
    </dgm:pt>
    <dgm:pt modelId="{6C9A0D76-51CE-41BD-AD4D-BFDF649BECB0}" type="pres">
      <dgm:prSet presAssocID="{4D97FA0B-B34D-46CA-8E13-BDF42ECE15F6}" presName="linNode" presStyleCnt="0"/>
      <dgm:spPr/>
    </dgm:pt>
    <dgm:pt modelId="{7645726F-8267-4A5F-B445-B4F49ED84212}" type="pres">
      <dgm:prSet presAssocID="{4D97FA0B-B34D-46CA-8E13-BDF42ECE15F6}" presName="parentText" presStyleLbl="node1" presStyleIdx="1" presStyleCnt="3" custScaleX="7129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D0D341-AEFA-4C19-8329-26113570050C}" type="pres">
      <dgm:prSet presAssocID="{4D97FA0B-B34D-46CA-8E13-BDF42ECE15F6}" presName="descendantText" presStyleLbl="alignAccFollowNode1" presStyleIdx="1" presStyleCnt="3" custScaleX="118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344F3-483A-4CF3-B03C-7D4164C73184}" type="pres">
      <dgm:prSet presAssocID="{AD2FF4F8-4E5C-4FF2-919B-19E36BF50141}" presName="sp" presStyleCnt="0"/>
      <dgm:spPr/>
    </dgm:pt>
    <dgm:pt modelId="{3911DBE8-3EF2-43C8-9A09-0E52514E06E8}" type="pres">
      <dgm:prSet presAssocID="{FC61C7C2-7098-4DED-84B2-9A8B68D9892B}" presName="linNode" presStyleCnt="0"/>
      <dgm:spPr/>
    </dgm:pt>
    <dgm:pt modelId="{ED1E6EE3-0F67-4FD1-9CC5-72FC0C805351}" type="pres">
      <dgm:prSet presAssocID="{FC61C7C2-7098-4DED-84B2-9A8B68D9892B}" presName="parentText" presStyleLbl="node1" presStyleIdx="2" presStyleCnt="3" custScaleX="7592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E4226-F198-4E79-8242-B747F51D57B7}" type="pres">
      <dgm:prSet presAssocID="{FC61C7C2-7098-4DED-84B2-9A8B68D9892B}" presName="descendantText" presStyleLbl="alignAccFollowNode1" presStyleIdx="2" presStyleCnt="3" custScaleX="111455" custScaleY="1141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DA9521-4C6E-4A6F-829C-CCDB6C257FAE}" type="presOf" srcId="{4D97FA0B-B34D-46CA-8E13-BDF42ECE15F6}" destId="{7645726F-8267-4A5F-B445-B4F49ED84212}" srcOrd="0" destOrd="0" presId="urn:microsoft.com/office/officeart/2005/8/layout/vList5"/>
    <dgm:cxn modelId="{7496C738-8393-4B11-AB26-07EB9CEC842A}" srcId="{FC61C7C2-7098-4DED-84B2-9A8B68D9892B}" destId="{75E2FDFD-A5DB-49FA-B9A9-33A251FFC683}" srcOrd="0" destOrd="0" parTransId="{F858C41D-902A-4CA9-AA79-D6B15018731C}" sibTransId="{AE6A3521-98C6-4FE2-989D-ADDC16187F1B}"/>
    <dgm:cxn modelId="{8AD94E4F-BF1D-435A-803E-58FBF6A6CB55}" srcId="{FC61C7C2-7098-4DED-84B2-9A8B68D9892B}" destId="{546BDA9F-62FE-47E8-BAA1-D0F0BA6B347D}" srcOrd="2" destOrd="0" parTransId="{826116CC-010A-4CC4-B6F9-6BF64C60BA43}" sibTransId="{3C3E7362-7822-48EA-9694-D5C86DF376DA}"/>
    <dgm:cxn modelId="{A270C261-1692-4B53-A2BB-8823BEF70710}" type="presOf" srcId="{FC61C7C2-7098-4DED-84B2-9A8B68D9892B}" destId="{ED1E6EE3-0F67-4FD1-9CC5-72FC0C805351}" srcOrd="0" destOrd="0" presId="urn:microsoft.com/office/officeart/2005/8/layout/vList5"/>
    <dgm:cxn modelId="{BF464DFA-E36A-474F-871E-8B80AD564EE2}" srcId="{28B05535-D2C6-4152-90EF-D8228A8AA396}" destId="{4D97FA0B-B34D-46CA-8E13-BDF42ECE15F6}" srcOrd="1" destOrd="0" parTransId="{5FDB8762-D618-4F26-987B-FB973B1314B9}" sibTransId="{AD2FF4F8-4E5C-4FF2-919B-19E36BF50141}"/>
    <dgm:cxn modelId="{F9675224-A102-47C1-85B7-DAA3C5A70C2D}" type="presOf" srcId="{2688C572-73B7-4C68-8A7D-62FD041E3DAB}" destId="{DBD0D341-AEFA-4C19-8329-26113570050C}" srcOrd="0" destOrd="0" presId="urn:microsoft.com/office/officeart/2005/8/layout/vList5"/>
    <dgm:cxn modelId="{24646786-CA14-4BF7-A515-85798DF22252}" srcId="{F050BF43-8A47-4178-BFB3-660A573F3830}" destId="{126C9A76-2DEB-473F-B970-713A336FEE34}" srcOrd="1" destOrd="0" parTransId="{8614BD17-ED5D-49D3-B81F-0D48C56D1F2F}" sibTransId="{F007FBD7-AFBE-4F75-8A8D-4950D159EF06}"/>
    <dgm:cxn modelId="{371F05AA-A210-4869-8CCB-DD3E8DB54482}" type="presOf" srcId="{546BDA9F-62FE-47E8-BAA1-D0F0BA6B347D}" destId="{09FE4226-F198-4E79-8242-B747F51D57B7}" srcOrd="0" destOrd="2" presId="urn:microsoft.com/office/officeart/2005/8/layout/vList5"/>
    <dgm:cxn modelId="{F98C1B5E-287A-4BB1-A6AD-DCAC8DDDBDE7}" srcId="{4D97FA0B-B34D-46CA-8E13-BDF42ECE15F6}" destId="{2688C572-73B7-4C68-8A7D-62FD041E3DAB}" srcOrd="0" destOrd="0" parTransId="{207A407C-FF5D-45F4-A0E6-9A590AE90348}" sibTransId="{944A928F-F66E-49A2-A2AB-54CF51A19353}"/>
    <dgm:cxn modelId="{DD2ADBB9-39E7-41D7-AFB9-EB100DDE7C1F}" type="presOf" srcId="{FD921779-2727-4A0B-8DD4-E18624F4B5C3}" destId="{937E2F15-1914-4AF7-A5D4-70DF96DDC086}" srcOrd="0" destOrd="2" presId="urn:microsoft.com/office/officeart/2005/8/layout/vList5"/>
    <dgm:cxn modelId="{A9B55967-21C1-4BB4-AFFC-DB0F7233F604}" type="presOf" srcId="{065E2F7A-A24D-4B4F-9568-F029187826DE}" destId="{937E2F15-1914-4AF7-A5D4-70DF96DDC086}" srcOrd="0" destOrd="0" presId="urn:microsoft.com/office/officeart/2005/8/layout/vList5"/>
    <dgm:cxn modelId="{A94DBB86-CAE7-48D3-A3F8-1F628BBAB2EF}" srcId="{FC61C7C2-7098-4DED-84B2-9A8B68D9892B}" destId="{C8136C0C-A5F3-4DD2-A546-05C037661495}" srcOrd="1" destOrd="0" parTransId="{A15900B8-9246-4257-9800-99F41DC632FA}" sibTransId="{BDBC1A96-8136-4F21-ADF6-F5FC2AAC9C78}"/>
    <dgm:cxn modelId="{1168E18F-3911-4857-B838-4C345F1CB1AC}" type="presOf" srcId="{75E2FDFD-A5DB-49FA-B9A9-33A251FFC683}" destId="{09FE4226-F198-4E79-8242-B747F51D57B7}" srcOrd="0" destOrd="0" presId="urn:microsoft.com/office/officeart/2005/8/layout/vList5"/>
    <dgm:cxn modelId="{74985DCC-2616-4B2F-B8A8-5AAF25DAE3DA}" type="presOf" srcId="{28B05535-D2C6-4152-90EF-D8228A8AA396}" destId="{62A49AC4-5A01-4341-9AEB-D8B2EB4D9F4D}" srcOrd="0" destOrd="0" presId="urn:microsoft.com/office/officeart/2005/8/layout/vList5"/>
    <dgm:cxn modelId="{6895BC21-F693-4CEE-B1C6-5368E4AED30C}" type="presOf" srcId="{126C9A76-2DEB-473F-B970-713A336FEE34}" destId="{937E2F15-1914-4AF7-A5D4-70DF96DDC086}" srcOrd="0" destOrd="1" presId="urn:microsoft.com/office/officeart/2005/8/layout/vList5"/>
    <dgm:cxn modelId="{ED97AF5B-50A0-4443-BF0A-DF8781B78578}" type="presOf" srcId="{C8136C0C-A5F3-4DD2-A546-05C037661495}" destId="{09FE4226-F198-4E79-8242-B747F51D57B7}" srcOrd="0" destOrd="1" presId="urn:microsoft.com/office/officeart/2005/8/layout/vList5"/>
    <dgm:cxn modelId="{301F58A0-4FA8-460E-9A58-F7CA5ED8F4B1}" type="presOf" srcId="{FCB2BDDA-DD17-4A8B-AAF4-0F768696EF00}" destId="{DBD0D341-AEFA-4C19-8329-26113570050C}" srcOrd="0" destOrd="1" presId="urn:microsoft.com/office/officeart/2005/8/layout/vList5"/>
    <dgm:cxn modelId="{CACC563C-ADFB-442E-9C6E-FC877B3255A6}" srcId="{28B05535-D2C6-4152-90EF-D8228A8AA396}" destId="{F050BF43-8A47-4178-BFB3-660A573F3830}" srcOrd="0" destOrd="0" parTransId="{7A1A6CA2-88FC-4398-9807-D1AE1257B213}" sibTransId="{82593CEF-0ACB-4349-8BA7-013A6F3565A3}"/>
    <dgm:cxn modelId="{0249F2CC-67F0-46A4-9B70-E3D45D9D997C}" srcId="{F050BF43-8A47-4178-BFB3-660A573F3830}" destId="{065E2F7A-A24D-4B4F-9568-F029187826DE}" srcOrd="0" destOrd="0" parTransId="{1E8E965B-DD6A-45D3-B692-1B7484EC8AAB}" sibTransId="{F13D2A9E-00A3-4768-9E06-2C46FCCDBAC1}"/>
    <dgm:cxn modelId="{00D2AB51-9C4A-487A-BABE-EE60839C5986}" srcId="{4D97FA0B-B34D-46CA-8E13-BDF42ECE15F6}" destId="{FCB2BDDA-DD17-4A8B-AAF4-0F768696EF00}" srcOrd="1" destOrd="0" parTransId="{FA027CE0-ABCD-4235-8603-E21AFD96B1CC}" sibTransId="{5EC1852B-5BFA-401D-816C-F3FAE21A19B6}"/>
    <dgm:cxn modelId="{55DFEF3F-CCA7-489A-9FFD-A3A18E937D6C}" type="presOf" srcId="{F050BF43-8A47-4178-BFB3-660A573F3830}" destId="{2B7EDEB7-E40E-4ED2-9A01-C0DFAD9F2683}" srcOrd="0" destOrd="0" presId="urn:microsoft.com/office/officeart/2005/8/layout/vList5"/>
    <dgm:cxn modelId="{45B8E0BD-58AF-4C0C-A181-BDC983B78996}" srcId="{28B05535-D2C6-4152-90EF-D8228A8AA396}" destId="{FC61C7C2-7098-4DED-84B2-9A8B68D9892B}" srcOrd="2" destOrd="0" parTransId="{BD898351-C830-4F04-AAEF-E5656CC165AF}" sibTransId="{37766EA0-E96C-4752-9427-7A407F50C99B}"/>
    <dgm:cxn modelId="{A090D041-7DDB-44BD-8E50-C4466306A775}" srcId="{F050BF43-8A47-4178-BFB3-660A573F3830}" destId="{FD921779-2727-4A0B-8DD4-E18624F4B5C3}" srcOrd="2" destOrd="0" parTransId="{EA61E45C-C700-46C4-9F9C-2BD796CD9931}" sibTransId="{140E8E87-1B09-48D1-ACEA-C97C25D62FF5}"/>
    <dgm:cxn modelId="{F4D64E28-8EC6-4B45-AEBC-78B865481CAA}" type="presParOf" srcId="{62A49AC4-5A01-4341-9AEB-D8B2EB4D9F4D}" destId="{6D8AEFDE-1767-4FFD-95A7-3666D3076767}" srcOrd="0" destOrd="0" presId="urn:microsoft.com/office/officeart/2005/8/layout/vList5"/>
    <dgm:cxn modelId="{ED1791B3-ADC3-436B-A456-736DA093B7D7}" type="presParOf" srcId="{6D8AEFDE-1767-4FFD-95A7-3666D3076767}" destId="{2B7EDEB7-E40E-4ED2-9A01-C0DFAD9F2683}" srcOrd="0" destOrd="0" presId="urn:microsoft.com/office/officeart/2005/8/layout/vList5"/>
    <dgm:cxn modelId="{42C14488-E210-4EDC-90F5-A88134AB9304}" type="presParOf" srcId="{6D8AEFDE-1767-4FFD-95A7-3666D3076767}" destId="{937E2F15-1914-4AF7-A5D4-70DF96DDC086}" srcOrd="1" destOrd="0" presId="urn:microsoft.com/office/officeart/2005/8/layout/vList5"/>
    <dgm:cxn modelId="{19F916FC-5731-4578-814B-69AFC7DE2750}" type="presParOf" srcId="{62A49AC4-5A01-4341-9AEB-D8B2EB4D9F4D}" destId="{B1AFD3B1-1284-4238-8DEA-265D22EDE1F4}" srcOrd="1" destOrd="0" presId="urn:microsoft.com/office/officeart/2005/8/layout/vList5"/>
    <dgm:cxn modelId="{1EF46BF2-FB77-4D4F-A9E7-5330655807EE}" type="presParOf" srcId="{62A49AC4-5A01-4341-9AEB-D8B2EB4D9F4D}" destId="{6C9A0D76-51CE-41BD-AD4D-BFDF649BECB0}" srcOrd="2" destOrd="0" presId="urn:microsoft.com/office/officeart/2005/8/layout/vList5"/>
    <dgm:cxn modelId="{04446B40-6CEE-40D7-86AC-63D27CD9CD19}" type="presParOf" srcId="{6C9A0D76-51CE-41BD-AD4D-BFDF649BECB0}" destId="{7645726F-8267-4A5F-B445-B4F49ED84212}" srcOrd="0" destOrd="0" presId="urn:microsoft.com/office/officeart/2005/8/layout/vList5"/>
    <dgm:cxn modelId="{C24D8E81-016C-48CF-93CA-C51E53ACCA94}" type="presParOf" srcId="{6C9A0D76-51CE-41BD-AD4D-BFDF649BECB0}" destId="{DBD0D341-AEFA-4C19-8329-26113570050C}" srcOrd="1" destOrd="0" presId="urn:microsoft.com/office/officeart/2005/8/layout/vList5"/>
    <dgm:cxn modelId="{1AC89F7B-E575-4F07-8E18-E694770CB763}" type="presParOf" srcId="{62A49AC4-5A01-4341-9AEB-D8B2EB4D9F4D}" destId="{4B8344F3-483A-4CF3-B03C-7D4164C73184}" srcOrd="3" destOrd="0" presId="urn:microsoft.com/office/officeart/2005/8/layout/vList5"/>
    <dgm:cxn modelId="{1DB70F5B-78B1-44F1-84D1-B68FA9C7E8AB}" type="presParOf" srcId="{62A49AC4-5A01-4341-9AEB-D8B2EB4D9F4D}" destId="{3911DBE8-3EF2-43C8-9A09-0E52514E06E8}" srcOrd="4" destOrd="0" presId="urn:microsoft.com/office/officeart/2005/8/layout/vList5"/>
    <dgm:cxn modelId="{7C8D5CA9-24AF-4239-8600-74167D54F8E8}" type="presParOf" srcId="{3911DBE8-3EF2-43C8-9A09-0E52514E06E8}" destId="{ED1E6EE3-0F67-4FD1-9CC5-72FC0C805351}" srcOrd="0" destOrd="0" presId="urn:microsoft.com/office/officeart/2005/8/layout/vList5"/>
    <dgm:cxn modelId="{E0C18649-0CF6-4006-8A7E-A31C17D534DF}" type="presParOf" srcId="{3911DBE8-3EF2-43C8-9A09-0E52514E06E8}" destId="{09FE4226-F198-4E79-8242-B747F51D57B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9BA36F1-F503-429C-9965-9B90E6139EE6}" type="datetimeFigureOut">
              <a:rPr lang="ar-SA" smtClean="0"/>
              <a:pPr/>
              <a:t>13/03/33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37BC1AA-4213-4134-9EBF-A668484C72C4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E4694-16F9-49B7-911E-578F3787123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E4694-16F9-49B7-911E-578F3787123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4083-7C4B-4192-886B-2B8C80EBDB36}" type="datetimeFigureOut">
              <a:rPr lang="ar-SA" smtClean="0"/>
              <a:pPr/>
              <a:t>13/03/33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B00F2-EB3D-4D58-BAE6-91CE9386E2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4083-7C4B-4192-886B-2B8C80EBDB36}" type="datetimeFigureOut">
              <a:rPr lang="ar-SA" smtClean="0"/>
              <a:pPr/>
              <a:t>13/03/33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B00F2-EB3D-4D58-BAE6-91CE9386E2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4083-7C4B-4192-886B-2B8C80EBDB36}" type="datetimeFigureOut">
              <a:rPr lang="ar-SA" smtClean="0"/>
              <a:pPr/>
              <a:t>13/03/33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B00F2-EB3D-4D58-BAE6-91CE9386E2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F6EED67-8969-43D0-A518-F084AFA415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4083-7C4B-4192-886B-2B8C80EBDB36}" type="datetimeFigureOut">
              <a:rPr lang="ar-SA" smtClean="0"/>
              <a:pPr/>
              <a:t>13/03/33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B00F2-EB3D-4D58-BAE6-91CE9386E2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4083-7C4B-4192-886B-2B8C80EBDB36}" type="datetimeFigureOut">
              <a:rPr lang="ar-SA" smtClean="0"/>
              <a:pPr/>
              <a:t>13/03/33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B00F2-EB3D-4D58-BAE6-91CE9386E2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4083-7C4B-4192-886B-2B8C80EBDB36}" type="datetimeFigureOut">
              <a:rPr lang="ar-SA" smtClean="0"/>
              <a:pPr/>
              <a:t>13/03/33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B00F2-EB3D-4D58-BAE6-91CE9386E2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4083-7C4B-4192-886B-2B8C80EBDB36}" type="datetimeFigureOut">
              <a:rPr lang="ar-SA" smtClean="0"/>
              <a:pPr/>
              <a:t>13/03/33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B00F2-EB3D-4D58-BAE6-91CE9386E2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4083-7C4B-4192-886B-2B8C80EBDB36}" type="datetimeFigureOut">
              <a:rPr lang="ar-SA" smtClean="0"/>
              <a:pPr/>
              <a:t>13/03/33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B00F2-EB3D-4D58-BAE6-91CE9386E2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4083-7C4B-4192-886B-2B8C80EBDB36}" type="datetimeFigureOut">
              <a:rPr lang="ar-SA" smtClean="0"/>
              <a:pPr/>
              <a:t>13/03/33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B00F2-EB3D-4D58-BAE6-91CE9386E2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4083-7C4B-4192-886B-2B8C80EBDB36}" type="datetimeFigureOut">
              <a:rPr lang="ar-SA" smtClean="0"/>
              <a:pPr/>
              <a:t>13/03/33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B00F2-EB3D-4D58-BAE6-91CE9386E2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4083-7C4B-4192-886B-2B8C80EBDB36}" type="datetimeFigureOut">
              <a:rPr lang="ar-SA" smtClean="0"/>
              <a:pPr/>
              <a:t>13/03/33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B00F2-EB3D-4D58-BAE6-91CE9386E2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74083-7C4B-4192-886B-2B8C80EBDB36}" type="datetimeFigureOut">
              <a:rPr lang="ar-SA" smtClean="0"/>
              <a:pPr/>
              <a:t>13/03/33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B00F2-EB3D-4D58-BAE6-91CE9386E2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o7mgL-xupRQ&amp;feature=related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9EqCq_8J8vg&amp;feature=related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vxoA8FddG7k" TargetMode="Externa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en.wikipedia.org/wiki/File:Bronchiectasis.jpg" TargetMode="Externa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QRggeFb_J0&amp;feature=related" TargetMode="External"/><Relationship Id="rId2" Type="http://schemas.openxmlformats.org/officeDocument/2006/relationships/hyperlink" Target="http://www.youtube.com/watch?v=qVmy5s7AFe0&amp;feature=relate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5b6f1LH9WH8&amp;feature=related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7772400" cy="1470025"/>
          </a:xfrm>
        </p:spPr>
        <p:txBody>
          <a:bodyPr/>
          <a:lstStyle/>
          <a:p>
            <a:r>
              <a:rPr lang="en-US" dirty="0" smtClean="0"/>
              <a:t>RESPIRATORY BLOCK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068960"/>
            <a:ext cx="6400800" cy="1752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Introduction </a:t>
            </a:r>
            <a:r>
              <a:rPr lang="en-US" dirty="0"/>
              <a:t>to COPD including </a:t>
            </a:r>
            <a:r>
              <a:rPr lang="en-US" dirty="0" err="1"/>
              <a:t>bronchiectasis</a:t>
            </a:r>
            <a:r>
              <a:rPr lang="en-US" dirty="0"/>
              <a:t> , chronic bronchitis &amp; emphysema</a:t>
            </a:r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3851920" y="1988840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PATHOLOGY   L2</a:t>
            </a:r>
            <a:endParaRPr lang="ar-SA" dirty="0"/>
          </a:p>
        </p:txBody>
      </p:sp>
      <p:sp>
        <p:nvSpPr>
          <p:cNvPr id="5" name="Rectangle 4"/>
          <p:cNvSpPr/>
          <p:nvPr/>
        </p:nvSpPr>
        <p:spPr>
          <a:xfrm>
            <a:off x="3131840" y="5229200"/>
            <a:ext cx="2888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Dr. </a:t>
            </a:r>
            <a:r>
              <a:rPr lang="en-US" sz="3200" dirty="0" err="1" smtClean="0"/>
              <a:t>Maha</a:t>
            </a:r>
            <a:r>
              <a:rPr lang="en-US" sz="3200" dirty="0" smtClean="0"/>
              <a:t> </a:t>
            </a:r>
            <a:r>
              <a:rPr lang="en-US" sz="3200" dirty="0" err="1" smtClean="0"/>
              <a:t>Arafah</a:t>
            </a:r>
            <a:endParaRPr lang="ar-SA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mphyse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6212" y="762000"/>
            <a:ext cx="6723018" cy="6096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914400"/>
          </a:xfrm>
        </p:spPr>
        <p:txBody>
          <a:bodyPr/>
          <a:lstStyle/>
          <a:p>
            <a:pPr algn="ctr"/>
            <a:r>
              <a:rPr lang="en-US" b="1" dirty="0"/>
              <a:t>Emphysema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u="sng">
                <a:latin typeface="Tahoma" pitchFamily="34" charset="0"/>
              </a:rPr>
              <a:t>Incidence</a:t>
            </a:r>
          </a:p>
          <a:p>
            <a:r>
              <a:rPr lang="en-US">
                <a:latin typeface="Tahoma" pitchFamily="34" charset="0"/>
              </a:rPr>
              <a:t>Emphysema is present in approximately 50% of adults who come to autopsy.</a:t>
            </a:r>
          </a:p>
          <a:p>
            <a:r>
              <a:rPr lang="en-US">
                <a:latin typeface="Tahoma" pitchFamily="34" charset="0"/>
              </a:rPr>
              <a:t>Pulmonary disease was considered to be responsible for death in 6.5% of these patients.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609600"/>
          </a:xfrm>
        </p:spPr>
        <p:txBody>
          <a:bodyPr/>
          <a:lstStyle/>
          <a:p>
            <a:pPr algn="ctr"/>
            <a:r>
              <a:rPr lang="en-US" sz="3200" b="1" dirty="0" err="1"/>
              <a:t>Centriacinar</a:t>
            </a:r>
            <a:r>
              <a:rPr lang="en-US" sz="3200" b="1" dirty="0"/>
              <a:t> (</a:t>
            </a:r>
            <a:r>
              <a:rPr lang="en-US" sz="3200" b="1" dirty="0" err="1"/>
              <a:t>centrilobular</a:t>
            </a:r>
            <a:r>
              <a:rPr lang="en-US" sz="3200" b="1" dirty="0"/>
              <a:t>) emphysema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7772400" cy="4495800"/>
          </a:xfrm>
        </p:spPr>
        <p:txBody>
          <a:bodyPr/>
          <a:lstStyle/>
          <a:p>
            <a:r>
              <a:rPr lang="en-US" sz="2400" dirty="0">
                <a:latin typeface="Tahoma" pitchFamily="34" charset="0"/>
              </a:rPr>
              <a:t>Occur in heavy smoker in association with chronic </a:t>
            </a:r>
            <a:r>
              <a:rPr lang="en-US" sz="2400" dirty="0" smtClean="0">
                <a:latin typeface="Tahoma" pitchFamily="34" charset="0"/>
              </a:rPr>
              <a:t>bronchitis</a:t>
            </a:r>
            <a:endParaRPr lang="en-US" sz="2400" dirty="0">
              <a:latin typeface="Tahoma" pitchFamily="34" charset="0"/>
            </a:endParaRPr>
          </a:p>
          <a:p>
            <a:r>
              <a:rPr lang="en-US" sz="2400" dirty="0">
                <a:latin typeface="Tahoma" pitchFamily="34" charset="0"/>
              </a:rPr>
              <a:t>The central or proximal parts of the </a:t>
            </a:r>
            <a:r>
              <a:rPr lang="en-US" sz="2400" dirty="0" err="1">
                <a:latin typeface="Tahoma" pitchFamily="34" charset="0"/>
              </a:rPr>
              <a:t>acini</a:t>
            </a:r>
            <a:r>
              <a:rPr lang="en-US" sz="2400" dirty="0">
                <a:latin typeface="Tahoma" pitchFamily="34" charset="0"/>
              </a:rPr>
              <a:t> are affected, while distal alveoli are </a:t>
            </a:r>
            <a:r>
              <a:rPr lang="en-US" sz="2400" dirty="0" smtClean="0">
                <a:latin typeface="Tahoma" pitchFamily="34" charset="0"/>
              </a:rPr>
              <a:t>spared</a:t>
            </a:r>
            <a:endParaRPr lang="en-US" sz="2400" dirty="0">
              <a:latin typeface="Tahoma" pitchFamily="34" charset="0"/>
            </a:endParaRPr>
          </a:p>
          <a:p>
            <a:r>
              <a:rPr lang="en-US" sz="2000" dirty="0">
                <a:latin typeface="Tahoma" pitchFamily="34" charset="0"/>
              </a:rPr>
              <a:t>More common and severe in upper                                    lobes (apical segments)</a:t>
            </a:r>
          </a:p>
          <a:p>
            <a:r>
              <a:rPr lang="en-US" sz="2000" dirty="0">
                <a:latin typeface="Tahoma" pitchFamily="34" charset="0"/>
              </a:rPr>
              <a:t>The walls of the emphysematous           </a:t>
            </a:r>
            <a:endParaRPr lang="en-US" sz="2000" dirty="0" smtClean="0">
              <a:latin typeface="Tahoma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Tahoma" pitchFamily="34" charset="0"/>
              </a:rPr>
              <a:t>space </a:t>
            </a:r>
            <a:r>
              <a:rPr lang="en-US" sz="2000" dirty="0">
                <a:latin typeface="Tahoma" pitchFamily="34" charset="0"/>
              </a:rPr>
              <a:t>contain black pigment.</a:t>
            </a:r>
          </a:p>
          <a:p>
            <a:r>
              <a:rPr lang="en-US" sz="2000" dirty="0">
                <a:latin typeface="Tahoma" pitchFamily="34" charset="0"/>
              </a:rPr>
              <a:t>Inflammation around bronchi &amp;                               bronchioles.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147268"/>
            <a:ext cx="434340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1143000"/>
          </a:xfrm>
        </p:spPr>
        <p:txBody>
          <a:bodyPr/>
          <a:lstStyle/>
          <a:p>
            <a:pPr algn="ctr"/>
            <a:r>
              <a:rPr lang="en-US" sz="4000" b="1" dirty="0" err="1"/>
              <a:t>Panacinar</a:t>
            </a:r>
            <a:r>
              <a:rPr lang="en-US" sz="4000" b="1" dirty="0"/>
              <a:t> (</a:t>
            </a:r>
            <a:r>
              <a:rPr lang="en-US" sz="4000" b="1" dirty="0" err="1"/>
              <a:t>panlobular</a:t>
            </a:r>
            <a:r>
              <a:rPr lang="en-US" sz="4000" b="1" dirty="0"/>
              <a:t>) emphysema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74440"/>
            <a:ext cx="3657600" cy="4114800"/>
          </a:xfrm>
        </p:spPr>
        <p:txBody>
          <a:bodyPr/>
          <a:lstStyle/>
          <a:p>
            <a:r>
              <a:rPr lang="en-US" sz="2400" dirty="0" smtClean="0">
                <a:latin typeface="Tahoma" pitchFamily="34" charset="0"/>
              </a:rPr>
              <a:t>Occurs in </a:t>
            </a:r>
            <a:r>
              <a:rPr lang="en-US" sz="2400" dirty="0" smtClean="0">
                <a:latin typeface="Tahoma" pitchFamily="34" charset="0"/>
                <a:sym typeface="Symbol" pitchFamily="18" charset="2"/>
              </a:rPr>
              <a:t></a:t>
            </a:r>
            <a:r>
              <a:rPr lang="en-US" sz="2400" baseline="-25000" dirty="0" smtClean="0">
                <a:latin typeface="Tahoma" pitchFamily="34" charset="0"/>
                <a:sym typeface="Symbol" pitchFamily="18" charset="2"/>
              </a:rPr>
              <a:t>1</a:t>
            </a:r>
            <a:r>
              <a:rPr lang="en-US" sz="2400" dirty="0" smtClean="0">
                <a:latin typeface="Tahoma" pitchFamily="34" charset="0"/>
                <a:sym typeface="Symbol" pitchFamily="18" charset="2"/>
              </a:rPr>
              <a:t>-anti-trypsin deficiency.</a:t>
            </a:r>
            <a:endParaRPr lang="en-US" sz="2400" dirty="0" smtClean="0">
              <a:latin typeface="Tahoma" pitchFamily="34" charset="0"/>
            </a:endParaRPr>
          </a:p>
          <a:p>
            <a:r>
              <a:rPr lang="en-US" sz="2400" dirty="0" err="1" smtClean="0">
                <a:latin typeface="Tahoma" pitchFamily="34" charset="0"/>
              </a:rPr>
              <a:t>Acini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>
                <a:latin typeface="Tahoma" pitchFamily="34" charset="0"/>
              </a:rPr>
              <a:t>are uniformly enlarged from the level of the respiratory bronchiole to the terminal blind alveoli.</a:t>
            </a:r>
          </a:p>
          <a:p>
            <a:r>
              <a:rPr lang="en-US" sz="2400" dirty="0">
                <a:latin typeface="Tahoma" pitchFamily="34" charset="0"/>
              </a:rPr>
              <a:t>More commonly in the lower lung zones</a:t>
            </a:r>
            <a:r>
              <a:rPr lang="en-US" sz="2400" dirty="0" smtClean="0">
                <a:latin typeface="Tahoma" pitchFamily="34" charset="0"/>
              </a:rPr>
              <a:t>.</a:t>
            </a:r>
            <a:endParaRPr lang="en-US" sz="2400" dirty="0">
              <a:latin typeface="Tahoma" pitchFamily="34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0704" y="2286000"/>
            <a:ext cx="5257800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own Arrow 5"/>
          <p:cNvSpPr/>
          <p:nvPr/>
        </p:nvSpPr>
        <p:spPr>
          <a:xfrm>
            <a:off x="5410200" y="2209800"/>
            <a:ext cx="1524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7315200" y="2514600"/>
            <a:ext cx="1524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utoUpdateAnimBg="0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sz="3600" b="1" u="sng"/>
              <a:t>Distal acinar (paraseptal) emphysema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4953000" cy="4876800"/>
          </a:xfrm>
        </p:spPr>
        <p:txBody>
          <a:bodyPr/>
          <a:lstStyle/>
          <a:p>
            <a:r>
              <a:rPr lang="en-US" sz="2400" dirty="0">
                <a:latin typeface="Tahoma" pitchFamily="34" charset="0"/>
              </a:rPr>
              <a:t>The proximal portion of the </a:t>
            </a:r>
            <a:r>
              <a:rPr lang="en-US" sz="2400" dirty="0" err="1">
                <a:latin typeface="Tahoma" pitchFamily="34" charset="0"/>
              </a:rPr>
              <a:t>acinus</a:t>
            </a:r>
            <a:r>
              <a:rPr lang="en-US" sz="2400" dirty="0">
                <a:latin typeface="Tahoma" pitchFamily="34" charset="0"/>
              </a:rPr>
              <a:t> is normal but the distal part is dominantly involved.</a:t>
            </a:r>
          </a:p>
          <a:p>
            <a:r>
              <a:rPr lang="en-US" sz="2400" dirty="0">
                <a:latin typeface="Tahoma" pitchFamily="34" charset="0"/>
              </a:rPr>
              <a:t>Occurs adjacent to areas of fibrosis, scarring or </a:t>
            </a:r>
            <a:r>
              <a:rPr lang="en-US" sz="2400" dirty="0" err="1">
                <a:latin typeface="Tahoma" pitchFamily="34" charset="0"/>
              </a:rPr>
              <a:t>atelectasis</a:t>
            </a:r>
            <a:r>
              <a:rPr lang="en-US" sz="2400" dirty="0">
                <a:latin typeface="Tahoma" pitchFamily="34" charset="0"/>
              </a:rPr>
              <a:t>.</a:t>
            </a:r>
          </a:p>
          <a:p>
            <a:r>
              <a:rPr lang="en-US" sz="2400" dirty="0">
                <a:latin typeface="Tahoma" pitchFamily="34" charset="0"/>
              </a:rPr>
              <a:t>More severe in the upper half of the lungs.</a:t>
            </a:r>
          </a:p>
          <a:p>
            <a:r>
              <a:rPr lang="en-US" sz="2400" dirty="0">
                <a:latin typeface="Tahoma" pitchFamily="34" charset="0"/>
              </a:rPr>
              <a:t>Sometimes forming </a:t>
            </a:r>
            <a:r>
              <a:rPr lang="en-US" sz="2400" dirty="0" smtClean="0">
                <a:latin typeface="Tahoma" pitchFamily="34" charset="0"/>
              </a:rPr>
              <a:t>multiple cyst-like </a:t>
            </a:r>
            <a:r>
              <a:rPr lang="en-US" sz="2400" dirty="0">
                <a:latin typeface="Tahoma" pitchFamily="34" charset="0"/>
              </a:rPr>
              <a:t>structures with spontaneous </a:t>
            </a:r>
            <a:r>
              <a:rPr lang="en-US" sz="2400" dirty="0" err="1">
                <a:latin typeface="Tahoma" pitchFamily="34" charset="0"/>
              </a:rPr>
              <a:t>pneumothorax</a:t>
            </a:r>
            <a:r>
              <a:rPr lang="en-US" sz="2400" dirty="0">
                <a:latin typeface="Tahoma" pitchFamily="34" charset="0"/>
              </a:rPr>
              <a:t>.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447800"/>
            <a:ext cx="3886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/>
              <a:t>Irregular Emphysema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514600"/>
            <a:ext cx="7772400" cy="3048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</a:t>
            </a:r>
            <a:r>
              <a:rPr lang="en-US" dirty="0" err="1"/>
              <a:t>acinus</a:t>
            </a:r>
            <a:r>
              <a:rPr lang="en-US" dirty="0"/>
              <a:t> is irregularly involved, associated with scarring.</a:t>
            </a:r>
          </a:p>
          <a:p>
            <a:r>
              <a:rPr lang="en-US" dirty="0"/>
              <a:t>Most common form found in autopsy.</a:t>
            </a:r>
          </a:p>
          <a:p>
            <a:r>
              <a:rPr lang="en-US" dirty="0"/>
              <a:t>Asymptomatic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usually a  complication of various inflammatory processes including chronic pulmonary tuberculosis.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772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Pathogenesis of Emphysema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05800" cy="5105400"/>
          </a:xfrm>
        </p:spPr>
        <p:txBody>
          <a:bodyPr/>
          <a:lstStyle/>
          <a:p>
            <a:r>
              <a:rPr lang="en-US" sz="2000" dirty="0">
                <a:latin typeface="Tahoma" pitchFamily="34" charset="0"/>
              </a:rPr>
              <a:t>Is not completely understood.</a:t>
            </a:r>
          </a:p>
          <a:p>
            <a:r>
              <a:rPr lang="en-US" sz="2000" dirty="0">
                <a:latin typeface="Tahoma" pitchFamily="34" charset="0"/>
              </a:rPr>
              <a:t>Alveolar wall destruction and airspace enlargement invokes excess protease or </a:t>
            </a:r>
            <a:r>
              <a:rPr lang="en-US" sz="2000" dirty="0" err="1">
                <a:latin typeface="Tahoma" pitchFamily="34" charset="0"/>
              </a:rPr>
              <a:t>elastase</a:t>
            </a:r>
            <a:r>
              <a:rPr lang="en-US" sz="2000" dirty="0">
                <a:latin typeface="Tahoma" pitchFamily="34" charset="0"/>
              </a:rPr>
              <a:t> activity unopposed by appropriate </a:t>
            </a:r>
            <a:r>
              <a:rPr lang="en-US" sz="2000" dirty="0" err="1">
                <a:latin typeface="Tahoma" pitchFamily="34" charset="0"/>
              </a:rPr>
              <a:t>antiprotease</a:t>
            </a:r>
            <a:r>
              <a:rPr lang="en-US" sz="2000" dirty="0">
                <a:latin typeface="Tahoma" pitchFamily="34" charset="0"/>
              </a:rPr>
              <a:t> regulation (protease-</a:t>
            </a:r>
            <a:r>
              <a:rPr lang="en-US" sz="2000" dirty="0" err="1">
                <a:latin typeface="Tahoma" pitchFamily="34" charset="0"/>
              </a:rPr>
              <a:t>antiprotease</a:t>
            </a:r>
            <a:r>
              <a:rPr lang="en-US" sz="2000" dirty="0">
                <a:latin typeface="Tahoma" pitchFamily="34" charset="0"/>
              </a:rPr>
              <a:t> hypothesis</a:t>
            </a:r>
            <a:r>
              <a:rPr lang="en-US" sz="2000" dirty="0" smtClean="0">
                <a:latin typeface="Tahoma" pitchFamily="34" charset="0"/>
              </a:rPr>
              <a:t>)</a:t>
            </a:r>
          </a:p>
          <a:p>
            <a:r>
              <a:rPr lang="en-US" sz="2000" dirty="0" smtClean="0">
                <a:latin typeface="Tahoma" pitchFamily="34" charset="0"/>
              </a:rPr>
              <a:t>2 key mechanisms:</a:t>
            </a:r>
          </a:p>
          <a:p>
            <a:pPr lvl="1"/>
            <a:r>
              <a:rPr lang="en-US" sz="1800" dirty="0" smtClean="0">
                <a:latin typeface="Tahoma" pitchFamily="34" charset="0"/>
              </a:rPr>
              <a:t>1. excess cellular proteases with low </a:t>
            </a:r>
            <a:r>
              <a:rPr lang="en-US" sz="1800" dirty="0" err="1" smtClean="0">
                <a:latin typeface="Tahoma" pitchFamily="34" charset="0"/>
              </a:rPr>
              <a:t>antiprotease</a:t>
            </a:r>
            <a:r>
              <a:rPr lang="en-US" sz="1800" dirty="0" smtClean="0">
                <a:latin typeface="Tahoma" pitchFamily="34" charset="0"/>
              </a:rPr>
              <a:t> level</a:t>
            </a:r>
          </a:p>
          <a:p>
            <a:pPr lvl="1"/>
            <a:r>
              <a:rPr lang="en-US" sz="1800" dirty="0" smtClean="0">
                <a:latin typeface="Tahoma" pitchFamily="34" charset="0"/>
              </a:rPr>
              <a:t>2. excess ROS from inflammation</a:t>
            </a:r>
          </a:p>
          <a:p>
            <a:endParaRPr lang="en-US" sz="2000" dirty="0" smtClean="0">
              <a:latin typeface="Tahoma" pitchFamily="34" charset="0"/>
            </a:endParaRPr>
          </a:p>
          <a:p>
            <a:r>
              <a:rPr lang="en-US" sz="2000" dirty="0" smtClean="0">
                <a:latin typeface="Tahoma" pitchFamily="34" charset="0"/>
              </a:rPr>
              <a:t>Element of </a:t>
            </a:r>
            <a:r>
              <a:rPr lang="en-US" sz="2000" dirty="0" err="1" smtClean="0">
                <a:latin typeface="Tahoma" pitchFamily="34" charset="0"/>
              </a:rPr>
              <a:t>ch</a:t>
            </a:r>
            <a:r>
              <a:rPr lang="en-US" sz="2000" dirty="0" smtClean="0">
                <a:latin typeface="Tahoma" pitchFamily="34" charset="0"/>
              </a:rPr>
              <a:t>. Bronchitis coexists </a:t>
            </a:r>
          </a:p>
          <a:p>
            <a:endParaRPr lang="en-US" sz="200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772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Pathogenesis of Emphysema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05800" cy="5105400"/>
          </a:xfrm>
        </p:spPr>
        <p:txBody>
          <a:bodyPr/>
          <a:lstStyle/>
          <a:p>
            <a:pPr>
              <a:buNone/>
            </a:pPr>
            <a:endParaRPr lang="en-US" sz="2000" dirty="0">
              <a:latin typeface="Tahoma" pitchFamily="34" charset="0"/>
            </a:endParaRPr>
          </a:p>
          <a:p>
            <a:r>
              <a:rPr lang="en-US" sz="2000" dirty="0">
                <a:latin typeface="Tahoma" pitchFamily="34" charset="0"/>
              </a:rPr>
              <a:t>Protease-</a:t>
            </a:r>
            <a:r>
              <a:rPr lang="en-US" sz="2000" dirty="0" err="1">
                <a:latin typeface="Tahoma" pitchFamily="34" charset="0"/>
              </a:rPr>
              <a:t>antiprotease</a:t>
            </a:r>
            <a:r>
              <a:rPr lang="en-US" sz="2000" dirty="0">
                <a:latin typeface="Tahoma" pitchFamily="34" charset="0"/>
              </a:rPr>
              <a:t> imbalance occur in 1% of emphysema</a:t>
            </a:r>
          </a:p>
          <a:p>
            <a:r>
              <a:rPr lang="en-US" sz="2000" dirty="0">
                <a:latin typeface="Tahoma" pitchFamily="34" charset="0"/>
                <a:sym typeface="Symbol" pitchFamily="18" charset="2"/>
              </a:rPr>
              <a:t></a:t>
            </a:r>
            <a:r>
              <a:rPr lang="en-US" sz="2000" baseline="-25000" dirty="0">
                <a:latin typeface="Tahoma" pitchFamily="34" charset="0"/>
                <a:sym typeface="Symbol" pitchFamily="18" charset="2"/>
              </a:rPr>
              <a:t>1</a:t>
            </a:r>
            <a:r>
              <a:rPr lang="en-US" sz="2000" dirty="0">
                <a:latin typeface="Tahoma" pitchFamily="34" charset="0"/>
                <a:sym typeface="Symbol" pitchFamily="18" charset="2"/>
              </a:rPr>
              <a:t>-antitrypsin, normally present in serum, tissue fluids and macrophages, is a major inhibitor of proteases secreted by </a:t>
            </a:r>
            <a:r>
              <a:rPr lang="en-US" sz="2000" dirty="0" err="1">
                <a:latin typeface="Tahoma" pitchFamily="34" charset="0"/>
                <a:sym typeface="Symbol" pitchFamily="18" charset="2"/>
              </a:rPr>
              <a:t>neutrophils</a:t>
            </a:r>
            <a:r>
              <a:rPr lang="en-US" sz="2000" dirty="0">
                <a:latin typeface="Tahoma" pitchFamily="34" charset="0"/>
                <a:sym typeface="Symbol" pitchFamily="18" charset="2"/>
              </a:rPr>
              <a:t> during inflammation.</a:t>
            </a:r>
          </a:p>
          <a:p>
            <a:r>
              <a:rPr lang="en-US" sz="2000" dirty="0">
                <a:latin typeface="Tahoma" pitchFamily="34" charset="0"/>
                <a:sym typeface="Symbol" pitchFamily="18" charset="2"/>
              </a:rPr>
              <a:t>Encoded by </a:t>
            </a:r>
            <a:r>
              <a:rPr lang="en-US" sz="2000" dirty="0" err="1">
                <a:latin typeface="Tahoma" pitchFamily="34" charset="0"/>
                <a:sym typeface="Symbol" pitchFamily="18" charset="2"/>
              </a:rPr>
              <a:t>codominantly</a:t>
            </a:r>
            <a:r>
              <a:rPr lang="en-US" sz="2000" dirty="0">
                <a:latin typeface="Tahoma" pitchFamily="34" charset="0"/>
                <a:sym typeface="Symbol" pitchFamily="18" charset="2"/>
              </a:rPr>
              <a:t> expressed genes on the </a:t>
            </a:r>
            <a:r>
              <a:rPr lang="en-US" sz="2000" dirty="0" err="1">
                <a:latin typeface="Tahoma" pitchFamily="34" charset="0"/>
                <a:sym typeface="Symbol" pitchFamily="18" charset="2"/>
              </a:rPr>
              <a:t>proteinase</a:t>
            </a:r>
            <a:r>
              <a:rPr lang="en-US" sz="2000" dirty="0">
                <a:latin typeface="Tahoma" pitchFamily="34" charset="0"/>
                <a:sym typeface="Symbol" pitchFamily="18" charset="2"/>
              </a:rPr>
              <a:t> inhibitor (Pi) locus on chromosome 14</a:t>
            </a:r>
            <a:r>
              <a:rPr lang="en-US" sz="2000" dirty="0" smtClean="0">
                <a:latin typeface="Tahoma" pitchFamily="34" charset="0"/>
                <a:sym typeface="Symbol" pitchFamily="18" charset="2"/>
              </a:rPr>
              <a:t>.</a:t>
            </a:r>
          </a:p>
          <a:p>
            <a:r>
              <a:rPr lang="en-US" sz="2000" dirty="0" smtClean="0">
                <a:latin typeface="Tahoma" pitchFamily="34" charset="0"/>
                <a:sym typeface="Symbol" pitchFamily="18" charset="2"/>
              </a:rPr>
              <a:t>Pi locus is extremely </a:t>
            </a:r>
            <a:r>
              <a:rPr lang="en-US" sz="2000" dirty="0" err="1" smtClean="0">
                <a:latin typeface="Tahoma" pitchFamily="34" charset="0"/>
                <a:sym typeface="Symbol" pitchFamily="18" charset="2"/>
              </a:rPr>
              <a:t>pleomorphic</a:t>
            </a:r>
            <a:r>
              <a:rPr lang="en-US" sz="2000" dirty="0" smtClean="0">
                <a:latin typeface="Tahoma" pitchFamily="34" charset="0"/>
                <a:sym typeface="Symbol" pitchFamily="18" charset="2"/>
              </a:rPr>
              <a:t>  (M , Z)</a:t>
            </a:r>
            <a:endParaRPr lang="en-US" sz="2000" dirty="0">
              <a:latin typeface="Tahoma" pitchFamily="34" charset="0"/>
              <a:sym typeface="Symbol" pitchFamily="18" charset="2"/>
            </a:endParaRPr>
          </a:p>
          <a:p>
            <a:r>
              <a:rPr lang="en-US" sz="2000" dirty="0">
                <a:latin typeface="Tahoma" pitchFamily="34" charset="0"/>
                <a:sym typeface="Symbol" pitchFamily="18" charset="2"/>
              </a:rPr>
              <a:t>Any stimulus that increase </a:t>
            </a:r>
            <a:r>
              <a:rPr lang="en-US" sz="2000" dirty="0" err="1">
                <a:latin typeface="Tahoma" pitchFamily="34" charset="0"/>
                <a:sym typeface="Symbol" pitchFamily="18" charset="2"/>
              </a:rPr>
              <a:t>neutrophil</a:t>
            </a:r>
            <a:r>
              <a:rPr lang="en-US" sz="2000" dirty="0">
                <a:latin typeface="Tahoma" pitchFamily="34" charset="0"/>
                <a:sym typeface="Symbol" pitchFamily="18" charset="2"/>
              </a:rPr>
              <a:t> or macrophages in the lung with release of protease lead to elastic tissue damage.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33800" y="2209800"/>
            <a:ext cx="5410200" cy="3819157"/>
          </a:xfrm>
        </p:spPr>
      </p:pic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152400" y="2438400"/>
            <a:ext cx="3810000" cy="414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Tahoma" pitchFamily="34" charset="0"/>
                <a:sym typeface="Symbol" pitchFamily="18" charset="2"/>
              </a:rPr>
              <a:t>-Smokers have accumulation of </a:t>
            </a:r>
            <a:r>
              <a:rPr lang="en-US" sz="2000" dirty="0" err="1">
                <a:latin typeface="Tahoma" pitchFamily="34" charset="0"/>
                <a:sym typeface="Symbol" pitchFamily="18" charset="2"/>
              </a:rPr>
              <a:t>neutrophils</a:t>
            </a:r>
            <a:r>
              <a:rPr lang="en-US" sz="2000" dirty="0">
                <a:latin typeface="Tahoma" pitchFamily="34" charset="0"/>
                <a:sym typeface="Symbol" pitchFamily="18" charset="2"/>
              </a:rPr>
              <a:t> in their alveoli.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latin typeface="Tahoma" pitchFamily="34" charset="0"/>
                <a:sym typeface="Symbol" pitchFamily="18" charset="2"/>
              </a:rPr>
              <a:t>-Smoking stimulates release of </a:t>
            </a:r>
            <a:r>
              <a:rPr lang="en-US" sz="2000" dirty="0" err="1">
                <a:latin typeface="Tahoma" pitchFamily="34" charset="0"/>
                <a:sym typeface="Symbol" pitchFamily="18" charset="2"/>
              </a:rPr>
              <a:t>elastase</a:t>
            </a:r>
            <a:r>
              <a:rPr lang="en-US" sz="2000" dirty="0">
                <a:latin typeface="Tahoma" pitchFamily="34" charset="0"/>
                <a:sym typeface="Symbol" pitchFamily="18" charset="2"/>
              </a:rPr>
              <a:t>.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latin typeface="Tahoma" pitchFamily="34" charset="0"/>
                <a:sym typeface="Symbol" pitchFamily="18" charset="2"/>
              </a:rPr>
              <a:t>-Smoking enhances </a:t>
            </a:r>
            <a:r>
              <a:rPr lang="en-US" sz="2000" dirty="0" err="1">
                <a:latin typeface="Tahoma" pitchFamily="34" charset="0"/>
                <a:sym typeface="Symbol" pitchFamily="18" charset="2"/>
              </a:rPr>
              <a:t>elastase</a:t>
            </a:r>
            <a:r>
              <a:rPr lang="en-US" sz="2000" dirty="0">
                <a:latin typeface="Tahoma" pitchFamily="34" charset="0"/>
                <a:sym typeface="Symbol" pitchFamily="18" charset="2"/>
              </a:rPr>
              <a:t> activity in macrophages, macrophage </a:t>
            </a:r>
            <a:r>
              <a:rPr lang="en-US" sz="2000" dirty="0" err="1">
                <a:latin typeface="Tahoma" pitchFamily="34" charset="0"/>
                <a:sym typeface="Symbol" pitchFamily="18" charset="2"/>
              </a:rPr>
              <a:t>elastase</a:t>
            </a:r>
            <a:r>
              <a:rPr lang="en-US" sz="2000" dirty="0">
                <a:latin typeface="Tahoma" pitchFamily="34" charset="0"/>
                <a:sym typeface="Symbol" pitchFamily="18" charset="2"/>
              </a:rPr>
              <a:t> is not inhibited by </a:t>
            </a:r>
            <a:r>
              <a:rPr lang="en-US" sz="2000" baseline="-25000" dirty="0">
                <a:latin typeface="Tahoma" pitchFamily="34" charset="0"/>
                <a:sym typeface="Symbol" pitchFamily="18" charset="2"/>
              </a:rPr>
              <a:t>1</a:t>
            </a:r>
            <a:r>
              <a:rPr lang="en-US" sz="2000" dirty="0">
                <a:latin typeface="Tahoma" pitchFamily="34" charset="0"/>
                <a:sym typeface="Symbol" pitchFamily="18" charset="2"/>
              </a:rPr>
              <a:t>-antitrypsin.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latin typeface="Tahoma" pitchFamily="34" charset="0"/>
              </a:rPr>
              <a:t>-</a:t>
            </a:r>
            <a:r>
              <a:rPr lang="en-US" sz="2000" dirty="0" err="1">
                <a:latin typeface="Tahoma" pitchFamily="34" charset="0"/>
              </a:rPr>
              <a:t>Tobaco</a:t>
            </a:r>
            <a:r>
              <a:rPr lang="en-US" sz="2000" dirty="0">
                <a:latin typeface="Tahoma" pitchFamily="34" charset="0"/>
              </a:rPr>
              <a:t> smoke contains reactive oxygen species with inactivation of proteases.</a:t>
            </a:r>
            <a:r>
              <a:rPr lang="en-US" sz="2000" baseline="-25000" dirty="0">
                <a:latin typeface="Tahoma" pitchFamily="34" charset="0"/>
              </a:rPr>
              <a:t>	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990600" y="533400"/>
            <a:ext cx="70745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Pathogenesis of Emphysema</a:t>
            </a: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395536" y="1196752"/>
            <a:ext cx="83590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sz="2000" dirty="0" smtClean="0">
                <a:latin typeface="Tahoma" pitchFamily="34" charset="0"/>
                <a:sym typeface="Symbol" pitchFamily="18" charset="2"/>
              </a:rPr>
              <a:t>  The </a:t>
            </a:r>
            <a:r>
              <a:rPr lang="en-US" sz="2000" dirty="0">
                <a:latin typeface="Tahoma" pitchFamily="34" charset="0"/>
                <a:sym typeface="Symbol" pitchFamily="18" charset="2"/>
              </a:rPr>
              <a:t>protease-</a:t>
            </a:r>
            <a:r>
              <a:rPr lang="en-US" sz="2000" dirty="0" err="1">
                <a:latin typeface="Tahoma" pitchFamily="34" charset="0"/>
                <a:sym typeface="Symbol" pitchFamily="18" charset="2"/>
              </a:rPr>
              <a:t>antiprotease</a:t>
            </a:r>
            <a:r>
              <a:rPr lang="en-US" sz="2000" dirty="0">
                <a:latin typeface="Tahoma" pitchFamily="34" charset="0"/>
                <a:sym typeface="Symbol" pitchFamily="18" charset="2"/>
              </a:rPr>
              <a:t> hypothesis explains the effect of </a:t>
            </a:r>
            <a:r>
              <a:rPr lang="en-US" sz="2000" dirty="0" smtClean="0">
                <a:latin typeface="Tahoma" pitchFamily="34" charset="0"/>
                <a:sym typeface="Symbol" pitchFamily="18" charset="2"/>
              </a:rPr>
              <a:t>  	cigarette </a:t>
            </a:r>
            <a:r>
              <a:rPr lang="en-US" sz="2000" dirty="0">
                <a:latin typeface="Tahoma" pitchFamily="34" charset="0"/>
                <a:sym typeface="Symbol" pitchFamily="18" charset="2"/>
              </a:rPr>
              <a:t>smoking in the production of </a:t>
            </a:r>
            <a:r>
              <a:rPr lang="en-US" sz="2000" dirty="0" err="1">
                <a:latin typeface="Tahoma" pitchFamily="34" charset="0"/>
                <a:sym typeface="Symbol" pitchFamily="18" charset="2"/>
              </a:rPr>
              <a:t>centriacinar</a:t>
            </a:r>
            <a:r>
              <a:rPr lang="en-US" sz="2000" dirty="0">
                <a:latin typeface="Tahoma" pitchFamily="34" charset="0"/>
                <a:sym typeface="Symbol" pitchFamily="18" charset="2"/>
              </a:rPr>
              <a:t> emphysema.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Emphysema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534400" cy="5410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dirty="0">
                <a:solidFill>
                  <a:srgbClr val="C00000"/>
                </a:solidFill>
              </a:rPr>
              <a:t>Morphology</a:t>
            </a:r>
          </a:p>
          <a:p>
            <a:r>
              <a:rPr lang="en-US" sz="2800" dirty="0">
                <a:latin typeface="Tahoma" pitchFamily="34" charset="0"/>
              </a:rPr>
              <a:t>The diagnosis depend largely on the macroscopic appearance of the lung.</a:t>
            </a:r>
          </a:p>
          <a:p>
            <a:r>
              <a:rPr lang="en-US" sz="2800" dirty="0">
                <a:latin typeface="Tahoma" pitchFamily="34" charset="0"/>
              </a:rPr>
              <a:t>The lungs are pale, voluminous.</a:t>
            </a:r>
          </a:p>
          <a:p>
            <a:r>
              <a:rPr lang="en-US" sz="2800" dirty="0" err="1">
                <a:latin typeface="Tahoma" pitchFamily="34" charset="0"/>
              </a:rPr>
              <a:t>Histologically</a:t>
            </a:r>
            <a:r>
              <a:rPr lang="en-US" sz="2800" dirty="0"/>
              <a:t>, </a:t>
            </a:r>
            <a:r>
              <a:rPr lang="en-US" sz="2400" dirty="0">
                <a:latin typeface="Tahoma" pitchFamily="34" charset="0"/>
              </a:rPr>
              <a:t>thinning and destruction of alveolar walls creating large airspaces</a:t>
            </a:r>
            <a:r>
              <a:rPr lang="en-US" sz="2400" dirty="0" smtClean="0">
                <a:latin typeface="Tahoma" pitchFamily="34" charset="0"/>
              </a:rPr>
              <a:t>.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005064"/>
            <a:ext cx="5116465" cy="1785104"/>
          </a:xfrm>
          <a:prstGeom prst="rect">
            <a:avLst/>
          </a:prstGeom>
          <a:solidFill>
            <a:srgbClr val="FEEAD6"/>
          </a:solidFill>
        </p:spPr>
        <p:txBody>
          <a:bodyPr wrap="none" rtlCol="0">
            <a:spAutoFit/>
          </a:bodyPr>
          <a:lstStyle/>
          <a:p>
            <a:pPr algn="l" rtl="0">
              <a:buFontTx/>
              <a:buNone/>
            </a:pPr>
            <a:r>
              <a:rPr lang="en-US" dirty="0" smtClean="0">
                <a:latin typeface="Tahoma" pitchFamily="34" charset="0"/>
              </a:rPr>
              <a:t>     Loss of elastic tissue.</a:t>
            </a:r>
          </a:p>
          <a:p>
            <a:pPr algn="l" rtl="0">
              <a:buFontTx/>
              <a:buNone/>
            </a:pPr>
            <a:r>
              <a:rPr lang="en-US" dirty="0" smtClean="0">
                <a:latin typeface="Tahoma" pitchFamily="34" charset="0"/>
              </a:rPr>
              <a:t>     Reduced radial traction on the small airways.</a:t>
            </a:r>
          </a:p>
          <a:p>
            <a:pPr algn="l" rtl="0">
              <a:buFontTx/>
              <a:buNone/>
            </a:pPr>
            <a:r>
              <a:rPr lang="en-US" dirty="0" smtClean="0">
                <a:latin typeface="Tahoma" pitchFamily="34" charset="0"/>
              </a:rPr>
              <a:t>     Alveolar capillaries is diminished.</a:t>
            </a:r>
          </a:p>
          <a:p>
            <a:pPr algn="l" rtl="0">
              <a:buFontTx/>
              <a:buNone/>
            </a:pPr>
            <a:r>
              <a:rPr lang="en-US" dirty="0" smtClean="0">
                <a:latin typeface="Tahoma" pitchFamily="34" charset="0"/>
              </a:rPr>
              <a:t>     Fibrosis of respiratory bronchioles.</a:t>
            </a:r>
          </a:p>
          <a:p>
            <a:pPr algn="l" rtl="0">
              <a:buFontTx/>
              <a:buNone/>
            </a:pPr>
            <a:r>
              <a:rPr lang="en-US" dirty="0" smtClean="0">
                <a:latin typeface="Tahoma" pitchFamily="34" charset="0"/>
              </a:rPr>
              <a:t>     Accompanying bronchitis and </a:t>
            </a:r>
            <a:r>
              <a:rPr lang="en-US" dirty="0" err="1" smtClean="0">
                <a:latin typeface="Tahoma" pitchFamily="34" charset="0"/>
              </a:rPr>
              <a:t>bronchiolitis</a:t>
            </a:r>
            <a:r>
              <a:rPr lang="en-US" sz="2000" dirty="0" smtClean="0"/>
              <a:t>.</a:t>
            </a:r>
          </a:p>
          <a:p>
            <a:pPr algn="l" rtl="0"/>
            <a:endParaRPr lang="en-US" dirty="0"/>
          </a:p>
        </p:txBody>
      </p:sp>
      <p:pic>
        <p:nvPicPr>
          <p:cNvPr id="5" name="Content Placeholder 2" descr="emphysema 1.jpg"/>
          <p:cNvPicPr>
            <a:picLocks noChangeAspect="1"/>
          </p:cNvPicPr>
          <p:nvPr/>
        </p:nvPicPr>
        <p:blipFill>
          <a:blip r:embed="rId2" cstate="print">
            <a:lum bright="1000" contrast="-2000"/>
          </a:blip>
          <a:srcRect b="3850"/>
          <a:stretch>
            <a:fillRect/>
          </a:stretch>
        </p:blipFill>
        <p:spPr>
          <a:xfrm>
            <a:off x="5004048" y="3645024"/>
            <a:ext cx="3855609" cy="2924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At the end of this lecture, the students should be able to: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A]	Understand that obstructive disorders are characterized by an </a:t>
            </a:r>
            <a:r>
              <a:rPr lang="en-US" dirty="0" smtClean="0">
                <a:solidFill>
                  <a:srgbClr val="FF0000"/>
                </a:solidFill>
              </a:rPr>
              <a:t>increase in resistance to airflow</a:t>
            </a:r>
            <a:r>
              <a:rPr lang="en-US" dirty="0" smtClean="0"/>
              <a:t>, owing to partial or complete obstruction at any level of the  bronchial/bronchiolar.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B]	Know that the major obstructive disorders are </a:t>
            </a:r>
            <a:r>
              <a:rPr lang="en-US" dirty="0" smtClean="0">
                <a:solidFill>
                  <a:srgbClr val="FF0000"/>
                </a:solidFill>
              </a:rPr>
              <a:t>chronic bronchitis, emphysema, asthma and </a:t>
            </a:r>
            <a:r>
              <a:rPr lang="en-US" dirty="0" err="1" smtClean="0">
                <a:solidFill>
                  <a:srgbClr val="FF0000"/>
                </a:solidFill>
              </a:rPr>
              <a:t>bronchiectasis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 </a:t>
            </a:r>
          </a:p>
          <a:p>
            <a:pPr>
              <a:buNone/>
            </a:pPr>
            <a:r>
              <a:rPr lang="en-US" dirty="0" smtClean="0"/>
              <a:t>C]	Is aware that the symptom common to all these disorders is "</a:t>
            </a:r>
            <a:r>
              <a:rPr lang="en-US" dirty="0" err="1" smtClean="0">
                <a:solidFill>
                  <a:srgbClr val="FF0000"/>
                </a:solidFill>
              </a:rPr>
              <a:t>dyspnea</a:t>
            </a:r>
            <a:r>
              <a:rPr lang="en-US" dirty="0" smtClean="0"/>
              <a:t>" (difficulty  in breathing) but each have their own clinical and anatomical characteristics.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D]	Chronic bronchitis and emphysema almost always coexists</a:t>
            </a:r>
            <a:endParaRPr lang="ar-S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295400"/>
            <a:ext cx="7772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Emphysema: </a:t>
            </a:r>
            <a:r>
              <a:rPr lang="en-US" sz="4000" b="1" dirty="0" smtClean="0"/>
              <a:t>Clinical course</a:t>
            </a:r>
            <a:br>
              <a:rPr lang="en-US" sz="4000" b="1" dirty="0" smtClean="0"/>
            </a:br>
            <a:endParaRPr lang="en-US" sz="4000" b="1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686800" cy="3810000"/>
          </a:xfrm>
        </p:spPr>
        <p:txBody>
          <a:bodyPr/>
          <a:lstStyle/>
          <a:p>
            <a:pPr marL="609600" indent="-609600"/>
            <a:r>
              <a:rPr lang="en-US" sz="2800" dirty="0" smtClean="0"/>
              <a:t>Cough </a:t>
            </a:r>
            <a:r>
              <a:rPr lang="en-US" sz="2800" dirty="0"/>
              <a:t>and wheezing.</a:t>
            </a:r>
          </a:p>
          <a:p>
            <a:pPr marL="609600" indent="-609600"/>
            <a:r>
              <a:rPr lang="en-US" sz="2800" dirty="0"/>
              <a:t>Weight loss.</a:t>
            </a:r>
          </a:p>
          <a:p>
            <a:pPr marL="609600" indent="-609600"/>
            <a:r>
              <a:rPr lang="en-US" sz="2800" dirty="0"/>
              <a:t>Pulmonary function tests reveal reduced FEV1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Complications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(a)	Emphysema is often complicated by or coexistent with </a:t>
            </a:r>
            <a:r>
              <a:rPr lang="en-US" b="1" dirty="0" smtClean="0"/>
              <a:t>chronic  bronchitis.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(b)	</a:t>
            </a:r>
            <a:r>
              <a:rPr lang="en-US" b="1" dirty="0" smtClean="0"/>
              <a:t>Interstitial emphysema</a:t>
            </a:r>
            <a:r>
              <a:rPr lang="en-US" dirty="0" smtClean="0"/>
              <a:t>, in which air spaces may enter into the interstitial tissues of the chest from a tear in the airways may sometimes occur.</a:t>
            </a:r>
          </a:p>
          <a:p>
            <a:pPr>
              <a:buNone/>
            </a:pPr>
            <a:r>
              <a:rPr lang="en-US" dirty="0" smtClean="0"/>
              <a:t>(c)	Other complications of emphysema may include rupture of a surface bleb (markedly dilated and emphysematous alveolus) with resultant </a:t>
            </a:r>
            <a:r>
              <a:rPr lang="en-US" b="1" dirty="0" err="1" smtClean="0"/>
              <a:t>pneumothorax</a:t>
            </a:r>
            <a:r>
              <a:rPr lang="en-US" b="1" dirty="0" smtClean="0"/>
              <a:t>.</a:t>
            </a:r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 dirty="0" smtClean="0"/>
              <a:t>Death from emphysema is related to: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Pulmonary failure with respiratory acidosis, hypoxia and coma.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Right-sided heart failure.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43200" y="3124200"/>
            <a:ext cx="3505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Chronic Obstructive Pulmonary Disease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5676900" y="247650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2362200" y="2362200"/>
            <a:ext cx="1066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019800" y="1752600"/>
            <a:ext cx="2133600" cy="685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Emphysema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52400" y="1828800"/>
            <a:ext cx="2286000" cy="685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Bronchiectasis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6248400" y="4495800"/>
            <a:ext cx="2133600" cy="685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Chronic Bronchitis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81000" y="4648200"/>
            <a:ext cx="2133600" cy="685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Asthma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4" idx="5"/>
          </p:cNvCxnSpPr>
          <p:nvPr/>
        </p:nvCxnSpPr>
        <p:spPr>
          <a:xfrm rot="16200000" flipH="1">
            <a:off x="5636721" y="3807920"/>
            <a:ext cx="786233" cy="58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2362202" y="3657600"/>
            <a:ext cx="1066798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659813" y="762000"/>
            <a:ext cx="654512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Chronic Obstructive Pulmonary Disease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http://www.youtube.com/watch?v=o7mgL-xupRQ&amp;feature=related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Chronic Bronchitis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458200" cy="52578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Common among cigarette smokers and urban </a:t>
            </a:r>
            <a:r>
              <a:rPr lang="en-US" sz="2800" dirty="0" smtClean="0"/>
              <a:t>dwellers, age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40</a:t>
            </a:r>
            <a:r>
              <a:rPr lang="en-US" sz="2800" dirty="0" smtClean="0"/>
              <a:t> to</a:t>
            </a:r>
            <a:r>
              <a:rPr lang="en-US" sz="2800" dirty="0" smtClean="0">
                <a:latin typeface="Arial Narrow" pitchFamily="34" charset="0"/>
              </a:rPr>
              <a:t> 65</a:t>
            </a:r>
            <a:endParaRPr lang="en-US" sz="2800" dirty="0">
              <a:latin typeface="Arial Narrow" pitchFamily="34" charset="0"/>
            </a:endParaRPr>
          </a:p>
          <a:p>
            <a:r>
              <a:rPr lang="en-US" sz="2800" dirty="0"/>
              <a:t>The diagnosis of chronic bronchitis is made on clinical grounds.</a:t>
            </a:r>
          </a:p>
          <a:p>
            <a:r>
              <a:rPr lang="en-US" sz="2800" dirty="0"/>
              <a:t>Persistent productive cough for at least 3 consecutive months in at least 2 consecutive years.</a:t>
            </a:r>
          </a:p>
          <a:p>
            <a:r>
              <a:rPr lang="en-US" sz="2800" dirty="0"/>
              <a:t>Can occur in several forms:</a:t>
            </a:r>
          </a:p>
          <a:p>
            <a:pPr>
              <a:buFontTx/>
              <a:buNone/>
            </a:pPr>
            <a:r>
              <a:rPr lang="en-US" sz="2800" dirty="0"/>
              <a:t>	1.	Simple chronic bronchitis.</a:t>
            </a:r>
          </a:p>
          <a:p>
            <a:pPr>
              <a:buFontTx/>
              <a:buNone/>
            </a:pPr>
            <a:r>
              <a:rPr lang="en-US" sz="2800" dirty="0"/>
              <a:t>	2.	Chronic </a:t>
            </a:r>
            <a:r>
              <a:rPr lang="en-US" sz="2800" dirty="0" err="1"/>
              <a:t>mucopurulent</a:t>
            </a:r>
            <a:r>
              <a:rPr lang="en-US" sz="2800" dirty="0"/>
              <a:t> bronchitis.</a:t>
            </a:r>
          </a:p>
          <a:p>
            <a:pPr>
              <a:buFontTx/>
              <a:buNone/>
            </a:pPr>
            <a:r>
              <a:rPr lang="en-US" sz="2800" dirty="0"/>
              <a:t>	3.	Chronic asthmatic bronchitis.</a:t>
            </a:r>
          </a:p>
          <a:p>
            <a:pPr>
              <a:buFontTx/>
              <a:buNone/>
            </a:pPr>
            <a:r>
              <a:rPr lang="en-US" sz="2800" dirty="0"/>
              <a:t>	4.	Chronic obstructive bronchitis.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pPr algn="ctr"/>
            <a:r>
              <a:rPr lang="en-US" sz="3600" b="1" dirty="0"/>
              <a:t>Chronic bronchitis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534400" cy="5562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400" b="1" u="sng" dirty="0"/>
              <a:t>Pathogenesis</a:t>
            </a:r>
          </a:p>
          <a:p>
            <a:r>
              <a:rPr lang="en-US" sz="2400" dirty="0" err="1"/>
              <a:t>Hypersecretion</a:t>
            </a:r>
            <a:r>
              <a:rPr lang="en-US" sz="2400" dirty="0"/>
              <a:t> of mucus that starts in the large airways.</a:t>
            </a:r>
          </a:p>
          <a:p>
            <a:r>
              <a:rPr lang="en-US" sz="2400" dirty="0"/>
              <a:t>Causative factor are cigarette smoking and pollutants.</a:t>
            </a:r>
          </a:p>
          <a:p>
            <a:pPr>
              <a:buFontTx/>
              <a:buNone/>
            </a:pPr>
            <a:r>
              <a:rPr lang="en-US" sz="2400" b="1" u="sng" dirty="0"/>
              <a:t>Morphology</a:t>
            </a:r>
          </a:p>
          <a:p>
            <a:r>
              <a:rPr lang="en-US" sz="2400" dirty="0"/>
              <a:t>Enlargement of the mucus-secreting glands, increased number of goblet cells, loss of ciliated epithelial cells, </a:t>
            </a:r>
            <a:r>
              <a:rPr lang="en-US" sz="2400" dirty="0" err="1"/>
              <a:t>squamous</a:t>
            </a:r>
            <a:r>
              <a:rPr lang="en-US" sz="2400" dirty="0"/>
              <a:t> </a:t>
            </a:r>
            <a:r>
              <a:rPr lang="en-US" sz="2400" dirty="0" err="1"/>
              <a:t>metaplasia</a:t>
            </a:r>
            <a:r>
              <a:rPr lang="en-US" sz="2400" dirty="0"/>
              <a:t>, dysplastic changes and </a:t>
            </a:r>
            <a:r>
              <a:rPr lang="en-US" sz="2400" dirty="0" err="1"/>
              <a:t>bronchogenic</a:t>
            </a:r>
            <a:r>
              <a:rPr lang="en-US" sz="2400" dirty="0"/>
              <a:t> carcinoma.</a:t>
            </a:r>
          </a:p>
          <a:p>
            <a:r>
              <a:rPr lang="en-US" sz="2400" dirty="0"/>
              <a:t>Inflammation, fibrosis and resultant narrowing of bronchioles.</a:t>
            </a:r>
          </a:p>
          <a:p>
            <a:r>
              <a:rPr lang="en-US" sz="2400" dirty="0"/>
              <a:t>Coexistent emphysema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876800"/>
            <a:ext cx="6400800" cy="1143000"/>
          </a:xfrm>
        </p:spPr>
        <p:txBody>
          <a:bodyPr/>
          <a:lstStyle/>
          <a:p>
            <a:r>
              <a:rPr lang="en-US" dirty="0" smtClean="0"/>
              <a:t>Reid Index &gt; 0.4</a:t>
            </a:r>
            <a:endParaRPr lang="en-US" dirty="0"/>
          </a:p>
        </p:txBody>
      </p:sp>
      <p:pic>
        <p:nvPicPr>
          <p:cNvPr id="4" name="Content Placeholder 3" descr="ch. bronchit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850"/>
          <a:stretch>
            <a:fillRect/>
          </a:stretch>
        </p:blipFill>
        <p:spPr>
          <a:xfrm>
            <a:off x="1371600" y="914400"/>
            <a:ext cx="6259447" cy="4220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pPr algn="ctr"/>
            <a:r>
              <a:rPr lang="en-US" sz="3600" b="1" dirty="0"/>
              <a:t>Chronic bronchitis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8534400" cy="2514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400" b="1" dirty="0" smtClean="0"/>
              <a:t>Clinical </a:t>
            </a:r>
            <a:r>
              <a:rPr lang="en-US" sz="2400" b="1" dirty="0"/>
              <a:t>Course</a:t>
            </a:r>
          </a:p>
          <a:p>
            <a:r>
              <a:rPr lang="en-US" sz="2400" dirty="0"/>
              <a:t>Prominent cough and the production of sputum.</a:t>
            </a:r>
          </a:p>
          <a:p>
            <a:r>
              <a:rPr lang="en-US" sz="2400" dirty="0"/>
              <a:t>COPD with </a:t>
            </a:r>
            <a:r>
              <a:rPr lang="en-US" sz="2400" dirty="0" err="1"/>
              <a:t>hypercapnia</a:t>
            </a:r>
            <a:r>
              <a:rPr lang="en-US" sz="2400" dirty="0"/>
              <a:t>, hypoxemia and cyanosis.</a:t>
            </a:r>
          </a:p>
          <a:p>
            <a:r>
              <a:rPr lang="en-US" sz="2400" dirty="0"/>
              <a:t>Cardiac failure.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Chronic bronchitis vs. Emphysema</a:t>
            </a:r>
            <a:endParaRPr lang="en-US" dirty="0"/>
          </a:p>
        </p:txBody>
      </p:sp>
      <p:pic>
        <p:nvPicPr>
          <p:cNvPr id="4" name="Content Placeholder 3" descr="COP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107"/>
          <a:stretch>
            <a:fillRect/>
          </a:stretch>
        </p:blipFill>
        <p:spPr>
          <a:xfrm>
            <a:off x="342536" y="1196751"/>
            <a:ext cx="8333920" cy="5279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1]	Chronic bronchitis: definition, clinical presentation, role of cigarette smoking and air pollution, pathological changes and complications with special emphasis on </a:t>
            </a:r>
            <a:r>
              <a:rPr lang="en-US" dirty="0" err="1" smtClean="0"/>
              <a:t>cor</a:t>
            </a:r>
            <a:r>
              <a:rPr lang="en-US" dirty="0" smtClean="0"/>
              <a:t> </a:t>
            </a:r>
            <a:r>
              <a:rPr lang="en-US" dirty="0" err="1" smtClean="0"/>
              <a:t>pulmonale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2]	Emphysema: definition and clinical characteristics.  Types of emphysema including </a:t>
            </a:r>
            <a:r>
              <a:rPr lang="en-US" dirty="0" err="1" smtClean="0"/>
              <a:t>centrilobular</a:t>
            </a:r>
            <a:r>
              <a:rPr lang="en-US" dirty="0" smtClean="0"/>
              <a:t> emphysema, </a:t>
            </a:r>
            <a:r>
              <a:rPr lang="en-US" dirty="0" err="1" smtClean="0"/>
              <a:t>panacinar</a:t>
            </a:r>
            <a:r>
              <a:rPr lang="en-US" dirty="0" smtClean="0"/>
              <a:t>  emphysema (deficiency of alpha one antitrypsin), </a:t>
            </a:r>
            <a:r>
              <a:rPr lang="en-US" dirty="0" err="1" smtClean="0"/>
              <a:t>paraseptal</a:t>
            </a:r>
            <a:r>
              <a:rPr lang="en-US" dirty="0" smtClean="0"/>
              <a:t> and irregular emphysema.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3]	Complications of emphysema with special emphasis on interstitial emphysema and </a:t>
            </a:r>
            <a:r>
              <a:rPr lang="en-US" dirty="0" err="1" smtClean="0"/>
              <a:t>pneumothorax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4]	</a:t>
            </a:r>
            <a:r>
              <a:rPr lang="en-US" dirty="0" err="1" smtClean="0"/>
              <a:t>Bronchiectasis</a:t>
            </a:r>
            <a:r>
              <a:rPr lang="en-US" dirty="0" smtClean="0"/>
              <a:t>: definition, predisposing factors, </a:t>
            </a:r>
            <a:r>
              <a:rPr lang="en-US" dirty="0" err="1" smtClean="0"/>
              <a:t>kartagener's</a:t>
            </a:r>
            <a:r>
              <a:rPr lang="en-US" dirty="0" smtClean="0"/>
              <a:t> syndrome (primary </a:t>
            </a:r>
            <a:r>
              <a:rPr lang="en-US" dirty="0" err="1" smtClean="0"/>
              <a:t>ciliary</a:t>
            </a:r>
            <a:r>
              <a:rPr lang="en-US" dirty="0" smtClean="0"/>
              <a:t> </a:t>
            </a:r>
            <a:r>
              <a:rPr lang="en-US" dirty="0" err="1" smtClean="0"/>
              <a:t>dyskinesia</a:t>
            </a:r>
            <a:r>
              <a:rPr lang="en-US" dirty="0" smtClean="0"/>
              <a:t>) and pathological features of </a:t>
            </a:r>
            <a:r>
              <a:rPr lang="en-US" dirty="0" err="1" smtClean="0"/>
              <a:t>bronchiectasis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609600"/>
            <a:ext cx="56388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838200"/>
          </a:xfrm>
        </p:spPr>
        <p:txBody>
          <a:bodyPr/>
          <a:lstStyle/>
          <a:p>
            <a:r>
              <a:rPr lang="en-US" sz="3600" b="1" dirty="0"/>
              <a:t>Emphysema and Chronic Bronchitis</a:t>
            </a:r>
          </a:p>
        </p:txBody>
      </p:sp>
      <p:graphicFrame>
        <p:nvGraphicFramePr>
          <p:cNvPr id="45087" name="Group 31"/>
          <p:cNvGraphicFramePr>
            <a:graphicFrameLocks noGrp="1"/>
          </p:cNvGraphicFramePr>
          <p:nvPr/>
        </p:nvGraphicFramePr>
        <p:xfrm>
          <a:off x="304800" y="1371600"/>
          <a:ext cx="8610600" cy="5257801"/>
        </p:xfrm>
        <a:graphic>
          <a:graphicData uri="http://schemas.openxmlformats.org/drawingml/2006/table">
            <a:tbl>
              <a:tblPr/>
              <a:tblGrid>
                <a:gridCol w="2209800"/>
                <a:gridCol w="3276600"/>
                <a:gridCol w="3124200"/>
              </a:tblGrid>
              <a:tr h="833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Predominant Bronchitis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Predominant Emphysema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Appearance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Dyspnea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Cough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Infection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Respiratory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Insufficiency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Cor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pulmonale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Airway resistance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Elastic recoil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Chest radiography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“Blue bloaters”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40-45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Mild, late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Early, copious sputum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Common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Repeated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Common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Increased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Normal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Prominent vessels, large heart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“Pink Puffers”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50-75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Severe, early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Late, scanty sputum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Occasional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Terminal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Rare, terminal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Normal or slightly increased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Low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Hyperinflation, small heart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47664" y="1844824"/>
            <a:ext cx="641707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dirty="0" smtClean="0">
                <a:hlinkClick r:id="rId2"/>
              </a:rPr>
              <a:t>http://www.youtube.com/watch?v=9EqCq_8J8vg&amp;feature=related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81200"/>
            <a:ext cx="7772400" cy="1143000"/>
          </a:xfrm>
        </p:spPr>
        <p:txBody>
          <a:bodyPr/>
          <a:lstStyle/>
          <a:p>
            <a:pPr algn="ctr"/>
            <a:r>
              <a:rPr lang="en-US" b="1" dirty="0" err="1" smtClean="0"/>
              <a:t>Bronchiectasis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2286000" y="3105835"/>
            <a:ext cx="5022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http://www.youtube.com/watch?v=vxoA8FddG7k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43200" y="3124200"/>
            <a:ext cx="3505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Chronic Obstructive Pulmonary Disease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5676900" y="247650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2362200" y="2362200"/>
            <a:ext cx="1066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019800" y="1752600"/>
            <a:ext cx="2133600" cy="685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Emphysema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52400" y="1828800"/>
            <a:ext cx="2286000" cy="685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Bronchiectasis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6248400" y="4495800"/>
            <a:ext cx="2133600" cy="685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Chronic Bronchitis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81000" y="4648200"/>
            <a:ext cx="2133600" cy="685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Asthma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4" idx="5"/>
          </p:cNvCxnSpPr>
          <p:nvPr/>
        </p:nvCxnSpPr>
        <p:spPr>
          <a:xfrm rot="16200000" flipH="1">
            <a:off x="5636721" y="3807920"/>
            <a:ext cx="786233" cy="58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2362202" y="3657600"/>
            <a:ext cx="1066798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447800" y="762000"/>
            <a:ext cx="69691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Chronic Obstructive Pulmonary Disease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Bronchiectasis</a:t>
            </a:r>
            <a:endParaRPr lang="en-US" b="1" dirty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Chronic necrotizing infection of the bronchi and bronchioles leading to or associated with abnormal dilatation of these airways.</a:t>
            </a:r>
          </a:p>
          <a:p>
            <a:r>
              <a:rPr lang="en-US" dirty="0"/>
              <a:t>Bronchial dilatation should be permanent.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772400" cy="609600"/>
          </a:xfrm>
        </p:spPr>
        <p:txBody>
          <a:bodyPr/>
          <a:lstStyle/>
          <a:p>
            <a:pPr algn="ctr"/>
            <a:r>
              <a:rPr lang="en-US" sz="2800" b="1" dirty="0"/>
              <a:t>Conditions associated with </a:t>
            </a:r>
            <a:r>
              <a:rPr lang="en-US" sz="2800" b="1" dirty="0" err="1" smtClean="0"/>
              <a:t>Bronchiectasis</a:t>
            </a:r>
            <a:endParaRPr lang="en-US" sz="2800" b="1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5257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400" dirty="0">
                <a:solidFill>
                  <a:srgbClr val="C00000"/>
                </a:solidFill>
              </a:rPr>
              <a:t>1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  <a:r>
              <a:rPr lang="en-US" sz="2000" dirty="0"/>
              <a:t>	</a:t>
            </a:r>
            <a:r>
              <a:rPr lang="en-US" sz="2000" u="sng" dirty="0">
                <a:solidFill>
                  <a:srgbClr val="C00000"/>
                </a:solidFill>
                <a:latin typeface="Tahoma" pitchFamily="34" charset="0"/>
              </a:rPr>
              <a:t>Bronchial obstruction</a:t>
            </a:r>
          </a:p>
          <a:p>
            <a:pPr marL="609600" indent="-609600">
              <a:buFontTx/>
              <a:buNone/>
            </a:pPr>
            <a:r>
              <a:rPr lang="en-US" sz="2000" dirty="0">
                <a:latin typeface="Tahoma" pitchFamily="34" charset="0"/>
              </a:rPr>
              <a:t>	</a:t>
            </a:r>
            <a:r>
              <a:rPr lang="en-US" sz="2000" u="sng" dirty="0" smtClean="0">
                <a:solidFill>
                  <a:schemeClr val="bg1"/>
                </a:solidFill>
                <a:latin typeface="Tahoma" pitchFamily="34" charset="0"/>
              </a:rPr>
              <a:t>Localized</a:t>
            </a:r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</a:rPr>
              <a:t>:</a:t>
            </a:r>
          </a:p>
          <a:p>
            <a:pPr marL="609600" indent="-609600"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</a:rPr>
              <a:t>	-	tumor, foreign bodies or  mucous impaction</a:t>
            </a:r>
          </a:p>
          <a:p>
            <a:pPr marL="609600" indent="-609600"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</a:rPr>
              <a:t>	 </a:t>
            </a:r>
            <a:r>
              <a:rPr lang="en-US" sz="2000" u="sng" dirty="0" smtClean="0">
                <a:solidFill>
                  <a:schemeClr val="bg1"/>
                </a:solidFill>
                <a:latin typeface="Tahoma" pitchFamily="34" charset="0"/>
              </a:rPr>
              <a:t>Generalized:</a:t>
            </a:r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</a:p>
          <a:p>
            <a:pPr marL="609600" indent="-609600"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</a:rPr>
              <a:t>	-	bronchial asthma</a:t>
            </a:r>
          </a:p>
          <a:p>
            <a:pPr marL="609600" indent="-609600"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</a:rPr>
              <a:t>	-	chronic bronchitis</a:t>
            </a:r>
          </a:p>
          <a:p>
            <a:pPr marL="609600" indent="-609600">
              <a:buFontTx/>
              <a:buAutoNum type="arabicPeriod" startAt="2"/>
            </a:pPr>
            <a:r>
              <a:rPr lang="en-US" sz="2000" u="sng" dirty="0" smtClean="0">
                <a:solidFill>
                  <a:srgbClr val="C00000"/>
                </a:solidFill>
                <a:latin typeface="Tahoma" pitchFamily="34" charset="0"/>
              </a:rPr>
              <a:t>Congenital or hereditary conditions:</a:t>
            </a:r>
          </a:p>
          <a:p>
            <a:pPr marL="609600" indent="-609600">
              <a:buFontTx/>
              <a:buNone/>
            </a:pPr>
            <a:r>
              <a:rPr lang="en-US" sz="2000" dirty="0">
                <a:latin typeface="Tahoma" pitchFamily="34" charset="0"/>
              </a:rPr>
              <a:t>	</a:t>
            </a:r>
            <a:r>
              <a:rPr lang="en-US" sz="2000" dirty="0">
                <a:solidFill>
                  <a:schemeClr val="bg1"/>
                </a:solidFill>
                <a:latin typeface="Tahoma" pitchFamily="34" charset="0"/>
              </a:rPr>
              <a:t>-	Congenital </a:t>
            </a:r>
            <a:r>
              <a:rPr lang="en-US" sz="2000" dirty="0" err="1">
                <a:solidFill>
                  <a:schemeClr val="bg1"/>
                </a:solidFill>
                <a:latin typeface="Tahoma" pitchFamily="34" charset="0"/>
              </a:rPr>
              <a:t>bronchiactasis</a:t>
            </a:r>
            <a:endParaRPr lang="en-US" sz="2000" dirty="0">
              <a:solidFill>
                <a:schemeClr val="bg1"/>
              </a:solidFill>
              <a:latin typeface="Tahoma" pitchFamily="34" charset="0"/>
            </a:endParaRPr>
          </a:p>
          <a:p>
            <a:pPr marL="609600" indent="-609600"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</a:rPr>
              <a:t>	-	Cystic fibrosis.</a:t>
            </a:r>
          </a:p>
          <a:p>
            <a:pPr marL="609600" indent="-609600">
              <a:buFontTx/>
              <a:buNone/>
            </a:pPr>
            <a:r>
              <a:rPr lang="en-US" sz="2000" dirty="0">
                <a:solidFill>
                  <a:schemeClr val="bg1"/>
                </a:solidFill>
                <a:latin typeface="Tahoma" pitchFamily="34" charset="0"/>
              </a:rPr>
              <a:t>	-	</a:t>
            </a:r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</a:rPr>
              <a:t>   </a:t>
            </a:r>
            <a:r>
              <a:rPr lang="en-US" sz="2000" dirty="0" err="1" smtClean="0">
                <a:solidFill>
                  <a:schemeClr val="bg1"/>
                </a:solidFill>
                <a:latin typeface="Tahoma" pitchFamily="34" charset="0"/>
              </a:rPr>
              <a:t>Intralobar</a:t>
            </a:r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ahoma" pitchFamily="34" charset="0"/>
              </a:rPr>
              <a:t>sequestration of the lung.</a:t>
            </a:r>
          </a:p>
          <a:p>
            <a:pPr marL="609600" indent="-609600">
              <a:buFontTx/>
              <a:buNone/>
            </a:pPr>
            <a:r>
              <a:rPr lang="en-US" sz="2000" dirty="0">
                <a:solidFill>
                  <a:schemeClr val="bg1"/>
                </a:solidFill>
                <a:latin typeface="Tahoma" pitchFamily="34" charset="0"/>
              </a:rPr>
              <a:t>	-	Immunodeficiency </a:t>
            </a:r>
            <a:r>
              <a:rPr lang="en-US" sz="2000" dirty="0" err="1" smtClean="0">
                <a:solidFill>
                  <a:schemeClr val="bg1"/>
                </a:solidFill>
                <a:latin typeface="Tahoma" pitchFamily="34" charset="0"/>
              </a:rPr>
              <a:t>status.yndrome</a:t>
            </a:r>
            <a:r>
              <a:rPr lang="en-US" sz="2000" dirty="0">
                <a:solidFill>
                  <a:schemeClr val="bg1"/>
                </a:solidFill>
                <a:latin typeface="Tahoma" pitchFamily="34" charset="0"/>
              </a:rPr>
              <a:t>.</a:t>
            </a:r>
          </a:p>
          <a:p>
            <a:pPr marL="609600" indent="-609600">
              <a:buFontTx/>
              <a:buAutoNum type="arabicPeriod" startAt="3"/>
            </a:pPr>
            <a:r>
              <a:rPr lang="en-US" sz="2000" u="sng" dirty="0">
                <a:solidFill>
                  <a:srgbClr val="C00000"/>
                </a:solidFill>
                <a:latin typeface="Tahoma" pitchFamily="34" charset="0"/>
              </a:rPr>
              <a:t>Necrotizing pneumonia.</a:t>
            </a:r>
          </a:p>
          <a:p>
            <a:pPr marL="609600" indent="-609600">
              <a:buFontTx/>
              <a:buNone/>
            </a:pPr>
            <a:r>
              <a:rPr lang="en-US" sz="2000" dirty="0">
                <a:latin typeface="Tahoma" pitchFamily="34" charset="0"/>
              </a:rPr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5534656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marL="609600" indent="-609600" algn="l" rtl="0">
              <a:buFontTx/>
              <a:buNone/>
            </a:pPr>
            <a:r>
              <a:rPr lang="en-US" dirty="0" smtClean="0">
                <a:latin typeface="Tahoma" pitchFamily="34" charset="0"/>
              </a:rPr>
              <a:t>	</a:t>
            </a:r>
            <a:r>
              <a:rPr lang="en-US" u="sng" dirty="0" smtClean="0">
                <a:latin typeface="Tahoma" pitchFamily="34" charset="0"/>
              </a:rPr>
              <a:t>Localized</a:t>
            </a:r>
            <a:r>
              <a:rPr lang="en-US" dirty="0" smtClean="0">
                <a:latin typeface="Tahoma" pitchFamily="34" charset="0"/>
              </a:rPr>
              <a:t>:</a:t>
            </a:r>
          </a:p>
          <a:p>
            <a:pPr marL="609600" indent="-609600" algn="l" rtl="0">
              <a:buFontTx/>
              <a:buNone/>
            </a:pPr>
            <a:r>
              <a:rPr lang="en-US" dirty="0" smtClean="0">
                <a:latin typeface="Tahoma" pitchFamily="34" charset="0"/>
              </a:rPr>
              <a:t>	-	tumor, foreign bodies or  mucous impaction</a:t>
            </a:r>
          </a:p>
          <a:p>
            <a:pPr marL="609600" indent="-609600" algn="l" rtl="0">
              <a:buFontTx/>
              <a:buNone/>
            </a:pPr>
            <a:r>
              <a:rPr lang="en-US" dirty="0" smtClean="0">
                <a:latin typeface="Tahoma" pitchFamily="34" charset="0"/>
              </a:rPr>
              <a:t>	 </a:t>
            </a:r>
            <a:r>
              <a:rPr lang="en-US" u="sng" dirty="0" smtClean="0">
                <a:latin typeface="Tahoma" pitchFamily="34" charset="0"/>
              </a:rPr>
              <a:t>Generalized:</a:t>
            </a:r>
            <a:r>
              <a:rPr lang="en-US" dirty="0" smtClean="0">
                <a:latin typeface="Tahoma" pitchFamily="34" charset="0"/>
              </a:rPr>
              <a:t> </a:t>
            </a:r>
          </a:p>
          <a:p>
            <a:pPr marL="609600" indent="-609600" algn="l" rtl="0">
              <a:buFontTx/>
              <a:buNone/>
            </a:pPr>
            <a:r>
              <a:rPr lang="en-US" dirty="0" smtClean="0">
                <a:latin typeface="Tahoma" pitchFamily="34" charset="0"/>
              </a:rPr>
              <a:t>	-	bronchial asthma</a:t>
            </a:r>
          </a:p>
          <a:p>
            <a:pPr marL="609600" indent="-609600" algn="l" rtl="0">
              <a:buFontTx/>
              <a:buNone/>
            </a:pPr>
            <a:r>
              <a:rPr lang="en-US" dirty="0" smtClean="0">
                <a:latin typeface="Tahoma" pitchFamily="34" charset="0"/>
              </a:rPr>
              <a:t>	-	chronic bronchitis</a:t>
            </a:r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3861048"/>
            <a:ext cx="5113964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marL="609600" indent="-609600" algn="l" rtl="0">
              <a:buFontTx/>
              <a:buNone/>
            </a:pPr>
            <a:r>
              <a:rPr lang="en-US" dirty="0" smtClean="0">
                <a:latin typeface="Tahoma" pitchFamily="34" charset="0"/>
              </a:rPr>
              <a:t>	-	Congenital </a:t>
            </a:r>
            <a:r>
              <a:rPr lang="en-US" dirty="0" err="1" smtClean="0">
                <a:latin typeface="Tahoma" pitchFamily="34" charset="0"/>
              </a:rPr>
              <a:t>bronchiactasis</a:t>
            </a:r>
            <a:endParaRPr lang="en-US" dirty="0" smtClean="0">
              <a:latin typeface="Tahoma" pitchFamily="34" charset="0"/>
            </a:endParaRPr>
          </a:p>
          <a:p>
            <a:pPr marL="609600" indent="-609600" algn="l" rtl="0">
              <a:buFontTx/>
              <a:buNone/>
            </a:pPr>
            <a:r>
              <a:rPr lang="en-US" dirty="0" smtClean="0">
                <a:latin typeface="Tahoma" pitchFamily="34" charset="0"/>
              </a:rPr>
              <a:t>	-	Cystic fibrosis.</a:t>
            </a:r>
          </a:p>
          <a:p>
            <a:pPr marL="609600" indent="-609600" algn="l" rtl="0">
              <a:buFontTx/>
              <a:buNone/>
            </a:pPr>
            <a:r>
              <a:rPr lang="en-US" dirty="0" smtClean="0">
                <a:latin typeface="Tahoma" pitchFamily="34" charset="0"/>
              </a:rPr>
              <a:t>	-	</a:t>
            </a:r>
            <a:r>
              <a:rPr lang="en-US" dirty="0" err="1" smtClean="0">
                <a:latin typeface="Tahoma" pitchFamily="34" charset="0"/>
              </a:rPr>
              <a:t>Intralobar</a:t>
            </a:r>
            <a:r>
              <a:rPr lang="en-US" dirty="0" smtClean="0">
                <a:latin typeface="Tahoma" pitchFamily="34" charset="0"/>
              </a:rPr>
              <a:t> sequestration of the lung.</a:t>
            </a:r>
          </a:p>
          <a:p>
            <a:pPr marL="609600" indent="-609600" algn="l" rtl="0">
              <a:buFontTx/>
              <a:buNone/>
            </a:pPr>
            <a:r>
              <a:rPr lang="en-US" dirty="0" smtClean="0">
                <a:latin typeface="Tahoma" pitchFamily="34" charset="0"/>
              </a:rPr>
              <a:t>	-	Immunodeficiency status.</a:t>
            </a:r>
          </a:p>
          <a:p>
            <a:pPr marL="609600" indent="-609600" algn="l" rtl="0">
              <a:buFontTx/>
              <a:buNone/>
            </a:pPr>
            <a:r>
              <a:rPr lang="en-US" dirty="0" smtClean="0">
                <a:latin typeface="Tahoma" pitchFamily="34" charset="0"/>
              </a:rPr>
              <a:t>	-	Immotile cilia and </a:t>
            </a:r>
            <a:r>
              <a:rPr lang="en-US" dirty="0" err="1" smtClean="0">
                <a:latin typeface="Tahoma" pitchFamily="34" charset="0"/>
              </a:rPr>
              <a:t>kartagner</a:t>
            </a:r>
            <a:r>
              <a:rPr lang="en-US" dirty="0" smtClean="0">
                <a:latin typeface="Tahoma" pitchFamily="34" charset="0"/>
              </a:rPr>
              <a:t> syndrome.</a:t>
            </a:r>
            <a:endParaRPr lang="ar-SA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5805264"/>
            <a:ext cx="503464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dirty="0" smtClean="0">
                <a:latin typeface="Tahoma" pitchFamily="34" charset="0"/>
              </a:rPr>
              <a:t>Caused by TB, staphylococci or mixed infection.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n-US" b="1" dirty="0" err="1"/>
              <a:t>Kartagener</a:t>
            </a:r>
            <a:r>
              <a:rPr lang="en-US" b="1" dirty="0"/>
              <a:t> Syndrome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5029200"/>
          </a:xfrm>
        </p:spPr>
        <p:txBody>
          <a:bodyPr/>
          <a:lstStyle/>
          <a:p>
            <a:r>
              <a:rPr lang="en-US"/>
              <a:t>Inherited as autosomal recessive trait.</a:t>
            </a:r>
          </a:p>
          <a:p>
            <a:r>
              <a:rPr lang="en-US"/>
              <a:t>Patient develop bronchiactasis, sinusitis and situs invertus.</a:t>
            </a:r>
          </a:p>
          <a:p>
            <a:r>
              <a:rPr lang="en-US"/>
              <a:t>Defect in ciliary motility due to absent or irregular dynein arms.</a:t>
            </a:r>
          </a:p>
          <a:p>
            <a:r>
              <a:rPr lang="en-US"/>
              <a:t>Lack of ciliary activity interferers with bronchial clearance.</a:t>
            </a:r>
          </a:p>
          <a:p>
            <a:r>
              <a:rPr lang="en-US"/>
              <a:t>Males have infertility.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990600"/>
          </a:xfrm>
        </p:spPr>
        <p:txBody>
          <a:bodyPr/>
          <a:lstStyle/>
          <a:p>
            <a:pPr algn="ctr"/>
            <a:r>
              <a:rPr lang="en-US" b="1" dirty="0" err="1" smtClean="0"/>
              <a:t>Bronchiectasis</a:t>
            </a:r>
            <a:endParaRPr lang="en-US" b="1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53340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/>
              <a:t>Etiology and pathogenesis</a:t>
            </a:r>
          </a:p>
          <a:p>
            <a:r>
              <a:rPr lang="en-US" dirty="0"/>
              <a:t>Obstruction and infection.</a:t>
            </a:r>
          </a:p>
          <a:p>
            <a:pPr>
              <a:buFontTx/>
              <a:buNone/>
            </a:pPr>
            <a:r>
              <a:rPr lang="en-US" dirty="0"/>
              <a:t>	Bronchial obstruction (</a:t>
            </a:r>
            <a:r>
              <a:rPr lang="en-US" dirty="0" err="1"/>
              <a:t>athelectasis</a:t>
            </a:r>
            <a:r>
              <a:rPr lang="en-US" dirty="0"/>
              <a:t> of airway distal to obstruction) – bronchial wall inflammation.</a:t>
            </a:r>
          </a:p>
          <a:p>
            <a:r>
              <a:rPr lang="en-US" dirty="0"/>
              <a:t>These changes become irreversible:</a:t>
            </a:r>
          </a:p>
          <a:p>
            <a:pPr>
              <a:buFontTx/>
              <a:buNone/>
            </a:pPr>
            <a:r>
              <a:rPr lang="en-US" dirty="0"/>
              <a:t>	1.	If obstruction persist.</a:t>
            </a:r>
          </a:p>
          <a:p>
            <a:pPr>
              <a:buFontTx/>
              <a:buNone/>
            </a:pPr>
            <a:r>
              <a:rPr lang="en-US" dirty="0"/>
              <a:t>	2.	If there is added infection.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Morphology of </a:t>
            </a:r>
            <a:r>
              <a:rPr lang="en-US" b="1" dirty="0" err="1" smtClean="0"/>
              <a:t>Bronchiectasis</a:t>
            </a:r>
            <a:endParaRPr lang="en-US" b="1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Usually affects lower lobes bilaterally (vertical airways).</a:t>
            </a:r>
          </a:p>
          <a:p>
            <a:r>
              <a:rPr lang="en-US"/>
              <a:t>Dilated airways up to four times of normal, reaching the pleura.</a:t>
            </a:r>
          </a:p>
          <a:p>
            <a:r>
              <a:rPr lang="en-US"/>
              <a:t>Tube-like enlargement (cylindroid) or fusiform (saccular).</a:t>
            </a:r>
          </a:p>
          <a:p>
            <a:r>
              <a:rPr lang="en-US"/>
              <a:t>Acute and chronic inflammation, extensive ulceration of lining epithelium with fibrosis.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2" descr="http://www.meddean.luc.edu/lumen/bbs/p/pulpathi/pulpath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429156" cy="6429420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0648"/>
            <a:ext cx="4158461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Bronchiectasis</a:t>
            </a:r>
            <a:endParaRPr lang="en-US" dirty="0"/>
          </a:p>
        </p:txBody>
      </p:sp>
      <p:pic>
        <p:nvPicPr>
          <p:cNvPr id="6" name="Picture 2" descr="http://upload.wikimedia.org/wikipedia/commons/thumb/8/8f/Bronchiectasis.jpg/220px-Bronchiectasi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124744"/>
            <a:ext cx="3168352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143000"/>
            <a:ext cx="4191000" cy="5496394"/>
          </a:xfr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143000"/>
            <a:ext cx="417449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Bronchiectasis</a:t>
            </a:r>
            <a:endParaRPr lang="en-US" b="1" dirty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Clinical course</a:t>
            </a:r>
            <a:r>
              <a:rPr lang="en-US" b="1" dirty="0">
                <a:solidFill>
                  <a:srgbClr val="C00000"/>
                </a:solidFill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Sever </a:t>
            </a:r>
            <a:r>
              <a:rPr lang="en-US" dirty="0"/>
              <a:t>persistent cough with sputum (</a:t>
            </a:r>
            <a:r>
              <a:rPr lang="en-US" dirty="0" err="1"/>
              <a:t>mucopurulent</a:t>
            </a:r>
            <a:r>
              <a:rPr lang="en-US" dirty="0"/>
              <a:t>, fetid sputum) sometime with </a:t>
            </a:r>
            <a:r>
              <a:rPr lang="en-US" dirty="0" err="1"/>
              <a:t>with</a:t>
            </a:r>
            <a:r>
              <a:rPr lang="en-US" dirty="0"/>
              <a:t> blood.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Clubbing of fingers.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sever, obstructive pulmonary function develop.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Rare complications: metastatic brain abscess and </a:t>
            </a:r>
            <a:r>
              <a:rPr lang="en-US" dirty="0" err="1"/>
              <a:t>amyloidosis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43200" y="3124200"/>
            <a:ext cx="3505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Chronic Obstructive Pulmonary Disease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5676900" y="247650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2362200" y="2362200"/>
            <a:ext cx="1066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019800" y="1752600"/>
            <a:ext cx="2133600" cy="685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Emphysema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36394" y="4212609"/>
            <a:ext cx="2286000" cy="685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Bronchiectasis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6300192" y="4293096"/>
            <a:ext cx="2133600" cy="685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Chronic Bronchitis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23528" y="1556792"/>
            <a:ext cx="2133600" cy="685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Asthma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4" idx="5"/>
          </p:cNvCxnSpPr>
          <p:nvPr/>
        </p:nvCxnSpPr>
        <p:spPr>
          <a:xfrm rot="16200000" flipH="1">
            <a:off x="5636721" y="3807920"/>
            <a:ext cx="786233" cy="58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2362202" y="3657600"/>
            <a:ext cx="1066798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065600" y="381000"/>
            <a:ext cx="693221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Summary</a:t>
            </a:r>
            <a:endParaRPr lang="en-US" sz="2000" b="1" dirty="0" smtClean="0"/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       </a:t>
            </a:r>
            <a:r>
              <a:rPr lang="en-US" sz="2800" b="1" dirty="0" smtClean="0"/>
              <a:t>Chronic Obstructive Pulmonary Disease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8755" y="2276872"/>
            <a:ext cx="167064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Types</a:t>
            </a:r>
          </a:p>
          <a:p>
            <a:pPr algn="l" rtl="0"/>
            <a:r>
              <a:rPr lang="en-US" dirty="0" smtClean="0"/>
              <a:t>Pathogenesis</a:t>
            </a:r>
          </a:p>
          <a:p>
            <a:pPr algn="l" rtl="0"/>
            <a:r>
              <a:rPr lang="en-US" dirty="0" smtClean="0"/>
              <a:t>Pathology</a:t>
            </a:r>
          </a:p>
          <a:p>
            <a:pPr algn="l" rtl="0"/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4953000"/>
            <a:ext cx="1708288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Definition</a:t>
            </a:r>
          </a:p>
          <a:p>
            <a:pPr algn="l" rtl="0"/>
            <a:r>
              <a:rPr lang="en-US" dirty="0" smtClean="0"/>
              <a:t>Causes</a:t>
            </a:r>
          </a:p>
          <a:p>
            <a:pPr algn="l" rtl="0"/>
            <a:r>
              <a:rPr lang="en-US" dirty="0" smtClean="0"/>
              <a:t>Pathogenesis</a:t>
            </a:r>
          </a:p>
          <a:p>
            <a:pPr algn="l" rtl="0"/>
            <a:r>
              <a:rPr lang="en-US" dirty="0" smtClean="0"/>
              <a:t>Pathology</a:t>
            </a:r>
          </a:p>
          <a:p>
            <a:pPr algn="l" rtl="0"/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77000" y="2514600"/>
            <a:ext cx="1708288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Definition</a:t>
            </a:r>
          </a:p>
          <a:p>
            <a:pPr algn="l" rtl="0"/>
            <a:r>
              <a:rPr lang="en-US" dirty="0" smtClean="0"/>
              <a:t>Causes</a:t>
            </a:r>
          </a:p>
          <a:p>
            <a:pPr algn="l" rtl="0"/>
            <a:r>
              <a:rPr lang="en-US" dirty="0" smtClean="0"/>
              <a:t>Pathogenesis</a:t>
            </a:r>
          </a:p>
          <a:p>
            <a:pPr algn="l" rtl="0"/>
            <a:r>
              <a:rPr lang="en-US" dirty="0" smtClean="0"/>
              <a:t>classification</a:t>
            </a:r>
          </a:p>
          <a:p>
            <a:pPr algn="l" rtl="0"/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36120" y="5013176"/>
            <a:ext cx="1708288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Definition</a:t>
            </a:r>
          </a:p>
          <a:p>
            <a:pPr algn="l" rtl="0"/>
            <a:r>
              <a:rPr lang="en-US" dirty="0" smtClean="0"/>
              <a:t>Causes</a:t>
            </a:r>
          </a:p>
          <a:p>
            <a:pPr algn="l" rtl="0"/>
            <a:r>
              <a:rPr lang="en-US" dirty="0" smtClean="0"/>
              <a:t>Pathogenesis</a:t>
            </a:r>
          </a:p>
          <a:p>
            <a:pPr algn="l" rtl="0"/>
            <a:r>
              <a:rPr lang="en-US" dirty="0" smtClean="0"/>
              <a:t>Pathology</a:t>
            </a:r>
          </a:p>
          <a:p>
            <a:pPr algn="l" rtl="0"/>
            <a:r>
              <a:rPr lang="en-US" dirty="0" smtClean="0"/>
              <a:t>Clinical Features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505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Emphysema: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371600"/>
          <a:ext cx="8839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86200" y="6858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Dilated air spaces beyond respiratory </a:t>
            </a:r>
            <a:r>
              <a:rPr lang="en-US" sz="2000" dirty="0" err="1" smtClean="0"/>
              <a:t>arteriols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441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Chronic Bronchitis: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752600"/>
          <a:ext cx="9144000" cy="495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16016" y="764704"/>
            <a:ext cx="42672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Persistent productive cough for at least 3 consecutive months in at least 2 consecutive years, smoking related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8458200" cy="1143000"/>
          </a:xfrm>
        </p:spPr>
        <p:txBody>
          <a:bodyPr>
            <a:noAutofit/>
          </a:bodyPr>
          <a:lstStyle/>
          <a:p>
            <a:pPr lvl="0"/>
            <a:r>
              <a:rPr lang="en-US" sz="4500" dirty="0" smtClean="0"/>
              <a:t/>
            </a:r>
            <a:br>
              <a:rPr lang="en-US" sz="4500" dirty="0" smtClean="0"/>
            </a:br>
            <a:r>
              <a:rPr lang="en-US" sz="4500" dirty="0" smtClean="0"/>
              <a:t/>
            </a:r>
            <a:br>
              <a:rPr lang="en-US" sz="4500" dirty="0" smtClean="0"/>
            </a:br>
            <a:r>
              <a:rPr lang="en-US" sz="4500" dirty="0" smtClean="0"/>
              <a:t/>
            </a:r>
            <a:br>
              <a:rPr lang="en-US" sz="4500" dirty="0" smtClean="0"/>
            </a:br>
            <a:r>
              <a:rPr lang="en-US" sz="4500" dirty="0" smtClean="0"/>
              <a:t>Asthma: Dyspnea and wheezing</a:t>
            </a:r>
            <a:br>
              <a:rPr lang="en-US" sz="4500" dirty="0" smtClean="0"/>
            </a:br>
            <a:endParaRPr lang="en-US" sz="4500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447800"/>
          <a:ext cx="9144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83768" y="476672"/>
            <a:ext cx="161416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sz="3600" dirty="0" smtClean="0"/>
              <a:t>Asthma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810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Bronchiectasis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76400"/>
          <a:ext cx="9144000" cy="5181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62400" y="762000"/>
            <a:ext cx="49530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Chronic necrotizing infection of the bronchi </a:t>
            </a:r>
          </a:p>
          <a:p>
            <a:pPr algn="l" rtl="0"/>
            <a:r>
              <a:rPr lang="en-US" dirty="0" smtClean="0"/>
              <a:t>and bronchioles leading to </a:t>
            </a:r>
            <a:r>
              <a:rPr lang="en-US" dirty="0" err="1" smtClean="0"/>
              <a:t>permenant</a:t>
            </a:r>
            <a:r>
              <a:rPr lang="en-US" dirty="0" smtClean="0"/>
              <a:t> dilatation of these airways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062" y="1396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/>
            </a:r>
            <a:br>
              <a:rPr lang="en-US" u="sng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dirty="0" err="1" smtClean="0"/>
              <a:t>Pneumothorax</a:t>
            </a:r>
            <a:endParaRPr lang="ar-SA" smtClean="0"/>
          </a:p>
          <a:p>
            <a:pPr algn="ctr">
              <a:buNone/>
            </a:pPr>
            <a:r>
              <a:rPr lang="en-US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://www.youtube.com/watch?v=qVmy5s7AFe0&amp;feature=related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1187624" y="3861048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/>
              <a:t>Athelectasis</a:t>
            </a:r>
            <a:endParaRPr lang="ar-SA" sz="3200" dirty="0" smtClean="0"/>
          </a:p>
          <a:p>
            <a:pPr algn="ctr"/>
            <a:r>
              <a:rPr lang="en-US" sz="3200" dirty="0" smtClean="0">
                <a:hlinkClick r:id="rId3"/>
              </a:rPr>
              <a:t>http://www.youtube.com/watch?v=VQRggeFb_J0&amp;feature=related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9144000" cy="838200"/>
          </a:xfrm>
        </p:spPr>
        <p:txBody>
          <a:bodyPr/>
          <a:lstStyle/>
          <a:p>
            <a:r>
              <a:rPr lang="en-US" sz="3200" b="1" dirty="0"/>
              <a:t>Obstructive and Restrictive Pulmonary Dise</a:t>
            </a:r>
            <a:r>
              <a:rPr lang="en-US" sz="3200" dirty="0"/>
              <a:t>a</a:t>
            </a:r>
            <a:r>
              <a:rPr lang="en-US" sz="3200" b="1" dirty="0"/>
              <a:t>ses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7924800" cy="6019800"/>
          </a:xfrm>
        </p:spPr>
        <p:txBody>
          <a:bodyPr/>
          <a:lstStyle/>
          <a:p>
            <a:pPr>
              <a:buNone/>
              <a:tabLst>
                <a:tab pos="912813" algn="l"/>
              </a:tabLst>
            </a:pPr>
            <a:r>
              <a:rPr lang="en-US" sz="2400" dirty="0">
                <a:latin typeface="Tahoma" pitchFamily="34" charset="0"/>
              </a:rPr>
              <a:t>Diffuse pulmonary diseases are divided into:</a:t>
            </a:r>
          </a:p>
          <a:p>
            <a:pPr>
              <a:buFontTx/>
              <a:buNone/>
              <a:tabLst>
                <a:tab pos="912813" algn="l"/>
              </a:tabLst>
            </a:pPr>
            <a:r>
              <a:rPr lang="en-US" sz="2400" dirty="0">
                <a:latin typeface="Tahoma" pitchFamily="34" charset="0"/>
              </a:rPr>
              <a:t>	</a:t>
            </a:r>
            <a:endParaRPr lang="en-US" sz="2000" dirty="0">
              <a:latin typeface="Tahoma" pitchFamily="34" charset="0"/>
            </a:endParaRPr>
          </a:p>
          <a:p>
            <a:pPr>
              <a:buFontTx/>
              <a:buNone/>
              <a:tabLst>
                <a:tab pos="912813" algn="l"/>
              </a:tabLst>
            </a:pPr>
            <a:endParaRPr lang="en-US" sz="2000" dirty="0"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13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362200"/>
            <a:ext cx="3962400" cy="31700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buFontTx/>
              <a:buNone/>
              <a:tabLst>
                <a:tab pos="912813" algn="l"/>
              </a:tabLst>
            </a:pPr>
            <a:r>
              <a:rPr lang="en-US" sz="2000" dirty="0" smtClean="0">
                <a:latin typeface="Tahoma" pitchFamily="34" charset="0"/>
              </a:rPr>
              <a:t> 1. </a:t>
            </a:r>
            <a:r>
              <a:rPr lang="en-US" sz="2000" dirty="0" smtClean="0">
                <a:solidFill>
                  <a:schemeClr val="accent2"/>
                </a:solidFill>
                <a:latin typeface="Tahoma" pitchFamily="34" charset="0"/>
              </a:rPr>
              <a:t>Obstructive disease: </a:t>
            </a:r>
          </a:p>
          <a:p>
            <a:pPr algn="ctr">
              <a:buFontTx/>
              <a:buNone/>
              <a:tabLst>
                <a:tab pos="912813" algn="l"/>
              </a:tabLst>
            </a:pPr>
            <a:r>
              <a:rPr lang="en-US" dirty="0" smtClean="0">
                <a:latin typeface="Tahoma" pitchFamily="34" charset="0"/>
              </a:rPr>
              <a:t>characterized by limitation of airflow owing to partial or complete obstruction at any</a:t>
            </a:r>
          </a:p>
          <a:p>
            <a:pPr algn="ctr">
              <a:buFontTx/>
              <a:buNone/>
              <a:tabLst>
                <a:tab pos="912813" algn="l"/>
              </a:tabLst>
            </a:pPr>
            <a:r>
              <a:rPr lang="en-US" dirty="0" smtClean="0">
                <a:latin typeface="Tahoma" pitchFamily="34" charset="0"/>
              </a:rPr>
              <a:t> level from trachea to respiratory bronchioles.</a:t>
            </a:r>
          </a:p>
          <a:p>
            <a:pPr algn="ctr">
              <a:buFontTx/>
              <a:buNone/>
              <a:tabLst>
                <a:tab pos="912813" algn="l"/>
              </a:tabLst>
            </a:pPr>
            <a:r>
              <a:rPr lang="en-US" dirty="0" smtClean="0">
                <a:latin typeface="Tahoma" pitchFamily="34" charset="0"/>
              </a:rPr>
              <a:t>Pulmonary function test: </a:t>
            </a:r>
          </a:p>
          <a:p>
            <a:pPr algn="ctr">
              <a:buFontTx/>
              <a:buNone/>
              <a:tabLst>
                <a:tab pos="912813" algn="l"/>
              </a:tabLst>
            </a:pPr>
            <a:r>
              <a:rPr lang="en-US" dirty="0" smtClean="0">
                <a:latin typeface="Tahoma" pitchFamily="34" charset="0"/>
              </a:rPr>
              <a:t>limitation of maximal</a:t>
            </a:r>
          </a:p>
          <a:p>
            <a:pPr algn="ctr">
              <a:buFontTx/>
              <a:buNone/>
              <a:tabLst>
                <a:tab pos="912813" algn="l"/>
              </a:tabLst>
            </a:pPr>
            <a:r>
              <a:rPr lang="en-US" dirty="0" smtClean="0">
                <a:latin typeface="Tahoma" pitchFamily="34" charset="0"/>
              </a:rPr>
              <a:t> airflow rate during forced expiration (FEVI).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2362200"/>
            <a:ext cx="4267200" cy="31700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buFontTx/>
              <a:buNone/>
              <a:tabLst>
                <a:tab pos="912813" algn="l"/>
              </a:tabLst>
            </a:pPr>
            <a:r>
              <a:rPr lang="en-US" sz="2000" dirty="0" smtClean="0">
                <a:latin typeface="Tahoma" pitchFamily="34" charset="0"/>
              </a:rPr>
              <a:t>	2. </a:t>
            </a:r>
            <a:r>
              <a:rPr lang="en-US" sz="2000" dirty="0" smtClean="0">
                <a:solidFill>
                  <a:schemeClr val="accent2"/>
                </a:solidFill>
                <a:latin typeface="Tahoma" pitchFamily="34" charset="0"/>
              </a:rPr>
              <a:t>Restrictive disease: </a:t>
            </a:r>
            <a:r>
              <a:rPr lang="en-US" dirty="0" smtClean="0">
                <a:latin typeface="Tahoma" pitchFamily="34" charset="0"/>
              </a:rPr>
              <a:t>characterized by reduced expansion of lung parenchyma with decreased total lung capacity while the expiratory flow rate is near normal.</a:t>
            </a:r>
          </a:p>
          <a:p>
            <a:pPr algn="ctr">
              <a:buFontTx/>
              <a:buNone/>
              <a:tabLst>
                <a:tab pos="912813" algn="l"/>
              </a:tabLst>
            </a:pPr>
            <a:r>
              <a:rPr lang="en-US" dirty="0" smtClean="0">
                <a:latin typeface="Tahoma" pitchFamily="34" charset="0"/>
              </a:rPr>
              <a:t>  Occur in:</a:t>
            </a:r>
          </a:p>
          <a:p>
            <a:pPr algn="ctr">
              <a:buFontTx/>
              <a:buNone/>
              <a:tabLst>
                <a:tab pos="912813" algn="l"/>
              </a:tabLst>
            </a:pPr>
            <a:r>
              <a:rPr lang="en-US" dirty="0" smtClean="0">
                <a:latin typeface="Tahoma" pitchFamily="34" charset="0"/>
              </a:rPr>
              <a:t>  1.  Chest wall disorder.</a:t>
            </a:r>
          </a:p>
          <a:p>
            <a:pPr algn="ctr">
              <a:buFontTx/>
              <a:buNone/>
              <a:tabLst>
                <a:tab pos="912813" algn="l"/>
              </a:tabLst>
            </a:pPr>
            <a:r>
              <a:rPr lang="en-US" dirty="0" smtClean="0">
                <a:latin typeface="Tahoma" pitchFamily="34" charset="0"/>
              </a:rPr>
              <a:t>  2. Acute or chronic, interstitial  and    infiltrative diseases,         </a:t>
            </a:r>
          </a:p>
          <a:p>
            <a:pPr algn="ctr">
              <a:buFontTx/>
              <a:buNone/>
              <a:tabLst>
                <a:tab pos="912813" algn="l"/>
              </a:tabLst>
            </a:pPr>
            <a:r>
              <a:rPr lang="en-US" dirty="0" smtClean="0">
                <a:latin typeface="Tahoma" pitchFamily="34" charset="0"/>
              </a:rPr>
              <a:t> e.g.  ARDS and pneumoconiosis.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Chronic Obstructive Pulmonary Disease (COPD)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Share </a:t>
            </a:r>
            <a:r>
              <a:rPr lang="en-US" sz="2400" dirty="0"/>
              <a:t>a major symptom: </a:t>
            </a:r>
            <a:r>
              <a:rPr lang="en-US" sz="2400" dirty="0" err="1"/>
              <a:t>dyspnea</a:t>
            </a:r>
            <a:r>
              <a:rPr lang="en-US" sz="2400" dirty="0"/>
              <a:t> with chronic or recurrent obstruction to airflow within the lung.</a:t>
            </a:r>
          </a:p>
          <a:p>
            <a:r>
              <a:rPr lang="en-US" sz="2400" dirty="0"/>
              <a:t>The incidence of COPD has increased dramatically in the past few decades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43200" y="3124200"/>
            <a:ext cx="3505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Chronic Obstructive Pulmonary Disease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5676900" y="247650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2362200" y="2362200"/>
            <a:ext cx="1066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019800" y="1752600"/>
            <a:ext cx="2133600" cy="6858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Emphysema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52400" y="1828800"/>
            <a:ext cx="2286000" cy="685800"/>
          </a:xfrm>
          <a:prstGeom prst="ellipse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Bronchiectasis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6248400" y="4495800"/>
            <a:ext cx="2133600" cy="685800"/>
          </a:xfrm>
          <a:prstGeom prst="ellipse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Chronic Bronchitis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81000" y="4648200"/>
            <a:ext cx="2133600" cy="685800"/>
          </a:xfrm>
          <a:prstGeom prst="ellipse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Asthma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4" idx="5"/>
          </p:cNvCxnSpPr>
          <p:nvPr/>
        </p:nvCxnSpPr>
        <p:spPr>
          <a:xfrm rot="16200000" flipH="1">
            <a:off x="5636721" y="3807920"/>
            <a:ext cx="786233" cy="58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2362202" y="3657600"/>
            <a:ext cx="1066798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95536" y="5661248"/>
            <a:ext cx="8534400" cy="892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l" rtl="0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 smtClean="0"/>
              <a:t> A group of conditions characterized by limitation of airflow</a:t>
            </a:r>
          </a:p>
          <a:p>
            <a:pPr algn="l" rtl="0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 smtClean="0"/>
              <a:t> Emphysema and chronic bronchitis often co-exist</a:t>
            </a:r>
            <a:r>
              <a:rPr lang="en-US" sz="2800" dirty="0" smtClean="0"/>
              <a:t>.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447800" y="762000"/>
            <a:ext cx="69691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Chronic Obstructive Pulmonary Disease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828800"/>
            <a:ext cx="7772400" cy="1143000"/>
          </a:xfrm>
        </p:spPr>
        <p:txBody>
          <a:bodyPr/>
          <a:lstStyle/>
          <a:p>
            <a:pPr algn="ctr"/>
            <a:r>
              <a:rPr lang="en-US" b="1" dirty="0"/>
              <a:t>Emphysema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http://www.youtube.com/watch?v=5b6f1LH9WH8&amp;feature=related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Emphysema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8305800" cy="5257800"/>
          </a:xfrm>
        </p:spPr>
        <p:txBody>
          <a:bodyPr/>
          <a:lstStyle/>
          <a:p>
            <a:r>
              <a:rPr lang="en-US" sz="2800" dirty="0"/>
              <a:t>Is characterized by permanent enlargement of the airspaces distal to the terminal bronchioles accompanied by destruction of their walls, without obvious fibrosis.</a:t>
            </a:r>
          </a:p>
          <a:p>
            <a:r>
              <a:rPr lang="en-US" sz="2800" dirty="0"/>
              <a:t>Over inflation.</a:t>
            </a:r>
          </a:p>
          <a:p>
            <a:r>
              <a:rPr lang="en-US" sz="2800" dirty="0"/>
              <a:t>Types of emphysema:</a:t>
            </a:r>
          </a:p>
          <a:p>
            <a:pPr>
              <a:buFontTx/>
              <a:buNone/>
            </a:pPr>
            <a:r>
              <a:rPr lang="en-US" sz="2800" dirty="0"/>
              <a:t>	1. </a:t>
            </a:r>
            <a:r>
              <a:rPr lang="en-US" sz="2800" dirty="0" err="1">
                <a:solidFill>
                  <a:schemeClr val="accent2"/>
                </a:solidFill>
              </a:rPr>
              <a:t>Centriacinar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smtClean="0">
                <a:solidFill>
                  <a:schemeClr val="accent2"/>
                </a:solidFill>
              </a:rPr>
              <a:t>(20x)</a:t>
            </a:r>
            <a:endParaRPr lang="en-US" sz="2800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	2. </a:t>
            </a:r>
            <a:r>
              <a:rPr lang="en-US" sz="2800" dirty="0" err="1">
                <a:solidFill>
                  <a:schemeClr val="accent2"/>
                </a:solidFill>
              </a:rPr>
              <a:t>Panacinar</a:t>
            </a:r>
            <a:endParaRPr lang="en-US" sz="2800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sz="2800" dirty="0"/>
              <a:t>   3. </a:t>
            </a:r>
            <a:r>
              <a:rPr lang="en-US" sz="2800" dirty="0" smtClean="0"/>
              <a:t>Distal </a:t>
            </a:r>
            <a:r>
              <a:rPr lang="en-US" sz="2800" dirty="0" err="1" smtClean="0"/>
              <a:t>acinar</a:t>
            </a:r>
            <a:endParaRPr lang="en-US" sz="2800" dirty="0"/>
          </a:p>
          <a:p>
            <a:pPr>
              <a:buFontTx/>
              <a:buNone/>
            </a:pPr>
            <a:r>
              <a:rPr lang="en-US" sz="2800" dirty="0"/>
              <a:t>	4. </a:t>
            </a:r>
            <a:r>
              <a:rPr lang="en-US" sz="2800" dirty="0" smtClean="0"/>
              <a:t>Irregular</a:t>
            </a:r>
            <a:endParaRPr lang="en-US" sz="2800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984500"/>
            <a:ext cx="5334000" cy="3873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1453</Words>
  <Application>Microsoft Office PowerPoint</Application>
  <PresentationFormat>On-screen Show (4:3)</PresentationFormat>
  <Paragraphs>344</Paragraphs>
  <Slides>48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RESPIRATORY BLOCK</vt:lpstr>
      <vt:lpstr>Objectives</vt:lpstr>
      <vt:lpstr>Contents</vt:lpstr>
      <vt:lpstr>Slide 4</vt:lpstr>
      <vt:lpstr>Obstructive and Restrictive Pulmonary Diseases</vt:lpstr>
      <vt:lpstr>Chronic Obstructive Pulmonary Disease (COPD)</vt:lpstr>
      <vt:lpstr>Slide 7</vt:lpstr>
      <vt:lpstr>Emphysema</vt:lpstr>
      <vt:lpstr>Emphysema</vt:lpstr>
      <vt:lpstr>Slide 10</vt:lpstr>
      <vt:lpstr>Emphysema</vt:lpstr>
      <vt:lpstr>Centriacinar (centrilobular) emphysema</vt:lpstr>
      <vt:lpstr>Panacinar (panlobular) emphysema</vt:lpstr>
      <vt:lpstr>Distal acinar (paraseptal) emphysema</vt:lpstr>
      <vt:lpstr>Irregular Emphysema</vt:lpstr>
      <vt:lpstr>Pathogenesis of Emphysema</vt:lpstr>
      <vt:lpstr>Pathogenesis of Emphysema</vt:lpstr>
      <vt:lpstr>Slide 18</vt:lpstr>
      <vt:lpstr>Emphysema</vt:lpstr>
      <vt:lpstr>Emphysema: Clinical course </vt:lpstr>
      <vt:lpstr>Complications</vt:lpstr>
      <vt:lpstr>Slide 22</vt:lpstr>
      <vt:lpstr>Slide 23</vt:lpstr>
      <vt:lpstr>Slide 24</vt:lpstr>
      <vt:lpstr>Chronic Bronchitis</vt:lpstr>
      <vt:lpstr>Chronic bronchitis</vt:lpstr>
      <vt:lpstr>Reid Index &gt; 0.4</vt:lpstr>
      <vt:lpstr>Chronic bronchitis</vt:lpstr>
      <vt:lpstr>Chronic bronchitis vs. Emphysema</vt:lpstr>
      <vt:lpstr>Slide 30</vt:lpstr>
      <vt:lpstr>Emphysema and Chronic Bronchitis</vt:lpstr>
      <vt:lpstr>Bronchiectasis</vt:lpstr>
      <vt:lpstr>Slide 33</vt:lpstr>
      <vt:lpstr>Bronchiectasis</vt:lpstr>
      <vt:lpstr>Conditions associated with Bronchiectasis</vt:lpstr>
      <vt:lpstr>Kartagener Syndrome</vt:lpstr>
      <vt:lpstr>Bronchiectasis</vt:lpstr>
      <vt:lpstr>Morphology of Bronchiectasis</vt:lpstr>
      <vt:lpstr>Slide 39</vt:lpstr>
      <vt:lpstr>Bronchiectasis</vt:lpstr>
      <vt:lpstr>Slide 41</vt:lpstr>
      <vt:lpstr>Bronchiectasis</vt:lpstr>
      <vt:lpstr>Slide 43</vt:lpstr>
      <vt:lpstr>Emphysema:</vt:lpstr>
      <vt:lpstr>Chronic Bronchitis: </vt:lpstr>
      <vt:lpstr>   Asthma: Dyspnea and wheezing </vt:lpstr>
      <vt:lpstr>Bronchiectasis: </vt:lpstr>
      <vt:lpstr>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Dr.Maha</dc:creator>
  <cp:lastModifiedBy>Dr.Maha</cp:lastModifiedBy>
  <cp:revision>13</cp:revision>
  <dcterms:created xsi:type="dcterms:W3CDTF">2012-01-22T18:28:26Z</dcterms:created>
  <dcterms:modified xsi:type="dcterms:W3CDTF">2012-02-05T20:42:20Z</dcterms:modified>
</cp:coreProperties>
</file>