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0"/>
  </p:handoutMasterIdLst>
  <p:sldIdLst>
    <p:sldId id="346" r:id="rId2"/>
    <p:sldId id="347" r:id="rId3"/>
    <p:sldId id="348" r:id="rId4"/>
    <p:sldId id="349" r:id="rId5"/>
    <p:sldId id="310" r:id="rId6"/>
    <p:sldId id="309" r:id="rId7"/>
    <p:sldId id="351" r:id="rId8"/>
    <p:sldId id="383" r:id="rId9"/>
    <p:sldId id="393" r:id="rId10"/>
    <p:sldId id="392" r:id="rId11"/>
    <p:sldId id="384" r:id="rId12"/>
    <p:sldId id="386" r:id="rId13"/>
    <p:sldId id="387" r:id="rId14"/>
    <p:sldId id="395" r:id="rId15"/>
    <p:sldId id="394" r:id="rId16"/>
    <p:sldId id="388" r:id="rId17"/>
    <p:sldId id="389" r:id="rId18"/>
    <p:sldId id="390" r:id="rId19"/>
    <p:sldId id="391" r:id="rId20"/>
    <p:sldId id="339" r:id="rId21"/>
    <p:sldId id="382" r:id="rId22"/>
    <p:sldId id="352" r:id="rId23"/>
    <p:sldId id="353" r:id="rId24"/>
    <p:sldId id="370" r:id="rId25"/>
    <p:sldId id="354" r:id="rId26"/>
    <p:sldId id="355" r:id="rId27"/>
    <p:sldId id="356" r:id="rId28"/>
    <p:sldId id="357" r:id="rId29"/>
    <p:sldId id="358" r:id="rId30"/>
    <p:sldId id="359" r:id="rId31"/>
    <p:sldId id="360" r:id="rId32"/>
    <p:sldId id="371" r:id="rId33"/>
    <p:sldId id="362" r:id="rId34"/>
    <p:sldId id="372" r:id="rId35"/>
    <p:sldId id="361" r:id="rId36"/>
    <p:sldId id="363" r:id="rId37"/>
    <p:sldId id="396" r:id="rId38"/>
    <p:sldId id="397" r:id="rId39"/>
    <p:sldId id="366" r:id="rId40"/>
    <p:sldId id="367" r:id="rId41"/>
    <p:sldId id="398" r:id="rId42"/>
    <p:sldId id="369" r:id="rId43"/>
    <p:sldId id="377" r:id="rId44"/>
    <p:sldId id="378" r:id="rId45"/>
    <p:sldId id="380" r:id="rId46"/>
    <p:sldId id="368" r:id="rId47"/>
    <p:sldId id="312" r:id="rId48"/>
    <p:sldId id="313" r:id="rId49"/>
    <p:sldId id="400" r:id="rId50"/>
    <p:sldId id="315" r:id="rId51"/>
    <p:sldId id="316" r:id="rId52"/>
    <p:sldId id="399" r:id="rId53"/>
    <p:sldId id="319" r:id="rId54"/>
    <p:sldId id="374" r:id="rId55"/>
    <p:sldId id="376" r:id="rId56"/>
    <p:sldId id="293" r:id="rId57"/>
    <p:sldId id="401" r:id="rId58"/>
    <p:sldId id="338" r:id="rId59"/>
  </p:sldIdLst>
  <p:sldSz cx="9144000" cy="6858000" type="screen4x3"/>
  <p:notesSz cx="6662738" cy="9866313"/>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B942"/>
    <a:srgbClr val="FF66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46" autoAdjust="0"/>
    <p:restoredTop sz="90346" autoAdjust="0"/>
  </p:normalViewPr>
  <p:slideViewPr>
    <p:cSldViewPr>
      <p:cViewPr>
        <p:scale>
          <a:sx n="64" d="100"/>
          <a:sy n="64" d="100"/>
        </p:scale>
        <p:origin x="-1672" y="-4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887663"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41987" name="Rectangle 3"/>
          <p:cNvSpPr>
            <a:spLocks noGrp="1" noChangeArrowheads="1"/>
          </p:cNvSpPr>
          <p:nvPr>
            <p:ph type="dt" sz="quarter" idx="1"/>
          </p:nvPr>
        </p:nvSpPr>
        <p:spPr bwMode="auto">
          <a:xfrm>
            <a:off x="3775075" y="0"/>
            <a:ext cx="2887663"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defRPr>
            </a:lvl1pPr>
          </a:lstStyle>
          <a:p>
            <a:pPr>
              <a:defRPr/>
            </a:pPr>
            <a:endParaRPr lang="en-US"/>
          </a:p>
        </p:txBody>
      </p:sp>
      <p:sp>
        <p:nvSpPr>
          <p:cNvPr id="41988" name="Rectangle 4"/>
          <p:cNvSpPr>
            <a:spLocks noGrp="1" noChangeArrowheads="1"/>
          </p:cNvSpPr>
          <p:nvPr>
            <p:ph type="ftr" sz="quarter" idx="2"/>
          </p:nvPr>
        </p:nvSpPr>
        <p:spPr bwMode="auto">
          <a:xfrm>
            <a:off x="0" y="9372600"/>
            <a:ext cx="2887663"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41989" name="Rectangle 5"/>
          <p:cNvSpPr>
            <a:spLocks noGrp="1" noChangeArrowheads="1"/>
          </p:cNvSpPr>
          <p:nvPr>
            <p:ph type="sldNum" sz="quarter" idx="3"/>
          </p:nvPr>
        </p:nvSpPr>
        <p:spPr bwMode="auto">
          <a:xfrm>
            <a:off x="3775075" y="9372600"/>
            <a:ext cx="2887663"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1A983E7F-B928-A044-BA46-05AC67E47B31}" type="slidenum">
              <a:rPr lang="en-US"/>
              <a:pPr/>
              <a:t>‹#›</a:t>
            </a:fld>
            <a:endParaRPr lang="en-US"/>
          </a:p>
        </p:txBody>
      </p:sp>
    </p:spTree>
    <p:extLst>
      <p:ext uri="{BB962C8B-B14F-4D97-AF65-F5344CB8AC3E}">
        <p14:creationId xmlns:p14="http://schemas.microsoft.com/office/powerpoint/2010/main" val="39403301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6A15C3-6FBF-B149-8CF1-69AFCD44C9E3}" type="slidenum">
              <a:rPr lang="en-US"/>
              <a:pPr/>
              <a:t>‹#›</a:t>
            </a:fld>
            <a:endParaRPr lang="en-US"/>
          </a:p>
        </p:txBody>
      </p:sp>
    </p:spTree>
    <p:extLst>
      <p:ext uri="{BB962C8B-B14F-4D97-AF65-F5344CB8AC3E}">
        <p14:creationId xmlns:p14="http://schemas.microsoft.com/office/powerpoint/2010/main" val="113396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C48094-8544-0A4C-8CE9-3881971FC894}" type="slidenum">
              <a:rPr lang="en-US"/>
              <a:pPr/>
              <a:t>‹#›</a:t>
            </a:fld>
            <a:endParaRPr lang="en-US"/>
          </a:p>
        </p:txBody>
      </p:sp>
    </p:spTree>
    <p:extLst>
      <p:ext uri="{BB962C8B-B14F-4D97-AF65-F5344CB8AC3E}">
        <p14:creationId xmlns:p14="http://schemas.microsoft.com/office/powerpoint/2010/main" val="189082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E9C5676-466E-BF4D-99D8-134A11E6DA01}" type="slidenum">
              <a:rPr lang="en-US"/>
              <a:pPr/>
              <a:t>‹#›</a:t>
            </a:fld>
            <a:endParaRPr lang="en-US"/>
          </a:p>
        </p:txBody>
      </p:sp>
    </p:spTree>
    <p:extLst>
      <p:ext uri="{BB962C8B-B14F-4D97-AF65-F5344CB8AC3E}">
        <p14:creationId xmlns:p14="http://schemas.microsoft.com/office/powerpoint/2010/main" val="126566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E9E609A-87E7-AE40-8815-B88FE2A6F639}" type="slidenum">
              <a:rPr lang="en-US"/>
              <a:pPr/>
              <a:t>‹#›</a:t>
            </a:fld>
            <a:endParaRPr lang="en-US"/>
          </a:p>
        </p:txBody>
      </p:sp>
    </p:spTree>
    <p:extLst>
      <p:ext uri="{BB962C8B-B14F-4D97-AF65-F5344CB8AC3E}">
        <p14:creationId xmlns:p14="http://schemas.microsoft.com/office/powerpoint/2010/main" val="341389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861263A-B6CA-9A48-B6CA-BB57A0CE910F}" type="slidenum">
              <a:rPr lang="en-US"/>
              <a:pPr/>
              <a:t>‹#›</a:t>
            </a:fld>
            <a:endParaRPr lang="en-US"/>
          </a:p>
        </p:txBody>
      </p:sp>
    </p:spTree>
    <p:extLst>
      <p:ext uri="{BB962C8B-B14F-4D97-AF65-F5344CB8AC3E}">
        <p14:creationId xmlns:p14="http://schemas.microsoft.com/office/powerpoint/2010/main" val="35857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FAB782B-7228-DB45-9A91-B523986ADCFB}" type="slidenum">
              <a:rPr lang="en-US"/>
              <a:pPr/>
              <a:t>‹#›</a:t>
            </a:fld>
            <a:endParaRPr lang="en-US"/>
          </a:p>
        </p:txBody>
      </p:sp>
    </p:spTree>
    <p:extLst>
      <p:ext uri="{BB962C8B-B14F-4D97-AF65-F5344CB8AC3E}">
        <p14:creationId xmlns:p14="http://schemas.microsoft.com/office/powerpoint/2010/main" val="395611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F3997D5-2E32-7B43-8A87-76891825BF66}" type="slidenum">
              <a:rPr lang="en-US"/>
              <a:pPr/>
              <a:t>‹#›</a:t>
            </a:fld>
            <a:endParaRPr lang="en-US"/>
          </a:p>
        </p:txBody>
      </p:sp>
    </p:spTree>
    <p:extLst>
      <p:ext uri="{BB962C8B-B14F-4D97-AF65-F5344CB8AC3E}">
        <p14:creationId xmlns:p14="http://schemas.microsoft.com/office/powerpoint/2010/main" val="115512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1D4BB86-4993-DE47-8596-C72E2F5BC897}" type="slidenum">
              <a:rPr lang="en-US"/>
              <a:pPr/>
              <a:t>‹#›</a:t>
            </a:fld>
            <a:endParaRPr lang="en-US"/>
          </a:p>
        </p:txBody>
      </p:sp>
    </p:spTree>
    <p:extLst>
      <p:ext uri="{BB962C8B-B14F-4D97-AF65-F5344CB8AC3E}">
        <p14:creationId xmlns:p14="http://schemas.microsoft.com/office/powerpoint/2010/main" val="152721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5F43A1A-3BF2-9C43-89C4-8DAB54BA59B0}" type="slidenum">
              <a:rPr lang="en-US"/>
              <a:pPr/>
              <a:t>‹#›</a:t>
            </a:fld>
            <a:endParaRPr lang="en-US"/>
          </a:p>
        </p:txBody>
      </p:sp>
    </p:spTree>
    <p:extLst>
      <p:ext uri="{BB962C8B-B14F-4D97-AF65-F5344CB8AC3E}">
        <p14:creationId xmlns:p14="http://schemas.microsoft.com/office/powerpoint/2010/main" val="182093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8523EC3-C8B3-B048-85D3-58E5AAFE4080}" type="slidenum">
              <a:rPr lang="en-US"/>
              <a:pPr/>
              <a:t>‹#›</a:t>
            </a:fld>
            <a:endParaRPr lang="en-US"/>
          </a:p>
        </p:txBody>
      </p:sp>
    </p:spTree>
    <p:extLst>
      <p:ext uri="{BB962C8B-B14F-4D97-AF65-F5344CB8AC3E}">
        <p14:creationId xmlns:p14="http://schemas.microsoft.com/office/powerpoint/2010/main" val="59845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CEA452-9BE3-2D4E-875B-1B2977A92F44}" type="slidenum">
              <a:rPr lang="en-US"/>
              <a:pPr/>
              <a:t>‹#›</a:t>
            </a:fld>
            <a:endParaRPr lang="en-US"/>
          </a:p>
        </p:txBody>
      </p:sp>
    </p:spTree>
    <p:extLst>
      <p:ext uri="{BB962C8B-B14F-4D97-AF65-F5344CB8AC3E}">
        <p14:creationId xmlns:p14="http://schemas.microsoft.com/office/powerpoint/2010/main" val="42562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9B7A6CB-14BA-0842-9DA0-46EA34E1A173}" type="slidenum">
              <a:rPr lang="en-US"/>
              <a:pPr/>
              <a:t>‹#›</a:t>
            </a:fld>
            <a:endParaRPr lang="en-US"/>
          </a:p>
        </p:txBody>
      </p:sp>
    </p:spTree>
    <p:extLst>
      <p:ext uri="{BB962C8B-B14F-4D97-AF65-F5344CB8AC3E}">
        <p14:creationId xmlns:p14="http://schemas.microsoft.com/office/powerpoint/2010/main" val="5353526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9164C43A-FB1F-1240-83EA-6038C817CC6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9.wmf"/><Relationship Id="rId5"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4.png"/><Relationship Id="rId5" Type="http://schemas.openxmlformats.org/officeDocument/2006/relationships/image" Target="../media/image25.jpe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9.jpeg"/><Relationship Id="rId3" Type="http://schemas.openxmlformats.org/officeDocument/2006/relationships/image" Target="../media/image4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p:txBody>
          <a:bodyPr/>
          <a:lstStyle/>
          <a:p>
            <a:pPr eaLnBrk="1" hangingPunct="1"/>
            <a:r>
              <a:rPr lang="en-US">
                <a:latin typeface="Times New Roman" charset="0"/>
              </a:rPr>
              <a:t>Restrictive lung diseases</a:t>
            </a:r>
          </a:p>
        </p:txBody>
      </p:sp>
      <p:sp>
        <p:nvSpPr>
          <p:cNvPr id="2051" name="Subtitle 4"/>
          <p:cNvSpPr>
            <a:spLocks noGrp="1"/>
          </p:cNvSpPr>
          <p:nvPr>
            <p:ph type="subTitle" idx="1"/>
          </p:nvPr>
        </p:nvSpPr>
        <p:spPr/>
        <p:txBody>
          <a:bodyPr/>
          <a:lstStyle/>
          <a:p>
            <a:pPr eaLnBrk="1" hangingPunct="1"/>
            <a:r>
              <a:rPr lang="en-US">
                <a:latin typeface="Times New Roman" charset="0"/>
              </a:rPr>
              <a:t>Dr. Maha Arafah</a:t>
            </a:r>
          </a:p>
        </p:txBody>
      </p:sp>
      <p:sp>
        <p:nvSpPr>
          <p:cNvPr id="2052" name="Rectangle 5"/>
          <p:cNvSpPr>
            <a:spLocks noChangeArrowheads="1"/>
          </p:cNvSpPr>
          <p:nvPr/>
        </p:nvSpPr>
        <p:spPr bwMode="auto">
          <a:xfrm>
            <a:off x="609600" y="609600"/>
            <a:ext cx="4773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RESPIRATORY BLOCK </a:t>
            </a:r>
          </a:p>
          <a:p>
            <a:endParaRPr lang="en-US"/>
          </a:p>
          <a:p>
            <a:r>
              <a:rPr lang="en-US"/>
              <a:t>			Pathology L2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atin typeface="Times New Roman" charset="0"/>
              </a:rPr>
              <a:t/>
            </a:r>
            <a:br>
              <a:rPr lang="en-US">
                <a:latin typeface="Times New Roman" charset="0"/>
              </a:rPr>
            </a:br>
            <a:r>
              <a:rPr lang="en-US">
                <a:latin typeface="Times New Roman" charset="0"/>
              </a:rPr>
              <a:t>Adult respiratory distress syndromes </a:t>
            </a:r>
            <a:r>
              <a:rPr lang="en-US" sz="3600" b="1">
                <a:latin typeface="Times New Roman" charset="0"/>
              </a:rPr>
              <a:t>(ARDS)</a:t>
            </a:r>
            <a:r>
              <a:rPr lang="en-US" sz="3600">
                <a:latin typeface="Times New Roman" charset="0"/>
              </a:rPr>
              <a:t/>
            </a:r>
            <a:br>
              <a:rPr lang="en-US" sz="3600">
                <a:latin typeface="Times New Roman" charset="0"/>
              </a:rPr>
            </a:br>
            <a:r>
              <a:rPr lang="en-US">
                <a:latin typeface="Times New Roman" charset="0"/>
              </a:rPr>
              <a:t/>
            </a:r>
            <a:br>
              <a:rPr lang="en-US">
                <a:latin typeface="Times New Roman" charset="0"/>
              </a:rPr>
            </a:br>
            <a:endParaRPr lang="en-US">
              <a:latin typeface="Times New Roman" charset="0"/>
            </a:endParaRPr>
          </a:p>
        </p:txBody>
      </p:sp>
      <p:sp>
        <p:nvSpPr>
          <p:cNvPr id="11267" name="Content Placeholder 2"/>
          <p:cNvSpPr>
            <a:spLocks noGrp="1"/>
          </p:cNvSpPr>
          <p:nvPr>
            <p:ph idx="1"/>
          </p:nvPr>
        </p:nvSpPr>
        <p:spPr>
          <a:xfrm>
            <a:off x="685800" y="1828800"/>
            <a:ext cx="7772400" cy="4114800"/>
          </a:xfrm>
        </p:spPr>
        <p:txBody>
          <a:bodyPr/>
          <a:lstStyle/>
          <a:p>
            <a:r>
              <a:rPr lang="en-US">
                <a:latin typeface="Times New Roman" charset="0"/>
              </a:rPr>
              <a:t>ARDS is produced by </a:t>
            </a:r>
            <a:r>
              <a:rPr lang="en-US" b="1">
                <a:latin typeface="Times New Roman" charset="0"/>
              </a:rPr>
              <a:t>diffuse alveolar damage</a:t>
            </a:r>
            <a:r>
              <a:rPr lang="en-US">
                <a:latin typeface="Times New Roman" charset="0"/>
              </a:rPr>
              <a:t> with resultant increase in alveolar capillary permeability, causing leakage of protein-rich fluid into alveoli.</a:t>
            </a:r>
          </a:p>
          <a:p>
            <a:endParaRPr lang="en-US">
              <a:latin typeface="Times New Roman" charset="0"/>
            </a:endParaRP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733800"/>
            <a:ext cx="22733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atin typeface="Times New Roman" charset="0"/>
              </a:rPr>
              <a:t>Adult respiratory distress syndromes</a:t>
            </a:r>
            <a:br>
              <a:rPr lang="en-US">
                <a:latin typeface="Times New Roman" charset="0"/>
              </a:rPr>
            </a:br>
            <a:endParaRPr lang="en-US">
              <a:latin typeface="Times New Roman" charset="0"/>
            </a:endParaRPr>
          </a:p>
        </p:txBody>
      </p:sp>
      <p:sp>
        <p:nvSpPr>
          <p:cNvPr id="12291" name="Content Placeholder 2"/>
          <p:cNvSpPr>
            <a:spLocks noGrp="1"/>
          </p:cNvSpPr>
          <p:nvPr>
            <p:ph idx="1"/>
          </p:nvPr>
        </p:nvSpPr>
        <p:spPr>
          <a:xfrm>
            <a:off x="685800" y="1676400"/>
            <a:ext cx="7772400" cy="4114800"/>
          </a:xfrm>
        </p:spPr>
        <p:txBody>
          <a:bodyPr/>
          <a:lstStyle/>
          <a:p>
            <a:r>
              <a:rPr lang="en-US">
                <a:latin typeface="Times New Roman" charset="0"/>
              </a:rPr>
              <a:t>Characteristics include the formation of an </a:t>
            </a:r>
            <a:r>
              <a:rPr lang="en-US" b="1">
                <a:latin typeface="Times New Roman" charset="0"/>
              </a:rPr>
              <a:t>intra-alveolar hyaline membrane</a:t>
            </a:r>
            <a:r>
              <a:rPr lang="en-US">
                <a:latin typeface="Times New Roman" charset="0"/>
              </a:rPr>
              <a:t> composed of fibrin and cellular debris.</a:t>
            </a:r>
          </a:p>
          <a:p>
            <a:endParaRPr lang="en-US">
              <a:latin typeface="Times New Roman" charset="0"/>
            </a:endParaRP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538" y="3276600"/>
            <a:ext cx="4346575"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atin typeface="Times New Roman" charset="0"/>
              </a:rPr>
              <a:t>Adult respiratory distress syndromes</a:t>
            </a:r>
            <a:br>
              <a:rPr lang="en-US">
                <a:latin typeface="Times New Roman" charset="0"/>
              </a:rPr>
            </a:br>
            <a:endParaRPr lang="en-US">
              <a:latin typeface="Times New Roman" charset="0"/>
            </a:endParaRPr>
          </a:p>
        </p:txBody>
      </p:sp>
      <p:sp>
        <p:nvSpPr>
          <p:cNvPr id="13315" name="Content Placeholder 2"/>
          <p:cNvSpPr>
            <a:spLocks noGrp="1"/>
          </p:cNvSpPr>
          <p:nvPr>
            <p:ph idx="1"/>
          </p:nvPr>
        </p:nvSpPr>
        <p:spPr/>
        <p:txBody>
          <a:bodyPr/>
          <a:lstStyle/>
          <a:p>
            <a:r>
              <a:rPr lang="en-US">
                <a:latin typeface="Times New Roman" charset="0"/>
              </a:rPr>
              <a:t>ARDS can be a manifestation of the severe acute respiratory syndrome (SARS).  The SARS virus is a coronavirus that destroys the type II pneumocytes and causes diffuse alveolar damage.</a:t>
            </a:r>
          </a:p>
          <a:p>
            <a:endParaRPr lang="en-US">
              <a:latin typeface="Times New Roman"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atin typeface="Times New Roman" charset="0"/>
              </a:rPr>
              <a:t>Adult respiratory distress syndromes</a:t>
            </a:r>
            <a:br>
              <a:rPr lang="en-US">
                <a:latin typeface="Times New Roman" charset="0"/>
              </a:rPr>
            </a:br>
            <a:endParaRPr lang="en-US">
              <a:latin typeface="Times New Roman" charset="0"/>
            </a:endParaRPr>
          </a:p>
        </p:txBody>
      </p:sp>
      <p:sp>
        <p:nvSpPr>
          <p:cNvPr id="3" name="Content Placeholder 2"/>
          <p:cNvSpPr>
            <a:spLocks noGrp="1"/>
          </p:cNvSpPr>
          <p:nvPr>
            <p:ph idx="1"/>
          </p:nvPr>
        </p:nvSpPr>
        <p:spPr>
          <a:xfrm>
            <a:off x="685800" y="1524000"/>
            <a:ext cx="8077200" cy="4114800"/>
          </a:xfrm>
        </p:spPr>
        <p:txBody>
          <a:bodyPr/>
          <a:lstStyle/>
          <a:p>
            <a:pPr>
              <a:defRPr/>
            </a:pPr>
            <a:r>
              <a:rPr lang="en-US" sz="2800" dirty="0">
                <a:ea typeface="+mn-ea"/>
              </a:rPr>
              <a:t>ARDS is initiated by damage to alveolar capillary endothelium and alveolar epithelium and is influenced by the following </a:t>
            </a:r>
            <a:r>
              <a:rPr lang="en-US" sz="2800" dirty="0" err="1">
                <a:ea typeface="+mn-ea"/>
              </a:rPr>
              <a:t>pathogenetic</a:t>
            </a:r>
            <a:r>
              <a:rPr lang="en-US" sz="2800" dirty="0">
                <a:ea typeface="+mn-ea"/>
              </a:rPr>
              <a:t> factors:</a:t>
            </a:r>
          </a:p>
          <a:p>
            <a:pPr marL="0" indent="0">
              <a:buFontTx/>
              <a:buNone/>
              <a:defRPr/>
            </a:pPr>
            <a:r>
              <a:rPr lang="en-US" sz="2800" dirty="0">
                <a:ea typeface="+mn-ea"/>
              </a:rPr>
              <a:t>	(</a:t>
            </a:r>
            <a:r>
              <a:rPr lang="en-US" sz="2800" dirty="0" smtClean="0">
                <a:ea typeface="+mn-ea"/>
              </a:rPr>
              <a:t>a) Neutrophils </a:t>
            </a:r>
            <a:r>
              <a:rPr lang="en-US" sz="2800" dirty="0">
                <a:ea typeface="+mn-ea"/>
              </a:rPr>
              <a:t>release substances toxic to the </a:t>
            </a:r>
            <a:r>
              <a:rPr lang="en-US" sz="2800" dirty="0" smtClean="0">
                <a:ea typeface="+mn-ea"/>
              </a:rPr>
              <a:t>	     alveolar </a:t>
            </a:r>
            <a:r>
              <a:rPr lang="en-US" sz="2800" dirty="0">
                <a:ea typeface="+mn-ea"/>
              </a:rPr>
              <a:t>wall.</a:t>
            </a:r>
          </a:p>
          <a:p>
            <a:pPr marL="0" indent="0">
              <a:buFontTx/>
              <a:buNone/>
              <a:defRPr/>
            </a:pPr>
            <a:r>
              <a:rPr lang="en-US" sz="2800" dirty="0" smtClean="0">
                <a:ea typeface="+mn-ea"/>
              </a:rPr>
              <a:t>	(b) Activation </a:t>
            </a:r>
            <a:r>
              <a:rPr lang="en-US" sz="2800" dirty="0">
                <a:ea typeface="+mn-ea"/>
              </a:rPr>
              <a:t>of the coagulation cascade is </a:t>
            </a:r>
            <a:r>
              <a:rPr lang="en-US" sz="2800" dirty="0" smtClean="0">
                <a:ea typeface="+mn-ea"/>
              </a:rPr>
              <a:t>	 	     suggested by </a:t>
            </a:r>
            <a:r>
              <a:rPr lang="en-US" sz="2800" dirty="0">
                <a:ea typeface="+mn-ea"/>
              </a:rPr>
              <a:t>the presence of </a:t>
            </a:r>
            <a:r>
              <a:rPr lang="en-US" sz="2800" dirty="0" err="1">
                <a:ea typeface="+mn-ea"/>
              </a:rPr>
              <a:t>microemboli</a:t>
            </a:r>
            <a:r>
              <a:rPr lang="en-US" sz="2800" dirty="0">
                <a:ea typeface="+mn-ea"/>
              </a:rPr>
              <a:t>.</a:t>
            </a:r>
          </a:p>
          <a:p>
            <a:pPr marL="0" indent="0">
              <a:buFontTx/>
              <a:buNone/>
              <a:defRPr/>
            </a:pPr>
            <a:r>
              <a:rPr lang="en-US" sz="2800" dirty="0" smtClean="0">
                <a:ea typeface="+mn-ea"/>
              </a:rPr>
              <a:t>	(c) Oxygen </a:t>
            </a:r>
            <a:r>
              <a:rPr lang="en-US" sz="2800" dirty="0">
                <a:ea typeface="+mn-ea"/>
              </a:rPr>
              <a:t>toxicity is mediated by the </a:t>
            </a:r>
            <a:r>
              <a:rPr lang="en-US" sz="2800" dirty="0" smtClean="0">
                <a:ea typeface="+mn-ea"/>
              </a:rPr>
              <a:t>		     formation </a:t>
            </a:r>
            <a:r>
              <a:rPr lang="en-US" sz="2800" dirty="0">
                <a:ea typeface="+mn-ea"/>
              </a:rPr>
              <a:t>of oxygen-derived free radicals.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atin typeface="Times New Roman" charset="0"/>
              </a:rPr>
              <a:t>Adult respiratory distress syndromes</a:t>
            </a:r>
          </a:p>
        </p:txBody>
      </p:sp>
      <p:sp>
        <p:nvSpPr>
          <p:cNvPr id="15363" name="Content Placeholder 2"/>
          <p:cNvSpPr>
            <a:spLocks noGrp="1"/>
          </p:cNvSpPr>
          <p:nvPr>
            <p:ph idx="1"/>
          </p:nvPr>
        </p:nvSpPr>
        <p:spPr/>
        <p:txBody>
          <a:bodyPr/>
          <a:lstStyle/>
          <a:p>
            <a:r>
              <a:rPr lang="en-US">
                <a:latin typeface="Times New Roman" charset="0"/>
              </a:rPr>
              <a:t>Clinical</a:t>
            </a:r>
          </a:p>
          <a:p>
            <a:pPr lvl="1"/>
            <a:r>
              <a:rPr lang="en-US">
                <a:latin typeface="Times New Roman" charset="0"/>
              </a:rPr>
              <a:t>Mortality was 100%</a:t>
            </a:r>
          </a:p>
          <a:p>
            <a:pPr lvl="1"/>
            <a:r>
              <a:rPr lang="en-US">
                <a:latin typeface="Times New Roman" charset="0"/>
              </a:rPr>
              <a:t>Now 30 -40% with good ICU support</a:t>
            </a:r>
          </a:p>
          <a:p>
            <a:pPr lvl="1"/>
            <a:r>
              <a:rPr lang="en-US">
                <a:latin typeface="Times New Roman" charset="0"/>
              </a:rPr>
              <a:t>Poor prognosis: old age, multisystem failure, high level of IL-1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atin typeface="Times New Roman" charset="0"/>
            </a:endParaRPr>
          </a:p>
        </p:txBody>
      </p:sp>
      <p:pic>
        <p:nvPicPr>
          <p:cNvPr id="16387" name="Content Placeholder 3" descr="Water lilie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524000"/>
            <a:ext cx="5486400" cy="41148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04800"/>
            <a:ext cx="7772400" cy="1828800"/>
          </a:xfrm>
        </p:spPr>
        <p:txBody>
          <a:bodyPr/>
          <a:lstStyle/>
          <a:p>
            <a:r>
              <a:rPr lang="en-US">
                <a:latin typeface="Times New Roman" charset="0"/>
              </a:rPr>
              <a:t/>
            </a:r>
            <a:br>
              <a:rPr lang="en-US">
                <a:latin typeface="Times New Roman" charset="0"/>
              </a:rPr>
            </a:br>
            <a:r>
              <a:rPr lang="en-US" sz="3600">
                <a:latin typeface="Times New Roman" charset="0"/>
              </a:rPr>
              <a:t>Neonatal respiratory distress syndromes</a:t>
            </a:r>
            <a:r>
              <a:rPr lang="en-US">
                <a:latin typeface="Times New Roman" charset="0"/>
              </a:rPr>
              <a:t/>
            </a:r>
            <a:br>
              <a:rPr lang="en-US">
                <a:latin typeface="Times New Roman" charset="0"/>
              </a:rPr>
            </a:br>
            <a:r>
              <a:rPr lang="en-US" sz="2800" b="1" u="sng">
                <a:solidFill>
                  <a:schemeClr val="accent1"/>
                </a:solidFill>
                <a:latin typeface="Times New Roman" charset="0"/>
              </a:rPr>
              <a:t>(HYALINE MEMBRANE DISEASE)</a:t>
            </a:r>
            <a:r>
              <a:rPr lang="en-US" sz="3600">
                <a:latin typeface="Times New Roman" charset="0"/>
              </a:rPr>
              <a:t/>
            </a:r>
            <a:br>
              <a:rPr lang="en-US" sz="3600">
                <a:latin typeface="Times New Roman" charset="0"/>
              </a:rPr>
            </a:br>
            <a:r>
              <a:rPr lang="en-US" sz="3600">
                <a:latin typeface="Times New Roman" charset="0"/>
              </a:rPr>
              <a:t/>
            </a:r>
            <a:br>
              <a:rPr lang="en-US" sz="3600">
                <a:latin typeface="Times New Roman" charset="0"/>
              </a:rPr>
            </a:br>
            <a:endParaRPr lang="en-US">
              <a:latin typeface="Times New Roman" charset="0"/>
            </a:endParaRPr>
          </a:p>
        </p:txBody>
      </p:sp>
      <p:sp>
        <p:nvSpPr>
          <p:cNvPr id="17411" name="Content Placeholder 2"/>
          <p:cNvSpPr>
            <a:spLocks noGrp="1"/>
          </p:cNvSpPr>
          <p:nvPr>
            <p:ph idx="1"/>
          </p:nvPr>
        </p:nvSpPr>
        <p:spPr>
          <a:xfrm>
            <a:off x="609600" y="1524000"/>
            <a:ext cx="7772400" cy="4114800"/>
          </a:xfrm>
        </p:spPr>
        <p:txBody>
          <a:bodyPr/>
          <a:lstStyle/>
          <a:p>
            <a:r>
              <a:rPr lang="en-US">
                <a:latin typeface="Times New Roman" charset="0"/>
              </a:rPr>
              <a:t>the most common cause of  respiratory failure in the newborn and is the most common cause of death in premature infants. </a:t>
            </a:r>
          </a:p>
        </p:txBody>
      </p:sp>
      <p:pic>
        <p:nvPicPr>
          <p:cNvPr id="17412" name="Picture 2" descr="http://peir2.path.uab.edu/scripts/acdis.dll?cmd=see&amp;fp=/dbih/peir2/00025502.tif&amp;fmt=jpg&amp;q=50&amp;h=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00400"/>
            <a:ext cx="5453063"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04800"/>
            <a:ext cx="7772400" cy="1828800"/>
          </a:xfrm>
        </p:spPr>
        <p:txBody>
          <a:bodyPr/>
          <a:lstStyle/>
          <a:p>
            <a:r>
              <a:rPr lang="en-US">
                <a:latin typeface="Times New Roman" charset="0"/>
              </a:rPr>
              <a:t/>
            </a:r>
            <a:br>
              <a:rPr lang="en-US">
                <a:latin typeface="Times New Roman" charset="0"/>
              </a:rPr>
            </a:br>
            <a:r>
              <a:rPr lang="en-US">
                <a:latin typeface="Times New Roman" charset="0"/>
              </a:rPr>
              <a:t>Neonatal respiratory distress syndromes</a:t>
            </a:r>
            <a:br>
              <a:rPr lang="en-US">
                <a:latin typeface="Times New Roman" charset="0"/>
              </a:rPr>
            </a:br>
            <a:r>
              <a:rPr lang="en-US" sz="3600" b="1" u="sng">
                <a:solidFill>
                  <a:schemeClr val="accent1"/>
                </a:solidFill>
                <a:latin typeface="Times New Roman" charset="0"/>
              </a:rPr>
              <a:t>(HYALINE MEMBRANE DISEASE)</a:t>
            </a:r>
            <a:r>
              <a:rPr lang="en-US">
                <a:latin typeface="Times New Roman" charset="0"/>
              </a:rPr>
              <a:t/>
            </a:r>
            <a:br>
              <a:rPr lang="en-US">
                <a:latin typeface="Times New Roman" charset="0"/>
              </a:rPr>
            </a:br>
            <a:r>
              <a:rPr lang="en-US">
                <a:latin typeface="Times New Roman" charset="0"/>
              </a:rPr>
              <a:t/>
            </a:r>
            <a:br>
              <a:rPr lang="en-US">
                <a:latin typeface="Times New Roman" charset="0"/>
              </a:rPr>
            </a:br>
            <a:endParaRPr lang="en-US">
              <a:latin typeface="Times New Roman" charset="0"/>
            </a:endParaRPr>
          </a:p>
        </p:txBody>
      </p:sp>
      <p:sp>
        <p:nvSpPr>
          <p:cNvPr id="18435" name="Content Placeholder 2"/>
          <p:cNvSpPr>
            <a:spLocks noGrp="1"/>
          </p:cNvSpPr>
          <p:nvPr>
            <p:ph idx="1"/>
          </p:nvPr>
        </p:nvSpPr>
        <p:spPr/>
        <p:txBody>
          <a:bodyPr/>
          <a:lstStyle/>
          <a:p>
            <a:r>
              <a:rPr lang="en-US">
                <a:latin typeface="Times New Roman" charset="0"/>
              </a:rPr>
              <a:t>This syndrome is marked by dyspnea, cyanosis and tachypnea shortly after birth. </a:t>
            </a:r>
          </a:p>
          <a:p>
            <a:r>
              <a:rPr lang="en-US">
                <a:latin typeface="Times New Roman" charset="0"/>
              </a:rPr>
              <a:t>Results from a deficiency of surfactant, most often as a result of immaturity.</a:t>
            </a:r>
          </a:p>
          <a:p>
            <a:endParaRPr lang="en-US">
              <a:latin typeface="Times New Roman"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304800"/>
            <a:ext cx="7772400" cy="1828800"/>
          </a:xfrm>
        </p:spPr>
        <p:txBody>
          <a:bodyPr/>
          <a:lstStyle/>
          <a:p>
            <a:r>
              <a:rPr lang="en-US">
                <a:latin typeface="Times New Roman" charset="0"/>
              </a:rPr>
              <a:t/>
            </a:r>
            <a:br>
              <a:rPr lang="en-US">
                <a:latin typeface="Times New Roman" charset="0"/>
              </a:rPr>
            </a:br>
            <a:r>
              <a:rPr lang="en-US">
                <a:latin typeface="Times New Roman" charset="0"/>
              </a:rPr>
              <a:t>Neonatal respiratory distress syndromes</a:t>
            </a:r>
            <a:br>
              <a:rPr lang="en-US">
                <a:latin typeface="Times New Roman" charset="0"/>
              </a:rPr>
            </a:br>
            <a:r>
              <a:rPr lang="en-US" sz="3600" b="1" u="sng">
                <a:solidFill>
                  <a:schemeClr val="accent1"/>
                </a:solidFill>
                <a:latin typeface="Times New Roman" charset="0"/>
              </a:rPr>
              <a:t>(HYALINE MEMBRANE DISEASE)</a:t>
            </a:r>
            <a:r>
              <a:rPr lang="en-US">
                <a:latin typeface="Times New Roman" charset="0"/>
              </a:rPr>
              <a:t/>
            </a:r>
            <a:br>
              <a:rPr lang="en-US">
                <a:latin typeface="Times New Roman" charset="0"/>
              </a:rPr>
            </a:br>
            <a:r>
              <a:rPr lang="en-US">
                <a:latin typeface="Times New Roman" charset="0"/>
              </a:rPr>
              <a:t/>
            </a:r>
            <a:br>
              <a:rPr lang="en-US">
                <a:latin typeface="Times New Roman" charset="0"/>
              </a:rPr>
            </a:br>
            <a:endParaRPr lang="en-US">
              <a:latin typeface="Times New Roman" charset="0"/>
            </a:endParaRPr>
          </a:p>
        </p:txBody>
      </p:sp>
      <p:sp>
        <p:nvSpPr>
          <p:cNvPr id="3" name="Content Placeholder 2"/>
          <p:cNvSpPr>
            <a:spLocks noGrp="1"/>
          </p:cNvSpPr>
          <p:nvPr>
            <p:ph idx="1"/>
          </p:nvPr>
        </p:nvSpPr>
        <p:spPr/>
        <p:txBody>
          <a:bodyPr/>
          <a:lstStyle/>
          <a:p>
            <a:pPr marL="0" indent="0">
              <a:buFontTx/>
              <a:buNone/>
              <a:defRPr/>
            </a:pPr>
            <a:r>
              <a:rPr lang="en-US" b="1" i="1" dirty="0">
                <a:ea typeface="+mn-ea"/>
              </a:rPr>
              <a:t>Predisposing factors:</a:t>
            </a:r>
            <a:endParaRPr lang="en-US" dirty="0">
              <a:ea typeface="+mn-ea"/>
            </a:endParaRPr>
          </a:p>
          <a:p>
            <a:pPr>
              <a:defRPr/>
            </a:pPr>
            <a:r>
              <a:rPr lang="en-US" b="1" dirty="0">
                <a:ea typeface="+mn-ea"/>
              </a:rPr>
              <a:t>Prematurity.</a:t>
            </a:r>
            <a:endParaRPr lang="en-US" dirty="0">
              <a:ea typeface="+mn-ea"/>
            </a:endParaRPr>
          </a:p>
          <a:p>
            <a:pPr>
              <a:defRPr/>
            </a:pPr>
            <a:r>
              <a:rPr lang="en-US" b="1" dirty="0">
                <a:ea typeface="+mn-ea"/>
              </a:rPr>
              <a:t>Maternal diabetes mellitus and delivery by cesarean section. </a:t>
            </a:r>
            <a:endParaRPr lang="en-US" dirty="0">
              <a:ea typeface="+mn-ea"/>
            </a:endParaRPr>
          </a:p>
          <a:p>
            <a:pPr>
              <a:defRPr/>
            </a:pPr>
            <a:endParaRPr lang="en-US" dirty="0">
              <a:ea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533400"/>
            <a:ext cx="7772400" cy="685800"/>
          </a:xfrm>
        </p:spPr>
        <p:txBody>
          <a:bodyPr/>
          <a:lstStyle/>
          <a:p>
            <a:pPr eaLnBrk="1" hangingPunct="1"/>
            <a:r>
              <a:rPr lang="en-US" b="1" u="sng">
                <a:latin typeface="Times New Roman" charset="0"/>
              </a:rPr>
              <a:t>Chronic restrictive lung disease</a:t>
            </a:r>
            <a:br>
              <a:rPr lang="en-US" b="1" u="sng">
                <a:latin typeface="Times New Roman" charset="0"/>
              </a:rPr>
            </a:br>
            <a:r>
              <a:rPr lang="en-US">
                <a:latin typeface="Times New Roman" charset="0"/>
              </a:rPr>
              <a:t>Definition</a:t>
            </a:r>
            <a:endParaRPr lang="en-US" b="1" u="sng">
              <a:latin typeface="Times New Roman" charset="0"/>
            </a:endParaRPr>
          </a:p>
        </p:txBody>
      </p:sp>
      <p:sp>
        <p:nvSpPr>
          <p:cNvPr id="20483" name="Rectangle 3"/>
          <p:cNvSpPr>
            <a:spLocks noGrp="1" noChangeArrowheads="1"/>
          </p:cNvSpPr>
          <p:nvPr>
            <p:ph idx="1"/>
          </p:nvPr>
        </p:nvSpPr>
        <p:spPr>
          <a:xfrm>
            <a:off x="457200" y="1676400"/>
            <a:ext cx="8229600" cy="5181600"/>
          </a:xfrm>
        </p:spPr>
        <p:txBody>
          <a:bodyPr/>
          <a:lstStyle/>
          <a:p>
            <a:pPr eaLnBrk="1" hangingPunct="1"/>
            <a:r>
              <a:rPr lang="en-US" sz="2800">
                <a:latin typeface="Tahoma" charset="0"/>
              </a:rPr>
              <a:t>Are a heterogenous group with little uniformity regarding terminology and classification.</a:t>
            </a:r>
          </a:p>
          <a:p>
            <a:pPr eaLnBrk="1" hangingPunct="1"/>
            <a:r>
              <a:rPr lang="en-US" sz="2800">
                <a:latin typeface="Tahoma" charset="0"/>
              </a:rPr>
              <a:t>Many entities are of unknown cause and pathogenesis.</a:t>
            </a:r>
          </a:p>
          <a:p>
            <a:pPr eaLnBrk="1" hangingPunct="1"/>
            <a:r>
              <a:rPr lang="en-US" sz="2800">
                <a:latin typeface="Tahoma" charset="0"/>
              </a:rPr>
              <a:t>Similar clinical signs, symptoms, radiographic alterations and pathophysiologic changes.</a:t>
            </a:r>
          </a:p>
          <a:p>
            <a:pPr eaLnBrk="1" hangingPunct="1"/>
            <a:r>
              <a:rPr lang="en-US" sz="2800">
                <a:latin typeface="Tahoma" charset="0"/>
              </a:rPr>
              <a:t>Account for about 15% of non-infectious lung diseases.</a:t>
            </a:r>
          </a:p>
          <a:p>
            <a:pPr eaLnBrk="1" hangingPunct="1"/>
            <a:r>
              <a:rPr lang="en-US" sz="2800">
                <a:latin typeface="Tahoma" charset="0"/>
              </a:rPr>
              <a:t>End-stage: diffuse interstitial pulmonary fibrosis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0" y="152400"/>
            <a:ext cx="7772400" cy="1143000"/>
          </a:xfrm>
        </p:spPr>
        <p:txBody>
          <a:bodyPr/>
          <a:lstStyle/>
          <a:p>
            <a:pPr eaLnBrk="1" hangingPunct="1"/>
            <a:r>
              <a:rPr lang="en-US" b="1">
                <a:latin typeface="Times New Roman" charset="0"/>
              </a:rPr>
              <a:t>OBJECTIVES</a:t>
            </a:r>
            <a:endParaRPr lang="en-US">
              <a:latin typeface="Times New Roman" charset="0"/>
            </a:endParaRPr>
          </a:p>
        </p:txBody>
      </p:sp>
      <p:sp>
        <p:nvSpPr>
          <p:cNvPr id="3" name="Content Placeholder 2"/>
          <p:cNvSpPr>
            <a:spLocks noGrp="1"/>
          </p:cNvSpPr>
          <p:nvPr>
            <p:ph idx="1"/>
          </p:nvPr>
        </p:nvSpPr>
        <p:spPr>
          <a:xfrm>
            <a:off x="609600" y="1219200"/>
            <a:ext cx="7772400" cy="4800600"/>
          </a:xfrm>
        </p:spPr>
        <p:txBody>
          <a:bodyPr/>
          <a:lstStyle/>
          <a:p>
            <a:pPr marL="0" indent="0" eaLnBrk="1" hangingPunct="1">
              <a:buFontTx/>
              <a:buNone/>
            </a:pPr>
            <a:r>
              <a:rPr lang="en-US" sz="2400">
                <a:latin typeface="Times New Roman" charset="0"/>
              </a:rPr>
              <a:t>At the end of this lecture, the student should be  able to:</a:t>
            </a:r>
          </a:p>
          <a:p>
            <a:pPr marL="0" indent="0" eaLnBrk="1" hangingPunct="1">
              <a:buFont typeface="Times New Roman" charset="0"/>
              <a:buAutoNum type="alphaUcPeriod"/>
            </a:pPr>
            <a:r>
              <a:rPr lang="en-US" sz="2400">
                <a:latin typeface="Times New Roman" charset="0"/>
              </a:rPr>
              <a:t>Understand the structure and </a:t>
            </a:r>
            <a:r>
              <a:rPr lang="en-US" sz="2400">
                <a:solidFill>
                  <a:schemeClr val="accent1"/>
                </a:solidFill>
                <a:latin typeface="Times New Roman" charset="0"/>
              </a:rPr>
              <a:t>constituents of the lung interstitium </a:t>
            </a:r>
            <a:r>
              <a:rPr lang="en-US" sz="2400">
                <a:latin typeface="Times New Roman" charset="0"/>
              </a:rPr>
              <a:t>as well as the restrictive changes which occur in these diseases and lead to the development of symptoms of progressive breathlessness and cough in affected patients. </a:t>
            </a:r>
          </a:p>
          <a:p>
            <a:pPr marL="0" indent="0" eaLnBrk="1" hangingPunct="1">
              <a:buFont typeface="Times New Roman" charset="0"/>
              <a:buAutoNum type="alphaUcPeriod"/>
            </a:pPr>
            <a:r>
              <a:rPr lang="en-US" sz="2400">
                <a:latin typeface="Times New Roman" charset="0"/>
              </a:rPr>
              <a:t>Appreciate </a:t>
            </a:r>
            <a:r>
              <a:rPr lang="en-US" sz="2400">
                <a:solidFill>
                  <a:schemeClr val="accent1"/>
                </a:solidFill>
                <a:latin typeface="Times New Roman" charset="0"/>
              </a:rPr>
              <a:t>the pathogenesis of interstitial lung diseases </a:t>
            </a:r>
            <a:r>
              <a:rPr lang="en-US" sz="2400">
                <a:latin typeface="Times New Roman" charset="0"/>
              </a:rPr>
              <a:t>regardless of their type. This pathogenesis include the influx of inflammatory cells into the alveoli and alveolar walls, distortion of the normal structure of alveoli, release of chemical mediators and promotion of fibrosis (honey-comb lung).</a:t>
            </a:r>
          </a:p>
          <a:p>
            <a:pPr marL="0" indent="0" eaLnBrk="1" hangingPunct="1">
              <a:buFont typeface="Times New Roman" charset="0"/>
              <a:buAutoNum type="alphaUcPeriod"/>
            </a:pPr>
            <a:r>
              <a:rPr lang="en-US" sz="2400">
                <a:latin typeface="Times New Roman" charset="0"/>
              </a:rPr>
              <a:t> Become aware of the </a:t>
            </a:r>
            <a:r>
              <a:rPr lang="en-US" sz="2400">
                <a:solidFill>
                  <a:schemeClr val="accent1"/>
                </a:solidFill>
                <a:latin typeface="Times New Roman" charset="0"/>
              </a:rPr>
              <a:t>classification of interstitial lung diseases</a:t>
            </a:r>
            <a:r>
              <a:rPr lang="en-US" sz="2400">
                <a:latin typeface="Times New Roman" charset="0"/>
              </a:rPr>
              <a:t>.</a:t>
            </a:r>
          </a:p>
          <a:p>
            <a:pPr marL="0" indent="0" eaLnBrk="1" hangingPunct="1">
              <a:buFont typeface="Times New Roman" charset="0"/>
              <a:buAutoNum type="alphaUcPeriod"/>
            </a:pPr>
            <a:endParaRPr lang="en-US" sz="2000">
              <a:latin typeface="Times New Roman" charset="0"/>
            </a:endParaRPr>
          </a:p>
          <a:p>
            <a:pPr marL="0" indent="0" eaLnBrk="1" hangingPunct="1"/>
            <a:endParaRPr lang="en-US">
              <a:latin typeface="Times New Roman"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0"/>
            <a:ext cx="7772400" cy="762000"/>
          </a:xfrm>
        </p:spPr>
        <p:txBody>
          <a:bodyPr/>
          <a:lstStyle/>
          <a:p>
            <a:pPr eaLnBrk="1" hangingPunct="1"/>
            <a:r>
              <a:rPr lang="en-US" sz="3600" b="1" u="sng">
                <a:latin typeface="Times New Roman" charset="0"/>
              </a:rPr>
              <a:t>Chronic restrictive lung disease</a:t>
            </a:r>
          </a:p>
        </p:txBody>
      </p:sp>
      <p:sp>
        <p:nvSpPr>
          <p:cNvPr id="109571" name="Rectangle 3"/>
          <p:cNvSpPr>
            <a:spLocks noGrp="1" noChangeArrowheads="1"/>
          </p:cNvSpPr>
          <p:nvPr>
            <p:ph idx="1"/>
          </p:nvPr>
        </p:nvSpPr>
        <p:spPr>
          <a:xfrm>
            <a:off x="228600" y="838200"/>
            <a:ext cx="8610600" cy="6019800"/>
          </a:xfrm>
        </p:spPr>
        <p:txBody>
          <a:bodyPr/>
          <a:lstStyle/>
          <a:p>
            <a:pPr eaLnBrk="1" hangingPunct="1">
              <a:buFontTx/>
              <a:buNone/>
              <a:defRPr/>
            </a:pPr>
            <a:r>
              <a:rPr lang="en-US" sz="2800" dirty="0" smtClean="0">
                <a:solidFill>
                  <a:srgbClr val="FFCCCC"/>
                </a:solidFill>
                <a:ea typeface="+mn-ea"/>
              </a:rPr>
              <a:t>Major Categories of Chronic Interstitial Lung Disease</a:t>
            </a:r>
          </a:p>
          <a:p>
            <a:pPr eaLnBrk="1" hangingPunct="1">
              <a:buFontTx/>
              <a:buNone/>
              <a:defRPr/>
            </a:pPr>
            <a:r>
              <a:rPr lang="en-US" sz="2800" dirty="0" smtClean="0">
                <a:solidFill>
                  <a:srgbClr val="FFCCCC"/>
                </a:solidFill>
                <a:ea typeface="+mn-ea"/>
              </a:rPr>
              <a:t> </a:t>
            </a:r>
            <a:r>
              <a:rPr lang="en-US" sz="2800" dirty="0" smtClean="0">
                <a:solidFill>
                  <a:schemeClr val="accent5">
                    <a:lumMod val="75000"/>
                  </a:schemeClr>
                </a:solidFill>
                <a:ea typeface="+mn-ea"/>
              </a:rPr>
              <a:t>-</a:t>
            </a:r>
            <a:r>
              <a:rPr lang="en-US" sz="2800" dirty="0" smtClean="0">
                <a:solidFill>
                  <a:schemeClr val="accent1"/>
                </a:solidFill>
                <a:ea typeface="+mn-ea"/>
              </a:rPr>
              <a:t> Occupational: </a:t>
            </a:r>
            <a:r>
              <a:rPr lang="en-US" sz="2800" dirty="0" smtClean="0">
                <a:latin typeface="Tahoma" pitchFamily="34" charset="0"/>
                <a:ea typeface="+mn-ea"/>
              </a:rPr>
              <a:t>Pneumoconiosis</a:t>
            </a:r>
          </a:p>
          <a:p>
            <a:pPr eaLnBrk="1" hangingPunct="1">
              <a:buFontTx/>
              <a:buNone/>
              <a:defRPr/>
            </a:pPr>
            <a:r>
              <a:rPr lang="en-US" sz="2800" dirty="0" smtClean="0">
                <a:solidFill>
                  <a:schemeClr val="accent5">
                    <a:lumMod val="75000"/>
                  </a:schemeClr>
                </a:solidFill>
                <a:ea typeface="+mn-ea"/>
              </a:rPr>
              <a:t> - </a:t>
            </a:r>
            <a:r>
              <a:rPr lang="en-US" sz="2800" dirty="0" err="1" smtClean="0">
                <a:solidFill>
                  <a:schemeClr val="accent1"/>
                </a:solidFill>
                <a:ea typeface="+mn-ea"/>
              </a:rPr>
              <a:t>Fibrosing</a:t>
            </a:r>
            <a:r>
              <a:rPr lang="en-US" sz="2800" dirty="0" smtClean="0">
                <a:solidFill>
                  <a:schemeClr val="accent1"/>
                </a:solidFill>
                <a:ea typeface="+mn-ea"/>
              </a:rPr>
              <a:t>:</a:t>
            </a:r>
            <a:r>
              <a:rPr lang="en-US" sz="2800" dirty="0">
                <a:solidFill>
                  <a:schemeClr val="accent1"/>
                </a:solidFill>
                <a:latin typeface="Tahoma" pitchFamily="34" charset="0"/>
                <a:ea typeface="+mn-ea"/>
              </a:rPr>
              <a:t>	</a:t>
            </a:r>
            <a:r>
              <a:rPr lang="en-US" sz="2800" dirty="0" smtClean="0">
                <a:solidFill>
                  <a:schemeClr val="accent1"/>
                </a:solidFill>
                <a:latin typeface="Tahoma" pitchFamily="34" charset="0"/>
                <a:ea typeface="+mn-ea"/>
              </a:rPr>
              <a:t>	</a:t>
            </a:r>
            <a:endParaRPr lang="en-US" sz="2000" dirty="0" smtClean="0">
              <a:latin typeface="Tahoma" pitchFamily="34" charset="0"/>
              <a:ea typeface="+mn-ea"/>
            </a:endParaRPr>
          </a:p>
          <a:p>
            <a:pPr eaLnBrk="1" hangingPunct="1">
              <a:buFontTx/>
              <a:buNone/>
              <a:defRPr/>
            </a:pPr>
            <a:r>
              <a:rPr lang="en-US" sz="2000" dirty="0">
                <a:latin typeface="Tahoma" pitchFamily="34" charset="0"/>
                <a:ea typeface="+mn-ea"/>
              </a:rPr>
              <a:t>	</a:t>
            </a:r>
            <a:r>
              <a:rPr lang="en-US" sz="2400" dirty="0" smtClean="0">
                <a:latin typeface="Tahoma" pitchFamily="34" charset="0"/>
                <a:ea typeface="+mn-ea"/>
              </a:rPr>
              <a:t>Usual interstitial pneumonia (idiopathic pulmonary fibrosis)</a:t>
            </a:r>
            <a:endParaRPr lang="en-US" sz="2800" dirty="0" smtClean="0">
              <a:ea typeface="+mn-ea"/>
            </a:endParaRPr>
          </a:p>
          <a:p>
            <a:pPr eaLnBrk="1" hangingPunct="1">
              <a:buFontTx/>
              <a:buNone/>
              <a:defRPr/>
            </a:pPr>
            <a:r>
              <a:rPr lang="en-US" sz="2800" dirty="0" smtClean="0">
                <a:solidFill>
                  <a:schemeClr val="accent1"/>
                </a:solidFill>
                <a:latin typeface="Tahoma" pitchFamily="34" charset="0"/>
                <a:ea typeface="+mn-ea"/>
              </a:rPr>
              <a:t>- </a:t>
            </a:r>
            <a:r>
              <a:rPr lang="en-US" sz="2800" dirty="0" smtClean="0">
                <a:solidFill>
                  <a:schemeClr val="accent1"/>
                </a:solidFill>
                <a:ea typeface="+mn-ea"/>
              </a:rPr>
              <a:t>Immune  diseases:  </a:t>
            </a:r>
            <a:r>
              <a:rPr lang="en-US" sz="2400" dirty="0" err="1" smtClean="0">
                <a:latin typeface="Tahoma" pitchFamily="34" charset="0"/>
                <a:ea typeface="+mn-ea"/>
              </a:rPr>
              <a:t>Sarcoidosis</a:t>
            </a:r>
            <a:r>
              <a:rPr lang="en-US" sz="2400" dirty="0" smtClean="0">
                <a:latin typeface="Tahoma" pitchFamily="34" charset="0"/>
                <a:ea typeface="+mn-ea"/>
              </a:rPr>
              <a:t>, </a:t>
            </a:r>
            <a:r>
              <a:rPr lang="en-US" sz="2800" dirty="0" err="1" smtClean="0">
                <a:ea typeface="+mn-ea"/>
              </a:rPr>
              <a:t>Goodpasture</a:t>
            </a:r>
            <a:r>
              <a:rPr lang="en-US" sz="2800" dirty="0" smtClean="0">
                <a:ea typeface="+mn-ea"/>
              </a:rPr>
              <a:t> syndrome</a:t>
            </a:r>
            <a:endParaRPr lang="en-US" sz="2400" dirty="0" smtClean="0">
              <a:latin typeface="Tahoma" pitchFamily="34" charset="0"/>
              <a:ea typeface="+mn-ea"/>
            </a:endParaRPr>
          </a:p>
          <a:p>
            <a:pPr eaLnBrk="1" hangingPunct="1">
              <a:buFontTx/>
              <a:buNone/>
              <a:defRPr/>
            </a:pPr>
            <a:r>
              <a:rPr lang="en-US" sz="2400" dirty="0" smtClean="0">
                <a:latin typeface="Tahoma" pitchFamily="34" charset="0"/>
                <a:ea typeface="+mn-ea"/>
              </a:rPr>
              <a:t> 	 </a:t>
            </a:r>
            <a:r>
              <a:rPr lang="en-US" sz="2400" dirty="0" err="1" smtClean="0">
                <a:latin typeface="Tahoma" pitchFamily="34" charset="0"/>
                <a:ea typeface="+mn-ea"/>
              </a:rPr>
              <a:t>Hypersensitibity</a:t>
            </a:r>
            <a:r>
              <a:rPr lang="en-US" sz="2400" dirty="0" smtClean="0">
                <a:latin typeface="Tahoma" pitchFamily="34" charset="0"/>
                <a:ea typeface="+mn-ea"/>
              </a:rPr>
              <a:t> </a:t>
            </a:r>
            <a:r>
              <a:rPr lang="en-US" sz="2400" dirty="0" err="1" smtClean="0">
                <a:latin typeface="Tahoma" pitchFamily="34" charset="0"/>
                <a:ea typeface="+mn-ea"/>
              </a:rPr>
              <a:t>pneumonitis</a:t>
            </a:r>
            <a:r>
              <a:rPr lang="en-US" sz="2400" dirty="0" smtClean="0">
                <a:latin typeface="Tahoma" pitchFamily="34" charset="0"/>
                <a:ea typeface="+mn-ea"/>
              </a:rPr>
              <a:t>, systemic lupus </a:t>
            </a:r>
            <a:r>
              <a:rPr lang="en-US" sz="2400" dirty="0" err="1" smtClean="0">
                <a:latin typeface="Tahoma" pitchFamily="34" charset="0"/>
                <a:ea typeface="+mn-ea"/>
              </a:rPr>
              <a:t>erythematosus</a:t>
            </a:r>
            <a:r>
              <a:rPr lang="en-US" sz="2400" dirty="0" smtClean="0">
                <a:latin typeface="Tahoma" pitchFamily="34" charset="0"/>
                <a:ea typeface="+mn-ea"/>
              </a:rPr>
              <a:t>, systemic sclerosis (scleroderma), Wegener </a:t>
            </a:r>
            <a:r>
              <a:rPr lang="en-US" sz="2400" dirty="0" err="1" smtClean="0">
                <a:latin typeface="Tahoma" pitchFamily="34" charset="0"/>
                <a:ea typeface="+mn-ea"/>
              </a:rPr>
              <a:t>granulomatosis</a:t>
            </a:r>
            <a:endParaRPr lang="en-US" sz="2400" dirty="0" smtClean="0">
              <a:latin typeface="Tahoma" pitchFamily="34" charset="0"/>
              <a:ea typeface="+mn-ea"/>
            </a:endParaRPr>
          </a:p>
          <a:p>
            <a:pPr eaLnBrk="1" hangingPunct="1">
              <a:buFontTx/>
              <a:buNone/>
              <a:defRPr/>
            </a:pPr>
            <a:r>
              <a:rPr lang="en-US" sz="2400" dirty="0" smtClean="0">
                <a:solidFill>
                  <a:schemeClr val="accent1"/>
                </a:solidFill>
                <a:ea typeface="+mn-ea"/>
              </a:rPr>
              <a:t> - </a:t>
            </a:r>
            <a:r>
              <a:rPr lang="en-US" sz="2400" dirty="0" smtClean="0">
                <a:solidFill>
                  <a:schemeClr val="accent1"/>
                </a:solidFill>
                <a:latin typeface="Tahoma" pitchFamily="34" charset="0"/>
                <a:ea typeface="+mn-ea"/>
              </a:rPr>
              <a:t>Drug: </a:t>
            </a:r>
            <a:r>
              <a:rPr lang="en-US" sz="2400" dirty="0" smtClean="0">
                <a:latin typeface="Tahoma" pitchFamily="34" charset="0"/>
                <a:ea typeface="+mn-ea"/>
              </a:rPr>
              <a:t>Chemotherapy, </a:t>
            </a:r>
            <a:r>
              <a:rPr lang="en-US" sz="2400" dirty="0" err="1" smtClean="0">
                <a:latin typeface="Tahoma" pitchFamily="34" charset="0"/>
                <a:ea typeface="+mn-ea"/>
              </a:rPr>
              <a:t>methotrexate</a:t>
            </a:r>
            <a:r>
              <a:rPr lang="en-US" sz="2400" dirty="0" smtClean="0">
                <a:latin typeface="Tahoma" pitchFamily="34" charset="0"/>
                <a:ea typeface="+mn-ea"/>
              </a:rPr>
              <a:t>, </a:t>
            </a:r>
            <a:r>
              <a:rPr lang="en-US" sz="2400" dirty="0" err="1" smtClean="0">
                <a:latin typeface="Tahoma" pitchFamily="34" charset="0"/>
                <a:ea typeface="+mn-ea"/>
              </a:rPr>
              <a:t>bleomyxin</a:t>
            </a:r>
            <a:r>
              <a:rPr lang="en-US" sz="2400" dirty="0" smtClean="0">
                <a:latin typeface="Tahoma" pitchFamily="34" charset="0"/>
                <a:ea typeface="+mn-ea"/>
              </a:rPr>
              <a:t> toxicity</a:t>
            </a:r>
          </a:p>
          <a:p>
            <a:pPr eaLnBrk="1" hangingPunct="1">
              <a:buFontTx/>
              <a:buNone/>
              <a:defRPr/>
            </a:pPr>
            <a:r>
              <a:rPr lang="en-US" sz="2400" dirty="0" smtClean="0">
                <a:solidFill>
                  <a:schemeClr val="accent1"/>
                </a:solidFill>
                <a:latin typeface="Tahoma" pitchFamily="34" charset="0"/>
                <a:ea typeface="+mn-ea"/>
              </a:rPr>
              <a:t> - Radiation Reactions</a:t>
            </a:r>
            <a:r>
              <a:rPr lang="en-US" sz="2400" dirty="0" smtClean="0">
                <a:solidFill>
                  <a:schemeClr val="accent1"/>
                </a:solidFill>
                <a:ea typeface="+mn-ea"/>
              </a:rPr>
              <a:t> </a:t>
            </a:r>
            <a:endParaRPr lang="en-US" sz="2400" dirty="0" smtClean="0">
              <a:solidFill>
                <a:schemeClr val="accent1"/>
              </a:solidFill>
              <a:latin typeface="Tahoma" pitchFamily="34" charset="0"/>
              <a:ea typeface="+mn-ea"/>
            </a:endParaRPr>
          </a:p>
          <a:p>
            <a:pPr eaLnBrk="1" hangingPunct="1">
              <a:buFontTx/>
              <a:buNone/>
              <a:defRPr/>
            </a:pPr>
            <a:r>
              <a:rPr lang="en-US" sz="2400" dirty="0" smtClean="0">
                <a:solidFill>
                  <a:schemeClr val="accent1"/>
                </a:solidFill>
                <a:latin typeface="Tahoma" pitchFamily="34" charset="0"/>
                <a:ea typeface="+mn-ea"/>
              </a:rPr>
              <a:t> - Others:  </a:t>
            </a:r>
            <a:r>
              <a:rPr lang="en-US" sz="2400" dirty="0" err="1" smtClean="0">
                <a:solidFill>
                  <a:schemeClr val="accent1"/>
                </a:solidFill>
                <a:ea typeface="+mn-ea"/>
              </a:rPr>
              <a:t>Eosinophilic</a:t>
            </a:r>
            <a:r>
              <a:rPr lang="en-US" sz="2400" dirty="0" smtClean="0">
                <a:solidFill>
                  <a:schemeClr val="accent1"/>
                </a:solidFill>
                <a:ea typeface="+mn-ea"/>
              </a:rPr>
              <a:t> granuloma</a:t>
            </a:r>
            <a:endParaRPr lang="en-US" sz="2400" dirty="0" smtClean="0">
              <a:ea typeface="+mn-ea"/>
            </a:endParaRPr>
          </a:p>
          <a:p>
            <a:pPr lvl="1" eaLnBrk="1" hangingPunct="1">
              <a:buFontTx/>
              <a:buNone/>
              <a:defRPr/>
            </a:pPr>
            <a:r>
              <a:rPr lang="en-US" sz="2400" dirty="0" smtClean="0">
                <a:solidFill>
                  <a:schemeClr val="accent1"/>
                </a:solidFill>
              </a:rPr>
              <a:t>              Smoking related:</a:t>
            </a:r>
            <a:r>
              <a:rPr lang="en-US" sz="1600" dirty="0" smtClean="0">
                <a:latin typeface="Tahoma" pitchFamily="34" charset="0"/>
              </a:rPr>
              <a:t> </a:t>
            </a:r>
            <a:r>
              <a:rPr lang="en-US" sz="2000" dirty="0" err="1">
                <a:latin typeface="Tahoma" pitchFamily="34" charset="0"/>
                <a:ea typeface="+mn-ea"/>
                <a:cs typeface="+mn-cs"/>
              </a:rPr>
              <a:t>Desquamative</a:t>
            </a:r>
            <a:r>
              <a:rPr lang="en-US" sz="2000" dirty="0">
                <a:latin typeface="Tahoma" pitchFamily="34" charset="0"/>
                <a:ea typeface="+mn-ea"/>
                <a:cs typeface="+mn-cs"/>
              </a:rPr>
              <a:t> interstitial pneumonia </a:t>
            </a:r>
          </a:p>
          <a:p>
            <a:pPr eaLnBrk="1" hangingPunct="1">
              <a:buFontTx/>
              <a:buNone/>
              <a:defRPr/>
            </a:pPr>
            <a:r>
              <a:rPr lang="en-US" sz="2000" dirty="0">
                <a:latin typeface="Tahoma" pitchFamily="34" charset="0"/>
                <a:ea typeface="+mn-ea"/>
              </a:rPr>
              <a:t>    			Respiratory bronchiolitis-associated </a:t>
            </a:r>
            <a:r>
              <a:rPr lang="en-US" sz="2000" dirty="0" smtClean="0">
                <a:latin typeface="Tahoma" pitchFamily="34" charset="0"/>
                <a:ea typeface="+mn-ea"/>
              </a:rPr>
              <a:t>interstitial lung disease </a:t>
            </a:r>
          </a:p>
          <a:p>
            <a:pPr eaLnBrk="1" hangingPunct="1">
              <a:buFontTx/>
              <a:buNone/>
              <a:defRPr/>
            </a:pPr>
            <a:endParaRPr lang="en-US" sz="2000" dirty="0" smtClean="0">
              <a:latin typeface="Tahoma" pitchFamily="34" charset="0"/>
              <a:ea typeface="+mn-ea"/>
            </a:endParaRPr>
          </a:p>
          <a:p>
            <a:pPr eaLnBrk="1" hangingPunct="1">
              <a:buFontTx/>
              <a:buNone/>
              <a:defRPr/>
            </a:pPr>
            <a:endParaRPr lang="en-US" sz="2800" dirty="0" smtClean="0">
              <a:solidFill>
                <a:schemeClr val="accent1"/>
              </a:solidFill>
              <a:ea typeface="+mn-ea"/>
            </a:endParaRPr>
          </a:p>
          <a:p>
            <a:pPr eaLnBrk="1" hangingPunct="1">
              <a:buFontTx/>
              <a:buNone/>
              <a:defRPr/>
            </a:pPr>
            <a:r>
              <a:rPr lang="en-US" sz="2800" dirty="0" smtClean="0">
                <a:ea typeface="+mn-ea"/>
              </a:rPr>
              <a:t>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381000"/>
            <a:ext cx="7772400" cy="1143000"/>
          </a:xfrm>
        </p:spPr>
        <p:txBody>
          <a:bodyPr/>
          <a:lstStyle/>
          <a:p>
            <a:pPr eaLnBrk="1" hangingPunct="1"/>
            <a:r>
              <a:rPr lang="en-US">
                <a:latin typeface="Times New Roman" charset="0"/>
              </a:rPr>
              <a:t>Pathogenesis of interstitial lung diseases </a:t>
            </a:r>
          </a:p>
        </p:txBody>
      </p:sp>
      <p:pic>
        <p:nvPicPr>
          <p:cNvPr id="22531"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429000" y="1981200"/>
            <a:ext cx="5334000" cy="4572000"/>
          </a:xfrm>
          <a:noFill/>
        </p:spPr>
      </p:pic>
      <p:sp>
        <p:nvSpPr>
          <p:cNvPr id="22532" name="Content Placeholder 3"/>
          <p:cNvSpPr>
            <a:spLocks noGrp="1"/>
          </p:cNvSpPr>
          <p:nvPr>
            <p:ph sz="half" idx="2"/>
          </p:nvPr>
        </p:nvSpPr>
        <p:spPr>
          <a:xfrm>
            <a:off x="152400" y="1905000"/>
            <a:ext cx="3352800" cy="4114800"/>
          </a:xfrm>
        </p:spPr>
        <p:txBody>
          <a:bodyPr/>
          <a:lstStyle/>
          <a:p>
            <a:pPr eaLnBrk="1" hangingPunct="1"/>
            <a:r>
              <a:rPr lang="en-US" sz="2400">
                <a:latin typeface="Times New Roman" charset="0"/>
              </a:rPr>
              <a:t>Influx of inflammatory cells into the alveoli and alveolar walls</a:t>
            </a:r>
          </a:p>
          <a:p>
            <a:pPr eaLnBrk="1" hangingPunct="1"/>
            <a:endParaRPr lang="en-US" sz="2400">
              <a:latin typeface="Times New Roman" charset="0"/>
            </a:endParaRPr>
          </a:p>
          <a:p>
            <a:pPr eaLnBrk="1" hangingPunct="1"/>
            <a:r>
              <a:rPr lang="en-US" sz="2400">
                <a:latin typeface="Times New Roman" charset="0"/>
              </a:rPr>
              <a:t>Distortion of the normal structure of alveoli</a:t>
            </a:r>
          </a:p>
          <a:p>
            <a:pPr eaLnBrk="1" hangingPunct="1"/>
            <a:endParaRPr lang="en-US" sz="2400">
              <a:latin typeface="Times New Roman" charset="0"/>
            </a:endParaRPr>
          </a:p>
          <a:p>
            <a:pPr eaLnBrk="1" hangingPunct="1"/>
            <a:r>
              <a:rPr lang="en-US" sz="2400">
                <a:latin typeface="Times New Roman" charset="0"/>
              </a:rPr>
              <a:t>Release of chemical mediators</a:t>
            </a:r>
          </a:p>
          <a:p>
            <a:pPr eaLnBrk="1" hangingPunct="1"/>
            <a:endParaRPr lang="en-US" sz="2400">
              <a:latin typeface="Times New Roman" charset="0"/>
            </a:endParaRPr>
          </a:p>
          <a:p>
            <a:pPr eaLnBrk="1" hangingPunct="1"/>
            <a:r>
              <a:rPr lang="en-US" sz="2400">
                <a:latin typeface="Times New Roman" charset="0"/>
              </a:rPr>
              <a:t>Promotion of fibrosis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685800"/>
          </a:xfrm>
        </p:spPr>
        <p:txBody>
          <a:bodyPr/>
          <a:lstStyle/>
          <a:p>
            <a:pPr eaLnBrk="1" hangingPunct="1"/>
            <a:r>
              <a:rPr lang="en-US" sz="3200" b="1" u="sng">
                <a:latin typeface="Times New Roman" charset="0"/>
              </a:rPr>
              <a:t>Pneumoconiosis</a:t>
            </a:r>
          </a:p>
        </p:txBody>
      </p:sp>
      <p:sp>
        <p:nvSpPr>
          <p:cNvPr id="11267" name="Rectangle 3"/>
          <p:cNvSpPr>
            <a:spLocks noGrp="1" noChangeArrowheads="1"/>
          </p:cNvSpPr>
          <p:nvPr>
            <p:ph idx="1"/>
          </p:nvPr>
        </p:nvSpPr>
        <p:spPr>
          <a:xfrm>
            <a:off x="304800" y="762000"/>
            <a:ext cx="8458200" cy="6096000"/>
          </a:xfrm>
        </p:spPr>
        <p:txBody>
          <a:bodyPr/>
          <a:lstStyle/>
          <a:p>
            <a:pPr eaLnBrk="1" hangingPunct="1">
              <a:defRPr/>
            </a:pPr>
            <a:r>
              <a:rPr lang="en-US" sz="2400" dirty="0" smtClean="0">
                <a:ea typeface="+mn-ea"/>
              </a:rPr>
              <a:t>Non-neoplastic lung reaction to inhalation of mineral dusts.</a:t>
            </a:r>
          </a:p>
          <a:p>
            <a:pPr eaLnBrk="1" hangingPunct="1">
              <a:defRPr/>
            </a:pPr>
            <a:r>
              <a:rPr lang="en-US" sz="2400" dirty="0" smtClean="0">
                <a:ea typeface="+mn-ea"/>
              </a:rPr>
              <a:t>Most common dusts are coal dust, silica, asbestos and beryllium.</a:t>
            </a:r>
          </a:p>
          <a:p>
            <a:pPr eaLnBrk="1" hangingPunct="1">
              <a:defRPr/>
            </a:pPr>
            <a:r>
              <a:rPr lang="en-US" sz="2400" dirty="0" smtClean="0">
                <a:ea typeface="+mn-ea"/>
              </a:rPr>
              <a:t>The development of pneumoconiosis is dependent on:</a:t>
            </a:r>
          </a:p>
          <a:p>
            <a:pPr eaLnBrk="1" hangingPunct="1">
              <a:buFontTx/>
              <a:buNone/>
              <a:defRPr/>
            </a:pPr>
            <a:r>
              <a:rPr lang="en-US" sz="2400" dirty="0" smtClean="0">
                <a:ea typeface="+mn-ea"/>
              </a:rPr>
              <a:t>	-	</a:t>
            </a:r>
            <a:r>
              <a:rPr lang="en-US" sz="2400" dirty="0" smtClean="0">
                <a:solidFill>
                  <a:schemeClr val="accent5">
                    <a:lumMod val="90000"/>
                  </a:schemeClr>
                </a:solidFill>
                <a:ea typeface="+mn-ea"/>
              </a:rPr>
              <a:t>The amount of dust retained in the lung and airways</a:t>
            </a:r>
            <a:r>
              <a:rPr lang="en-US" sz="2400" dirty="0" smtClean="0">
                <a:ea typeface="+mn-ea"/>
              </a:rPr>
              <a:t>.</a:t>
            </a:r>
          </a:p>
          <a:p>
            <a:pPr lvl="1" eaLnBrk="1" hangingPunct="1">
              <a:buFontTx/>
              <a:buNone/>
              <a:defRPr/>
            </a:pPr>
            <a:r>
              <a:rPr lang="en-US" sz="2000" dirty="0" smtClean="0"/>
              <a:t>		a.  Concentration of the dust in the ambient air.</a:t>
            </a:r>
          </a:p>
          <a:p>
            <a:pPr lvl="1" eaLnBrk="1" hangingPunct="1">
              <a:buFontTx/>
              <a:buNone/>
              <a:defRPr/>
            </a:pPr>
            <a:r>
              <a:rPr lang="en-US" sz="2000" dirty="0" smtClean="0"/>
              <a:t>		b.  Duration of the exposure.</a:t>
            </a:r>
          </a:p>
          <a:p>
            <a:pPr lvl="1" eaLnBrk="1" hangingPunct="1">
              <a:buFontTx/>
              <a:buNone/>
              <a:defRPr/>
            </a:pPr>
            <a:r>
              <a:rPr lang="en-US" sz="2000" dirty="0" smtClean="0"/>
              <a:t>		c.  Effectiveness of the clearance mechanisms.</a:t>
            </a:r>
          </a:p>
          <a:p>
            <a:pPr eaLnBrk="1" hangingPunct="1">
              <a:buFontTx/>
              <a:buNone/>
              <a:defRPr/>
            </a:pPr>
            <a:r>
              <a:rPr lang="en-US" sz="2400" dirty="0" smtClean="0">
                <a:ea typeface="+mn-ea"/>
              </a:rPr>
              <a:t>	-	</a:t>
            </a:r>
            <a:r>
              <a:rPr lang="en-US" sz="2400" dirty="0" smtClean="0">
                <a:solidFill>
                  <a:schemeClr val="accent5">
                    <a:lumMod val="90000"/>
                  </a:schemeClr>
                </a:solidFill>
                <a:ea typeface="+mn-ea"/>
              </a:rPr>
              <a:t>The size (1-5</a:t>
            </a:r>
            <a:r>
              <a:rPr lang="en-US" sz="2400" dirty="0" smtClean="0">
                <a:solidFill>
                  <a:schemeClr val="accent5">
                    <a:lumMod val="90000"/>
                  </a:schemeClr>
                </a:solidFill>
                <a:ea typeface="+mn-ea"/>
                <a:sym typeface="Symbol" pitchFamily="18" charset="2"/>
              </a:rPr>
              <a:t>) shape.</a:t>
            </a:r>
          </a:p>
          <a:p>
            <a:pPr eaLnBrk="1" hangingPunct="1">
              <a:buFontTx/>
              <a:buNone/>
              <a:defRPr/>
            </a:pPr>
            <a:r>
              <a:rPr lang="en-US" sz="2400" dirty="0" smtClean="0">
                <a:ea typeface="+mn-ea"/>
                <a:sym typeface="Symbol" pitchFamily="18" charset="2"/>
              </a:rPr>
              <a:t>	-	</a:t>
            </a:r>
            <a:r>
              <a:rPr lang="en-US" sz="2400" dirty="0" smtClean="0">
                <a:solidFill>
                  <a:schemeClr val="accent5">
                    <a:lumMod val="90000"/>
                  </a:schemeClr>
                </a:solidFill>
                <a:ea typeface="+mn-ea"/>
                <a:sym typeface="Symbol" pitchFamily="18" charset="2"/>
              </a:rPr>
              <a:t>Their solubility and physiochemical activity.</a:t>
            </a:r>
          </a:p>
          <a:p>
            <a:pPr eaLnBrk="1" hangingPunct="1">
              <a:buFontTx/>
              <a:buNone/>
              <a:defRPr/>
            </a:pPr>
            <a:r>
              <a:rPr lang="en-US" sz="2400" dirty="0" smtClean="0">
                <a:ea typeface="+mn-ea"/>
                <a:sym typeface="Symbol" pitchFamily="18" charset="2"/>
              </a:rPr>
              <a:t>	-	</a:t>
            </a:r>
            <a:r>
              <a:rPr lang="en-US" sz="2400" dirty="0" smtClean="0">
                <a:solidFill>
                  <a:schemeClr val="accent5">
                    <a:lumMod val="90000"/>
                  </a:schemeClr>
                </a:solidFill>
                <a:ea typeface="+mn-ea"/>
                <a:sym typeface="Symbol" pitchFamily="18" charset="2"/>
              </a:rPr>
              <a:t>The possible additional effects of other irritants, tobacco</a:t>
            </a:r>
          </a:p>
          <a:p>
            <a:pPr eaLnBrk="1" hangingPunct="1">
              <a:buFontTx/>
              <a:buNone/>
              <a:defRPr/>
            </a:pPr>
            <a:r>
              <a:rPr lang="en-US" sz="2400" dirty="0" smtClean="0">
                <a:solidFill>
                  <a:schemeClr val="accent5">
                    <a:lumMod val="90000"/>
                  </a:schemeClr>
                </a:solidFill>
                <a:ea typeface="+mn-ea"/>
                <a:sym typeface="Symbol" pitchFamily="18" charset="2"/>
              </a:rPr>
              <a:t>		smoking.</a:t>
            </a:r>
          </a:p>
          <a:p>
            <a:pPr eaLnBrk="1" hangingPunct="1">
              <a:defRPr/>
            </a:pPr>
            <a:r>
              <a:rPr lang="en-US" sz="2400" dirty="0" smtClean="0">
                <a:ea typeface="+mn-ea"/>
              </a:rPr>
              <a:t>The particles are impacted at alveolar duct macrophage, accumulate inflammatory response fibrosis.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8229600" cy="914400"/>
          </a:xfrm>
        </p:spPr>
        <p:txBody>
          <a:bodyPr/>
          <a:lstStyle/>
          <a:p>
            <a:pPr eaLnBrk="1" hangingPunct="1"/>
            <a:r>
              <a:rPr lang="en-US" sz="3600" b="1" u="sng">
                <a:latin typeface="Times New Roman" charset="0"/>
              </a:rPr>
              <a:t>Coal worker</a:t>
            </a:r>
            <a:r>
              <a:rPr lang="ja-JP" altLang="en-US" sz="3600" b="1" u="sng">
                <a:latin typeface="Times New Roman" charset="0"/>
              </a:rPr>
              <a:t>’</a:t>
            </a:r>
            <a:r>
              <a:rPr lang="en-US" sz="3600" b="1" u="sng">
                <a:latin typeface="Times New Roman" charset="0"/>
              </a:rPr>
              <a:t>s pneumoconiosis (CWP)</a:t>
            </a:r>
          </a:p>
        </p:txBody>
      </p:sp>
      <p:sp>
        <p:nvSpPr>
          <p:cNvPr id="24579" name="Text Placeholder 1"/>
          <p:cNvSpPr>
            <a:spLocks noGrp="1"/>
          </p:cNvSpPr>
          <p:nvPr>
            <p:ph type="body" idx="1"/>
          </p:nvPr>
        </p:nvSpPr>
        <p:spPr>
          <a:xfrm>
            <a:off x="990600" y="914400"/>
            <a:ext cx="2362200" cy="381000"/>
          </a:xfrm>
          <a:solidFill>
            <a:schemeClr val="accent1"/>
          </a:solidFill>
        </p:spPr>
        <p:txBody>
          <a:bodyPr/>
          <a:lstStyle/>
          <a:p>
            <a:r>
              <a:rPr lang="en-US">
                <a:latin typeface="Times New Roman" charset="0"/>
              </a:rPr>
              <a:t>The simple form</a:t>
            </a:r>
          </a:p>
        </p:txBody>
      </p:sp>
      <p:sp>
        <p:nvSpPr>
          <p:cNvPr id="12292" name="Rectangle 3"/>
          <p:cNvSpPr>
            <a:spLocks noGrp="1" noChangeArrowheads="1"/>
          </p:cNvSpPr>
          <p:nvPr>
            <p:ph sz="half" idx="2"/>
          </p:nvPr>
        </p:nvSpPr>
        <p:spPr>
          <a:xfrm>
            <a:off x="4267200" y="1371600"/>
            <a:ext cx="4724400" cy="2057400"/>
          </a:xfrm>
          <a:blipFill dpi="0" rotWithShape="1">
            <a:blip r:embed="rId2"/>
            <a:srcRect/>
            <a:tile tx="0" ty="0" sx="100000" sy="100000" flip="none" algn="tl"/>
          </a:blipFill>
        </p:spPr>
        <p:txBody>
          <a:bodyPr/>
          <a:lstStyle/>
          <a:p>
            <a:pPr eaLnBrk="1" hangingPunct="1"/>
            <a:r>
              <a:rPr lang="en-US">
                <a:latin typeface="Times New Roman" charset="0"/>
              </a:rPr>
              <a:t>Occurs after many years of underground mine work.	</a:t>
            </a:r>
          </a:p>
          <a:p>
            <a:pPr eaLnBrk="1" hangingPunct="1"/>
            <a:r>
              <a:rPr lang="en-US">
                <a:latin typeface="Times New Roman" charset="0"/>
              </a:rPr>
              <a:t>fibrous scarring appears (complicated CWP) also callled progressive massive fibrosis </a:t>
            </a:r>
            <a:r>
              <a:rPr lang="en-US">
                <a:solidFill>
                  <a:srgbClr val="FF0000"/>
                </a:solidFill>
                <a:latin typeface="Times New Roman" charset="0"/>
              </a:rPr>
              <a:t>PMF</a:t>
            </a:r>
            <a:r>
              <a:rPr lang="en-US">
                <a:latin typeface="Times New Roman" charset="0"/>
              </a:rPr>
              <a:t> </a:t>
            </a:r>
          </a:p>
        </p:txBody>
      </p:sp>
      <p:sp>
        <p:nvSpPr>
          <p:cNvPr id="24581" name="Text Placeholder 2"/>
          <p:cNvSpPr>
            <a:spLocks noGrp="1"/>
          </p:cNvSpPr>
          <p:nvPr>
            <p:ph type="body" sz="quarter" idx="3"/>
          </p:nvPr>
        </p:nvSpPr>
        <p:spPr>
          <a:xfrm>
            <a:off x="4876800" y="914400"/>
            <a:ext cx="3200400" cy="381000"/>
          </a:xfrm>
          <a:solidFill>
            <a:schemeClr val="accent1"/>
          </a:solidFill>
        </p:spPr>
        <p:txBody>
          <a:bodyPr/>
          <a:lstStyle/>
          <a:p>
            <a:r>
              <a:rPr lang="en-US">
                <a:latin typeface="Times New Roman" charset="0"/>
              </a:rPr>
              <a:t>The complicated form</a:t>
            </a:r>
          </a:p>
        </p:txBody>
      </p:sp>
      <p:sp>
        <p:nvSpPr>
          <p:cNvPr id="12294" name="Content Placeholder 3"/>
          <p:cNvSpPr>
            <a:spLocks noGrp="1"/>
          </p:cNvSpPr>
          <p:nvPr>
            <p:ph sz="quarter" idx="4"/>
          </p:nvPr>
        </p:nvSpPr>
        <p:spPr>
          <a:xfrm>
            <a:off x="228600" y="1382713"/>
            <a:ext cx="3886200" cy="1970087"/>
          </a:xfrm>
          <a:blipFill dpi="0" rotWithShape="1">
            <a:blip r:embed="rId2"/>
            <a:srcRect/>
            <a:tile tx="0" ty="0" sx="100000" sy="100000" flip="none" algn="tl"/>
          </a:blipFill>
        </p:spPr>
        <p:txBody>
          <a:bodyPr/>
          <a:lstStyle/>
          <a:p>
            <a:r>
              <a:rPr lang="en-US">
                <a:latin typeface="Times New Roman" charset="0"/>
              </a:rPr>
              <a:t>Focal aggregations of coal dust-laden macrophages (coal macules)</a:t>
            </a:r>
          </a:p>
          <a:p>
            <a:r>
              <a:rPr lang="en-US">
                <a:latin typeface="Times New Roman" charset="0"/>
              </a:rPr>
              <a:t>Patients have slight cough and blackish sputum.</a:t>
            </a:r>
          </a:p>
        </p:txBody>
      </p:sp>
      <p:pic>
        <p:nvPicPr>
          <p:cNvPr id="122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52800"/>
            <a:ext cx="28194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328988"/>
            <a:ext cx="259080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2">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nimBg="1"/>
      <p:bldP spid="1229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p:nvPr>
        </p:nvSpPr>
        <p:spPr/>
        <p:txBody>
          <a:bodyPr/>
          <a:lstStyle/>
          <a:p>
            <a:pPr marL="0" indent="0">
              <a:buFontTx/>
              <a:buNone/>
            </a:pPr>
            <a:endParaRPr lang="en-US">
              <a:latin typeface="Times New Roman" charset="0"/>
            </a:endParaRP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66725"/>
            <a:ext cx="77438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533400"/>
            <a:ext cx="7772400" cy="609600"/>
          </a:xfrm>
        </p:spPr>
        <p:txBody>
          <a:bodyPr/>
          <a:lstStyle/>
          <a:p>
            <a:pPr eaLnBrk="1" hangingPunct="1"/>
            <a:r>
              <a:rPr lang="en-US" sz="3200" b="1">
                <a:latin typeface="Times New Roman" charset="0"/>
              </a:rPr>
              <a:t>Coal worker pneumoconiosis</a:t>
            </a:r>
          </a:p>
        </p:txBody>
      </p:sp>
      <p:sp>
        <p:nvSpPr>
          <p:cNvPr id="26627" name="Rectangle 3"/>
          <p:cNvSpPr>
            <a:spLocks noGrp="1" noChangeArrowheads="1"/>
          </p:cNvSpPr>
          <p:nvPr>
            <p:ph idx="1"/>
          </p:nvPr>
        </p:nvSpPr>
        <p:spPr>
          <a:xfrm>
            <a:off x="152400" y="1143000"/>
            <a:ext cx="4343400" cy="5029200"/>
          </a:xfrm>
        </p:spPr>
        <p:txBody>
          <a:bodyPr/>
          <a:lstStyle/>
          <a:p>
            <a:pPr algn="ctr" eaLnBrk="1" hangingPunct="1">
              <a:buFontTx/>
              <a:buNone/>
            </a:pPr>
            <a:r>
              <a:rPr lang="en-US" sz="2000" b="1">
                <a:latin typeface="Tahoma" charset="0"/>
              </a:rPr>
              <a:t>Morphology</a:t>
            </a:r>
            <a:r>
              <a:rPr lang="en-US" sz="2000">
                <a:latin typeface="Tahoma" charset="0"/>
              </a:rPr>
              <a:t>:</a:t>
            </a:r>
          </a:p>
          <a:p>
            <a:pPr eaLnBrk="1" hangingPunct="1"/>
            <a:r>
              <a:rPr lang="en-US" sz="2000">
                <a:solidFill>
                  <a:srgbClr val="FF66CC"/>
                </a:solidFill>
                <a:latin typeface="Tahoma" charset="0"/>
              </a:rPr>
              <a:t>Simple CWP:</a:t>
            </a:r>
          </a:p>
          <a:p>
            <a:pPr eaLnBrk="1" hangingPunct="1">
              <a:buFontTx/>
              <a:buNone/>
            </a:pPr>
            <a:r>
              <a:rPr lang="en-US" sz="2000">
                <a:latin typeface="Tahoma" charset="0"/>
              </a:rPr>
              <a:t>	- Focal black pigmentations (macules), 1-2 mm up to 5 mm are scattered through the lung.</a:t>
            </a:r>
          </a:p>
          <a:p>
            <a:pPr eaLnBrk="1" hangingPunct="1">
              <a:buFontTx/>
              <a:buNone/>
            </a:pPr>
            <a:r>
              <a:rPr lang="en-US" sz="2000">
                <a:latin typeface="Tahoma" charset="0"/>
              </a:rPr>
              <a:t>	- Mostly in the upper zones of the lower and upper lobes of the lungs.</a:t>
            </a:r>
          </a:p>
          <a:p>
            <a:pPr eaLnBrk="1" hangingPunct="1">
              <a:buFontTx/>
              <a:buNone/>
            </a:pPr>
            <a:r>
              <a:rPr lang="en-US" sz="2000">
                <a:latin typeface="Tahoma" charset="0"/>
              </a:rPr>
              <a:t> 	- Macules are composed of aggregations of coal dust-filled</a:t>
            </a:r>
          </a:p>
          <a:p>
            <a:pPr eaLnBrk="1" hangingPunct="1">
              <a:buFontTx/>
              <a:buNone/>
            </a:pPr>
            <a:r>
              <a:rPr lang="en-US" sz="2000">
                <a:latin typeface="Tahoma" charset="0"/>
              </a:rPr>
              <a:t>	macrophages in close proximity to alveolar ducts.</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752600"/>
            <a:ext cx="4762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724400" y="762000"/>
            <a:ext cx="4064000" cy="6096000"/>
          </a:xfrm>
        </p:spPr>
      </p:pic>
      <p:sp>
        <p:nvSpPr>
          <p:cNvPr id="27651" name="Rectangle 3"/>
          <p:cNvSpPr>
            <a:spLocks noChangeArrowheads="1"/>
          </p:cNvSpPr>
          <p:nvPr/>
        </p:nvSpPr>
        <p:spPr bwMode="auto">
          <a:xfrm>
            <a:off x="228600" y="1447800"/>
            <a:ext cx="42672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Tx/>
              <a:buChar char="•"/>
            </a:pPr>
            <a:r>
              <a:rPr lang="en-US" b="1">
                <a:solidFill>
                  <a:srgbClr val="FF66CC"/>
                </a:solidFill>
              </a:rPr>
              <a:t>Complicated CWP:</a:t>
            </a:r>
          </a:p>
          <a:p>
            <a:pPr>
              <a:spcBef>
                <a:spcPct val="20000"/>
              </a:spcBef>
            </a:pPr>
            <a:r>
              <a:rPr lang="en-US" sz="2000"/>
              <a:t>- </a:t>
            </a:r>
            <a:r>
              <a:rPr lang="en-US" sz="2000">
                <a:latin typeface="Tahoma" charset="0"/>
              </a:rPr>
              <a:t>Black scars exceed 2 cm in diameter some times up to 10 cm</a:t>
            </a:r>
          </a:p>
          <a:p>
            <a:pPr>
              <a:spcBef>
                <a:spcPct val="20000"/>
              </a:spcBef>
            </a:pPr>
            <a:r>
              <a:rPr lang="en-US" sz="2000">
                <a:latin typeface="Tahoma" charset="0"/>
              </a:rPr>
              <a:t>- It consists of dense collagen and carbon pigments.</a:t>
            </a:r>
          </a:p>
          <a:p>
            <a:pPr>
              <a:spcBef>
                <a:spcPct val="50000"/>
              </a:spcBef>
            </a:pPr>
            <a:r>
              <a:rPr lang="en-US" sz="2000">
                <a:latin typeface="Tahoma" charset="0"/>
              </a:rPr>
              <a:t>- Cor pulmonale.</a:t>
            </a:r>
          </a:p>
          <a:p>
            <a:pPr>
              <a:spcBef>
                <a:spcPct val="20000"/>
              </a:spcBef>
            </a:pPr>
            <a:r>
              <a:rPr lang="en-US" sz="2000">
                <a:latin typeface="Tahoma" charset="0"/>
              </a:rPr>
              <a:t>- Miners who have rheumatoid arthritis and PMF are called Caplan</a:t>
            </a:r>
            <a:r>
              <a:rPr lang="ja-JP" altLang="en-US" sz="2000">
                <a:latin typeface="Tahoma" charset="0"/>
              </a:rPr>
              <a:t>’</a:t>
            </a:r>
            <a:r>
              <a:rPr lang="en-US" sz="2000">
                <a:latin typeface="Tahoma" charset="0"/>
              </a:rPr>
              <a:t>s syndrome.</a:t>
            </a:r>
          </a:p>
          <a:p>
            <a:pPr eaLnBrk="0" hangingPunct="0"/>
            <a:endParaRPr lang="en-US" sz="2000">
              <a:latin typeface="Tahoma" charset="0"/>
            </a:endParaRPr>
          </a:p>
          <a:p>
            <a:pPr eaLnBrk="0" hangingPunct="0"/>
            <a:endParaRPr lang="en-US">
              <a:latin typeface="Tahoma" charset="0"/>
            </a:endParaRPr>
          </a:p>
        </p:txBody>
      </p:sp>
      <p:sp>
        <p:nvSpPr>
          <p:cNvPr id="27652" name="Rectangle 8"/>
          <p:cNvSpPr>
            <a:spLocks noChangeArrowheads="1"/>
          </p:cNvSpPr>
          <p:nvPr/>
        </p:nvSpPr>
        <p:spPr bwMode="auto">
          <a:xfrm>
            <a:off x="0" y="47244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000"/>
              <a:t>		</a:t>
            </a:r>
          </a:p>
          <a:p>
            <a:pPr eaLnBrk="0" hangingPunct="0"/>
            <a:endParaRPr lang="en-US"/>
          </a:p>
        </p:txBody>
      </p:sp>
      <p:sp>
        <p:nvSpPr>
          <p:cNvPr id="27653" name="Rectangle 9"/>
          <p:cNvSpPr>
            <a:spLocks noChangeArrowheads="1"/>
          </p:cNvSpPr>
          <p:nvPr/>
        </p:nvSpPr>
        <p:spPr bwMode="auto">
          <a:xfrm>
            <a:off x="0" y="5486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endParaRPr lang="en-US"/>
          </a:p>
        </p:txBody>
      </p:sp>
      <p:sp>
        <p:nvSpPr>
          <p:cNvPr id="27654" name="Rectangle 10"/>
          <p:cNvSpPr>
            <a:spLocks noChangeArrowheads="1"/>
          </p:cNvSpPr>
          <p:nvPr/>
        </p:nvSpPr>
        <p:spPr bwMode="auto">
          <a:xfrm>
            <a:off x="0" y="5943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7655" name="Rectangle 12"/>
          <p:cNvSpPr>
            <a:spLocks noChangeArrowheads="1"/>
          </p:cNvSpPr>
          <p:nvPr/>
        </p:nvSpPr>
        <p:spPr bwMode="auto">
          <a:xfrm>
            <a:off x="1600200" y="228600"/>
            <a:ext cx="5219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chemeClr val="tx2"/>
                </a:solidFill>
              </a:rPr>
              <a:t>Coal worker pneumoconiosis</a:t>
            </a:r>
          </a:p>
        </p:txBody>
      </p:sp>
      <p:sp>
        <p:nvSpPr>
          <p:cNvPr id="27656" name="Rectangle 13"/>
          <p:cNvSpPr>
            <a:spLocks noChangeArrowheads="1"/>
          </p:cNvSpPr>
          <p:nvPr/>
        </p:nvSpPr>
        <p:spPr bwMode="auto">
          <a:xfrm>
            <a:off x="914400" y="914400"/>
            <a:ext cx="187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Morphology</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0"/>
            <a:ext cx="7772400" cy="762000"/>
          </a:xfrm>
        </p:spPr>
        <p:txBody>
          <a:bodyPr/>
          <a:lstStyle/>
          <a:p>
            <a:pPr eaLnBrk="1" hangingPunct="1"/>
            <a:r>
              <a:rPr lang="en-US" b="1" u="sng">
                <a:latin typeface="Times New Roman" charset="0"/>
              </a:rPr>
              <a:t>Silicosis</a:t>
            </a:r>
          </a:p>
        </p:txBody>
      </p:sp>
      <p:sp>
        <p:nvSpPr>
          <p:cNvPr id="28675" name="Rectangle 3"/>
          <p:cNvSpPr>
            <a:spLocks noGrp="1" noChangeArrowheads="1"/>
          </p:cNvSpPr>
          <p:nvPr>
            <p:ph idx="1"/>
          </p:nvPr>
        </p:nvSpPr>
        <p:spPr>
          <a:xfrm>
            <a:off x="457200" y="990600"/>
            <a:ext cx="8458200" cy="5410200"/>
          </a:xfrm>
        </p:spPr>
        <p:txBody>
          <a:bodyPr/>
          <a:lstStyle/>
          <a:p>
            <a:pPr eaLnBrk="1" hangingPunct="1"/>
            <a:r>
              <a:rPr lang="en-US" sz="2800">
                <a:latin typeface="Times New Roman" charset="0"/>
              </a:rPr>
              <a:t>Long exposure to silica particles.</a:t>
            </a:r>
          </a:p>
          <a:p>
            <a:pPr eaLnBrk="1" hangingPunct="1"/>
            <a:r>
              <a:rPr lang="en-US" sz="2800">
                <a:latin typeface="Times New Roman" charset="0"/>
              </a:rPr>
              <a:t>Encountered in industries: mining of gold, tin, copper and coal, sandblasting, metal grinding, ceramic manufacturing.</a:t>
            </a:r>
          </a:p>
          <a:p>
            <a:pPr eaLnBrk="1" hangingPunct="1"/>
            <a:r>
              <a:rPr lang="en-US" sz="2800">
                <a:latin typeface="Times New Roman" charset="0"/>
              </a:rPr>
              <a:t>Silicosis predispose to lung cancer.</a:t>
            </a:r>
          </a:p>
          <a:p>
            <a:pPr eaLnBrk="1" hangingPunct="1">
              <a:buFontTx/>
              <a:buNone/>
            </a:pPr>
            <a:r>
              <a:rPr lang="en-US" sz="2800" b="1" i="1" u="sng">
                <a:latin typeface="Times New Roman" charset="0"/>
              </a:rPr>
              <a:t>Pathogenesis:</a:t>
            </a:r>
          </a:p>
          <a:p>
            <a:pPr eaLnBrk="1" hangingPunct="1"/>
            <a:r>
              <a:rPr lang="en-US" sz="2800">
                <a:latin typeface="Times New Roman" charset="0"/>
              </a:rPr>
              <a:t>Crystalline silica is highly fibrogenic.</a:t>
            </a:r>
          </a:p>
          <a:p>
            <a:pPr eaLnBrk="1" hangingPunct="1"/>
            <a:r>
              <a:rPr lang="en-US" sz="2800">
                <a:latin typeface="Times New Roman" charset="0"/>
              </a:rPr>
              <a:t>Scattered lymphocytes and macrophages are drawn rapidly with fibrosis.</a:t>
            </a:r>
          </a:p>
          <a:p>
            <a:pPr eaLnBrk="1" hangingPunct="1"/>
            <a:r>
              <a:rPr lang="en-US" sz="2800">
                <a:latin typeface="Times New Roman" charset="0"/>
              </a:rPr>
              <a:t>Some particles are transported to lymph nodes.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0"/>
            <a:ext cx="7772400" cy="708025"/>
          </a:xfrm>
        </p:spPr>
        <p:txBody>
          <a:bodyPr/>
          <a:lstStyle/>
          <a:p>
            <a:pPr eaLnBrk="1" hangingPunct="1"/>
            <a:r>
              <a:rPr lang="en-US" sz="3600" b="1" u="sng">
                <a:latin typeface="Times New Roman" charset="0"/>
              </a:rPr>
              <a:t>Morphology of Silicosis</a:t>
            </a:r>
          </a:p>
        </p:txBody>
      </p:sp>
      <p:sp>
        <p:nvSpPr>
          <p:cNvPr id="16387" name="Rectangle 3"/>
          <p:cNvSpPr>
            <a:spLocks noGrp="1" noChangeArrowheads="1"/>
          </p:cNvSpPr>
          <p:nvPr>
            <p:ph idx="1"/>
          </p:nvPr>
        </p:nvSpPr>
        <p:spPr>
          <a:xfrm>
            <a:off x="152400" y="1050925"/>
            <a:ext cx="4724400" cy="5562600"/>
          </a:xfrm>
        </p:spPr>
        <p:txBody>
          <a:bodyPr/>
          <a:lstStyle/>
          <a:p>
            <a:pPr eaLnBrk="1" hangingPunct="1"/>
            <a:r>
              <a:rPr lang="en-US" sz="2400">
                <a:latin typeface="Times New Roman" charset="0"/>
              </a:rPr>
              <a:t>Tiny collagenous nodules that enlarge forming stony-hard large fibrous scars usually in the upper lobes.</a:t>
            </a:r>
          </a:p>
          <a:p>
            <a:pPr eaLnBrk="1" hangingPunct="1"/>
            <a:r>
              <a:rPr lang="en-US" sz="2400">
                <a:latin typeface="Times New Roman" charset="0"/>
              </a:rPr>
              <a:t>The lung parenchyma between the scars may be compressed or emphysematous.</a:t>
            </a:r>
          </a:p>
          <a:p>
            <a:pPr eaLnBrk="1" hangingPunct="1"/>
            <a:r>
              <a:rPr lang="en-US" sz="2400">
                <a:latin typeface="Times New Roman" charset="0"/>
              </a:rPr>
              <a:t>Calcifications may appear (eggshell calcification) .</a:t>
            </a:r>
          </a:p>
          <a:p>
            <a:pPr eaLnBrk="1" hangingPunct="1"/>
            <a:r>
              <a:rPr lang="en-US" sz="2400">
                <a:latin typeface="Times New Roman" charset="0"/>
              </a:rPr>
              <a:t>Similar collagenous nodules within the lymph nodes.</a:t>
            </a:r>
          </a:p>
          <a:p>
            <a:pPr eaLnBrk="1" hangingPunct="1"/>
            <a:r>
              <a:rPr lang="en-US" sz="2400">
                <a:latin typeface="Times New Roman" charset="0"/>
              </a:rPr>
              <a:t>Fibrous pleural plaques may develop.</a:t>
            </a:r>
          </a:p>
          <a:p>
            <a:pPr eaLnBrk="1" hangingPunct="1">
              <a:buFontTx/>
              <a:buNone/>
            </a:pPr>
            <a:endParaRPr lang="en-US" sz="2400">
              <a:latin typeface="Times New Roman" charset="0"/>
            </a:endParaRP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708025"/>
            <a:ext cx="2514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25" y="3810000"/>
            <a:ext cx="3776663"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581400" y="3146425"/>
            <a:ext cx="5257800" cy="3711575"/>
          </a:xfrm>
        </p:spPr>
      </p:pic>
      <p:sp>
        <p:nvSpPr>
          <p:cNvPr id="30723" name="Rectangle 3"/>
          <p:cNvSpPr>
            <a:spLocks noChangeArrowheads="1"/>
          </p:cNvSpPr>
          <p:nvPr/>
        </p:nvSpPr>
        <p:spPr bwMode="auto">
          <a:xfrm>
            <a:off x="581025" y="1752600"/>
            <a:ext cx="365760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Tx/>
              <a:buChar char="•"/>
            </a:pPr>
            <a:r>
              <a:rPr lang="en-US"/>
              <a:t>Micro:</a:t>
            </a:r>
          </a:p>
          <a:p>
            <a:pPr>
              <a:spcBef>
                <a:spcPct val="50000"/>
              </a:spcBef>
            </a:pPr>
            <a:r>
              <a:rPr lang="en-US"/>
              <a:t>-Hyalinized c</a:t>
            </a:r>
            <a:r>
              <a:rPr lang="en-US" sz="2000"/>
              <a:t>ollagen fiber  surround an amorphous center (fibrous nodules).</a:t>
            </a:r>
          </a:p>
          <a:p>
            <a:pPr>
              <a:spcBef>
                <a:spcPct val="50000"/>
              </a:spcBef>
            </a:pPr>
            <a:r>
              <a:rPr lang="en-US" sz="2000"/>
              <a:t>- Scarring progress to PMF.</a:t>
            </a:r>
          </a:p>
          <a:p>
            <a:pPr>
              <a:spcBef>
                <a:spcPct val="50000"/>
              </a:spcBef>
            </a:pPr>
            <a:r>
              <a:rPr lang="en-US" sz="2000"/>
              <a:t>-Scarring extending and encroching the pulmonary arteries.</a:t>
            </a:r>
          </a:p>
          <a:p>
            <a:pPr>
              <a:spcBef>
                <a:spcPct val="50000"/>
              </a:spcBef>
            </a:pPr>
            <a:r>
              <a:rPr lang="en-US" sz="2000"/>
              <a:t>-Cor pulmonale.</a:t>
            </a:r>
          </a:p>
        </p:txBody>
      </p:sp>
      <p:sp>
        <p:nvSpPr>
          <p:cNvPr id="30724" name="Rectangle 4"/>
          <p:cNvSpPr>
            <a:spLocks noChangeArrowheads="1"/>
          </p:cNvSpPr>
          <p:nvPr/>
        </p:nvSpPr>
        <p:spPr bwMode="auto">
          <a:xfrm>
            <a:off x="1828800" y="685800"/>
            <a:ext cx="475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u="sng">
                <a:solidFill>
                  <a:schemeClr val="tx2"/>
                </a:solidFill>
              </a:rPr>
              <a:t>Morphology of Silicosis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304800"/>
            <a:ext cx="7772400" cy="1143000"/>
          </a:xfrm>
        </p:spPr>
        <p:txBody>
          <a:bodyPr/>
          <a:lstStyle/>
          <a:p>
            <a:pPr eaLnBrk="1" hangingPunct="1"/>
            <a:r>
              <a:rPr lang="en-US">
                <a:latin typeface="Times New Roman" charset="0"/>
              </a:rPr>
              <a:t>CONTENTS</a:t>
            </a:r>
            <a:br>
              <a:rPr lang="en-US">
                <a:latin typeface="Times New Roman" charset="0"/>
              </a:rPr>
            </a:br>
            <a:endParaRPr lang="en-US">
              <a:latin typeface="Times New Roman" charset="0"/>
            </a:endParaRPr>
          </a:p>
        </p:txBody>
      </p:sp>
      <p:sp>
        <p:nvSpPr>
          <p:cNvPr id="4099" name="Content Placeholder 2"/>
          <p:cNvSpPr>
            <a:spLocks noGrp="1"/>
          </p:cNvSpPr>
          <p:nvPr>
            <p:ph idx="1"/>
          </p:nvPr>
        </p:nvSpPr>
        <p:spPr>
          <a:xfrm>
            <a:off x="609600" y="990600"/>
            <a:ext cx="7772400" cy="4114800"/>
          </a:xfrm>
        </p:spPr>
        <p:txBody>
          <a:bodyPr/>
          <a:lstStyle/>
          <a:p>
            <a:pPr marL="457200" indent="-457200" eaLnBrk="1" hangingPunct="1">
              <a:buFont typeface="Times New Roman" charset="0"/>
              <a:buAutoNum type="alphaUcPeriod"/>
            </a:pPr>
            <a:r>
              <a:rPr lang="en-US" sz="2400">
                <a:solidFill>
                  <a:schemeClr val="accent1"/>
                </a:solidFill>
                <a:latin typeface="Times New Roman" charset="0"/>
              </a:rPr>
              <a:t>Definition and causes </a:t>
            </a:r>
            <a:r>
              <a:rPr lang="en-US" sz="2400">
                <a:latin typeface="Times New Roman" charset="0"/>
              </a:rPr>
              <a:t>of restrictive pulmonary diseases.</a:t>
            </a:r>
          </a:p>
          <a:p>
            <a:pPr marL="457200" indent="-457200" eaLnBrk="1" hangingPunct="1">
              <a:buFont typeface="Times New Roman" charset="0"/>
              <a:buAutoNum type="alphaUcPeriod"/>
            </a:pPr>
            <a:r>
              <a:rPr lang="en-US" sz="2400">
                <a:solidFill>
                  <a:schemeClr val="accent1"/>
                </a:solidFill>
                <a:latin typeface="Times New Roman" charset="0"/>
              </a:rPr>
              <a:t>Pathogenesis</a:t>
            </a:r>
            <a:r>
              <a:rPr lang="en-US" sz="2400">
                <a:latin typeface="Times New Roman" charset="0"/>
              </a:rPr>
              <a:t> of restrictive pulmonary diseases which include abnormalities in the chest wall or neuromuscular diseases that restrict lung expansion or conditions leading to interstitial accumulations of cells or non-cellular substances.</a:t>
            </a:r>
          </a:p>
          <a:p>
            <a:pPr marL="457200" indent="-457200" eaLnBrk="1" hangingPunct="1">
              <a:buFont typeface="Times New Roman" charset="0"/>
              <a:buAutoNum type="alphaUcPeriod"/>
            </a:pPr>
            <a:r>
              <a:rPr lang="en-US" sz="2400">
                <a:latin typeface="Times New Roman" charset="0"/>
              </a:rPr>
              <a:t>Brief account on the clinicopathological features of:</a:t>
            </a:r>
          </a:p>
          <a:p>
            <a:pPr marL="914400" lvl="1" indent="-457200" eaLnBrk="1" hangingPunct="1">
              <a:buFont typeface="Times New Roman" charset="0"/>
              <a:buAutoNum type="alphaLcParenR"/>
            </a:pPr>
            <a:r>
              <a:rPr lang="en-US" sz="2000">
                <a:solidFill>
                  <a:schemeClr val="accent1"/>
                </a:solidFill>
                <a:latin typeface="Times New Roman" charset="0"/>
              </a:rPr>
              <a:t>Adult and neonatal respiratory distress syndromes.</a:t>
            </a:r>
          </a:p>
          <a:p>
            <a:pPr marL="914400" lvl="1" indent="-457200" eaLnBrk="1" hangingPunct="1">
              <a:buFont typeface="Times New Roman" charset="0"/>
              <a:buAutoNum type="alphaLcParenR"/>
            </a:pPr>
            <a:r>
              <a:rPr lang="en-US" sz="2000">
                <a:solidFill>
                  <a:schemeClr val="accent1"/>
                </a:solidFill>
                <a:latin typeface="Times New Roman" charset="0"/>
              </a:rPr>
              <a:t>Anthracosis and coal worker's pneumoconiosis. </a:t>
            </a:r>
          </a:p>
          <a:p>
            <a:pPr marL="914400" lvl="1" indent="-457200" eaLnBrk="1" hangingPunct="1">
              <a:buFont typeface="Times New Roman" charset="0"/>
              <a:buAutoNum type="alphaLcParenR"/>
            </a:pPr>
            <a:r>
              <a:rPr lang="en-US" sz="2000">
                <a:solidFill>
                  <a:schemeClr val="accent1"/>
                </a:solidFill>
                <a:latin typeface="Times New Roman" charset="0"/>
              </a:rPr>
              <a:t>Silicosis and asbestosis.</a:t>
            </a:r>
          </a:p>
          <a:p>
            <a:pPr marL="914400" lvl="1" indent="-457200" eaLnBrk="1" hangingPunct="1">
              <a:buFont typeface="Times New Roman" charset="0"/>
              <a:buAutoNum type="alphaLcParenR"/>
            </a:pPr>
            <a:r>
              <a:rPr lang="en-US" sz="2000">
                <a:solidFill>
                  <a:schemeClr val="accent1"/>
                </a:solidFill>
                <a:latin typeface="Times New Roman" charset="0"/>
              </a:rPr>
              <a:t>Hypersensitivity pneumonitis (extrinsic allergic alveolitis).</a:t>
            </a:r>
          </a:p>
          <a:p>
            <a:pPr marL="914400" lvl="1" indent="-457200" eaLnBrk="1" hangingPunct="1">
              <a:buFont typeface="Times New Roman" charset="0"/>
              <a:buAutoNum type="alphaLcParenR"/>
            </a:pPr>
            <a:r>
              <a:rPr lang="en-US" sz="2000">
                <a:solidFill>
                  <a:schemeClr val="accent1"/>
                </a:solidFill>
                <a:latin typeface="Times New Roman" charset="0"/>
              </a:rPr>
              <a:t>Goodpasture syndrome.</a:t>
            </a:r>
          </a:p>
          <a:p>
            <a:pPr marL="914400" lvl="1" indent="-457200" eaLnBrk="1" hangingPunct="1">
              <a:buFont typeface="Times New Roman" charset="0"/>
              <a:buAutoNum type="alphaLcParenR"/>
            </a:pPr>
            <a:r>
              <a:rPr lang="en-US" sz="2000">
                <a:solidFill>
                  <a:schemeClr val="accent1"/>
                </a:solidFill>
                <a:latin typeface="Times New Roman" charset="0"/>
              </a:rPr>
              <a:t>Eosinophilic granuloma. </a:t>
            </a:r>
          </a:p>
          <a:p>
            <a:pPr marL="914400" lvl="1" indent="-457200" eaLnBrk="1" hangingPunct="1">
              <a:buFont typeface="Times New Roman" charset="0"/>
              <a:buAutoNum type="alphaLcParenR"/>
            </a:pPr>
            <a:r>
              <a:rPr lang="en-US" sz="2000">
                <a:solidFill>
                  <a:schemeClr val="accent1"/>
                </a:solidFill>
                <a:latin typeface="Times New Roman" charset="0"/>
              </a:rPr>
              <a:t>Idiopathic pulmonary fibrosis. </a:t>
            </a:r>
          </a:p>
          <a:p>
            <a:pPr marL="914400" lvl="1" indent="-457200" eaLnBrk="1" hangingPunct="1">
              <a:buFont typeface="Times New Roman" charset="0"/>
              <a:buAutoNum type="alphaLcParenR"/>
            </a:pPr>
            <a:r>
              <a:rPr lang="en-US" sz="2000">
                <a:solidFill>
                  <a:schemeClr val="accent1"/>
                </a:solidFill>
                <a:latin typeface="Times New Roman" charset="0"/>
              </a:rPr>
              <a:t>Sarcoidosis.</a:t>
            </a:r>
            <a:br>
              <a:rPr lang="en-US" sz="2000">
                <a:solidFill>
                  <a:schemeClr val="accent1"/>
                </a:solidFill>
                <a:latin typeface="Times New Roman" charset="0"/>
              </a:rPr>
            </a:br>
            <a:endParaRPr lang="en-US" sz="2000">
              <a:solidFill>
                <a:schemeClr val="accent1"/>
              </a:solidFill>
              <a:latin typeface="Times New Roman"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0"/>
            <a:ext cx="7772400" cy="685800"/>
          </a:xfrm>
        </p:spPr>
        <p:txBody>
          <a:bodyPr/>
          <a:lstStyle/>
          <a:p>
            <a:pPr eaLnBrk="1" hangingPunct="1"/>
            <a:r>
              <a:rPr lang="en-US" sz="3600" b="1" u="sng">
                <a:latin typeface="Times New Roman" charset="0"/>
              </a:rPr>
              <a:t>Asbestosis</a:t>
            </a:r>
          </a:p>
        </p:txBody>
      </p:sp>
      <p:sp>
        <p:nvSpPr>
          <p:cNvPr id="31747" name="Rectangle 3"/>
          <p:cNvSpPr>
            <a:spLocks noGrp="1" noChangeArrowheads="1"/>
          </p:cNvSpPr>
          <p:nvPr>
            <p:ph idx="1"/>
          </p:nvPr>
        </p:nvSpPr>
        <p:spPr>
          <a:xfrm>
            <a:off x="304800" y="1143000"/>
            <a:ext cx="8534400" cy="5715000"/>
          </a:xfrm>
        </p:spPr>
        <p:txBody>
          <a:bodyPr/>
          <a:lstStyle/>
          <a:p>
            <a:pPr eaLnBrk="1" hangingPunct="1"/>
            <a:r>
              <a:rPr lang="en-US" sz="2400">
                <a:latin typeface="Times New Roman" charset="0"/>
              </a:rPr>
              <a:t>All types of asbestos (crocidolite and amosite) are fibrogenic</a:t>
            </a:r>
          </a:p>
          <a:p>
            <a:pPr eaLnBrk="1" hangingPunct="1">
              <a:buFontTx/>
              <a:buNone/>
            </a:pPr>
            <a:r>
              <a:rPr lang="en-US" sz="2400">
                <a:latin typeface="Times New Roman" charset="0"/>
              </a:rPr>
              <a:t>	but the crocidolite is the most carcinogenic.</a:t>
            </a:r>
          </a:p>
          <a:p>
            <a:pPr eaLnBrk="1" hangingPunct="1"/>
            <a:r>
              <a:rPr lang="en-US" sz="2400" b="1">
                <a:latin typeface="Times New Roman" charset="0"/>
              </a:rPr>
              <a:t>Asbestosis </a:t>
            </a:r>
            <a:r>
              <a:rPr lang="en-US" sz="2400">
                <a:latin typeface="Times New Roman" charset="0"/>
              </a:rPr>
              <a:t>occurs decades after exposure has ended.</a:t>
            </a:r>
          </a:p>
          <a:p>
            <a:pPr eaLnBrk="1" hangingPunct="1"/>
            <a:r>
              <a:rPr lang="en-US" sz="2400">
                <a:latin typeface="Times New Roman" charset="0"/>
              </a:rPr>
              <a:t>Characterized by scarring containing asbestos bodies.</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200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8600" y="871538"/>
            <a:ext cx="4857750" cy="3429000"/>
          </a:xfrm>
        </p:spPr>
      </p:pic>
      <p:sp>
        <p:nvSpPr>
          <p:cNvPr id="32771" name="Rectangle 3"/>
          <p:cNvSpPr>
            <a:spLocks noChangeArrowheads="1"/>
          </p:cNvSpPr>
          <p:nvPr/>
        </p:nvSpPr>
        <p:spPr bwMode="auto">
          <a:xfrm>
            <a:off x="1905000" y="228600"/>
            <a:ext cx="456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t>scarring containing asbestos bodies.</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479800"/>
            <a:ext cx="473233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0"/>
            <a:ext cx="7772400" cy="685800"/>
          </a:xfrm>
        </p:spPr>
        <p:txBody>
          <a:bodyPr/>
          <a:lstStyle/>
          <a:p>
            <a:pPr eaLnBrk="1" hangingPunct="1"/>
            <a:r>
              <a:rPr lang="en-US" sz="3600" b="1" u="sng">
                <a:latin typeface="Times New Roman" charset="0"/>
              </a:rPr>
              <a:t>Asbestosis</a:t>
            </a:r>
          </a:p>
        </p:txBody>
      </p:sp>
      <p:sp>
        <p:nvSpPr>
          <p:cNvPr id="33795" name="Rectangle 3"/>
          <p:cNvSpPr>
            <a:spLocks noGrp="1" noChangeArrowheads="1"/>
          </p:cNvSpPr>
          <p:nvPr>
            <p:ph idx="1"/>
          </p:nvPr>
        </p:nvSpPr>
        <p:spPr>
          <a:xfrm>
            <a:off x="304800" y="1143000"/>
            <a:ext cx="8534400" cy="5715000"/>
          </a:xfrm>
        </p:spPr>
        <p:txBody>
          <a:bodyPr/>
          <a:lstStyle/>
          <a:p>
            <a:pPr eaLnBrk="1" hangingPunct="1"/>
            <a:r>
              <a:rPr lang="en-US" sz="2400">
                <a:latin typeface="Times New Roman" charset="0"/>
              </a:rPr>
              <a:t>Inhalation of asbestos leads to:</a:t>
            </a:r>
          </a:p>
          <a:p>
            <a:pPr eaLnBrk="1" hangingPunct="1">
              <a:buFontTx/>
              <a:buNone/>
            </a:pPr>
            <a:r>
              <a:rPr lang="en-US" sz="2400">
                <a:latin typeface="Times New Roman" charset="0"/>
              </a:rPr>
              <a:t>	-	Asbestos pneumoconiosis.</a:t>
            </a:r>
          </a:p>
          <a:p>
            <a:pPr eaLnBrk="1" hangingPunct="1">
              <a:buFontTx/>
              <a:buNone/>
            </a:pPr>
            <a:r>
              <a:rPr lang="en-US" sz="2400">
                <a:latin typeface="Times New Roman" charset="0"/>
              </a:rPr>
              <a:t>Characterized by scarring containing asbestos bodies.</a:t>
            </a:r>
          </a:p>
          <a:p>
            <a:pPr eaLnBrk="1" hangingPunct="1">
              <a:buFontTx/>
              <a:buNone/>
            </a:pPr>
            <a:endParaRPr lang="en-US" sz="2400">
              <a:latin typeface="Times New Roman" charset="0"/>
            </a:endParaRPr>
          </a:p>
          <a:p>
            <a:pPr eaLnBrk="1" hangingPunct="1">
              <a:buFontTx/>
              <a:buNone/>
            </a:pPr>
            <a:r>
              <a:rPr lang="en-US" sz="2400">
                <a:latin typeface="Times New Roman" charset="0"/>
              </a:rPr>
              <a:t>	-	Pleural effusion.</a:t>
            </a:r>
          </a:p>
          <a:p>
            <a:pPr eaLnBrk="1" hangingPunct="1">
              <a:buFontTx/>
              <a:buNone/>
            </a:pPr>
            <a:r>
              <a:rPr lang="en-US" sz="2400">
                <a:latin typeface="Times New Roman" charset="0"/>
              </a:rPr>
              <a:t>	-	Pleural adhesions.</a:t>
            </a:r>
          </a:p>
          <a:p>
            <a:pPr eaLnBrk="1" hangingPunct="1">
              <a:buFontTx/>
              <a:buNone/>
            </a:pPr>
            <a:r>
              <a:rPr lang="en-US" sz="2400">
                <a:latin typeface="Times New Roman" charset="0"/>
              </a:rPr>
              <a:t>	-	Parietal pleural fibrocalcific plaques.</a:t>
            </a:r>
          </a:p>
          <a:p>
            <a:pPr eaLnBrk="1" hangingPunct="1">
              <a:buFontTx/>
              <a:buNone/>
            </a:pPr>
            <a:r>
              <a:rPr lang="en-US" sz="2400">
                <a:latin typeface="Times New Roman" charset="0"/>
              </a:rPr>
              <a:t>	-	Increased incidence of mesothelioma, bronchogenic 	carcinoma, other cancer.</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ph/>
          </p:nvPr>
        </p:nvGraphicFramePr>
        <p:xfrm>
          <a:off x="914400" y="609600"/>
          <a:ext cx="7315200" cy="5486400"/>
        </p:xfrm>
        <a:graphic>
          <a:graphicData uri="http://schemas.openxmlformats.org/presentationml/2006/ole">
            <mc:AlternateContent xmlns:mc="http://schemas.openxmlformats.org/markup-compatibility/2006">
              <mc:Choice xmlns:v="urn:schemas-microsoft-com:vml" Requires="v">
                <p:oleObj spid="_x0000_s34820" name="Slide" r:id="rId3" imgW="4572000" imgH="3429000" progId="PowerPoint.Slide.8">
                  <p:embed/>
                </p:oleObj>
              </mc:Choice>
              <mc:Fallback>
                <p:oleObj name="Slide" r:id="rId3" imgW="4572000" imgH="34290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096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48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838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p:nvPr>
        </p:nvSpPr>
        <p:spPr>
          <a:xfrm>
            <a:off x="68263" y="846138"/>
            <a:ext cx="8432800" cy="1611312"/>
          </a:xfrm>
        </p:spPr>
        <p:txBody>
          <a:bodyPr/>
          <a:lstStyle/>
          <a:p>
            <a:r>
              <a:rPr lang="en-US" sz="2800">
                <a:latin typeface="Times New Roman" charset="0"/>
              </a:rPr>
              <a:t>Both bronchogenic carcinoma and mesothelioma develop in workers exposed to asbestos. </a:t>
            </a:r>
          </a:p>
          <a:p>
            <a:endParaRPr lang="en-US">
              <a:latin typeface="Times New Roman" charset="0"/>
            </a:endParaRP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1613" y="1905000"/>
            <a:ext cx="4979987"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ChangeArrowheads="1"/>
          </p:cNvSpPr>
          <p:nvPr/>
        </p:nvSpPr>
        <p:spPr bwMode="auto">
          <a:xfrm>
            <a:off x="2819400" y="58738"/>
            <a:ext cx="32004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000" b="1" u="sng">
                <a:solidFill>
                  <a:srgbClr val="FFFF00"/>
                </a:solidFill>
              </a:rPr>
              <a:t>Asbestosis</a:t>
            </a:r>
            <a:endParaRPr lang="en-US" sz="4000">
              <a:solidFill>
                <a:srgbClr val="FFFF00"/>
              </a:solidFill>
            </a:endParaRPr>
          </a:p>
        </p:txBody>
      </p:sp>
      <p:sp>
        <p:nvSpPr>
          <p:cNvPr id="4" name="Rectangle 3"/>
          <p:cNvSpPr/>
          <p:nvPr/>
        </p:nvSpPr>
        <p:spPr>
          <a:xfrm>
            <a:off x="152400" y="2735969"/>
            <a:ext cx="3657600" cy="1569660"/>
          </a:xfrm>
          <a:prstGeom prst="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dirty="0"/>
              <a:t>The risk of bronchogenic carcinoma is fivefold and for mesothelioma is 1000 fold greater</a:t>
            </a:r>
          </a:p>
        </p:txBody>
      </p:sp>
      <p:pic>
        <p:nvPicPr>
          <p:cNvPr id="358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02150"/>
            <a:ext cx="2859088"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76200"/>
            <a:ext cx="4024313" cy="685800"/>
          </a:xfrm>
        </p:spPr>
        <p:txBody>
          <a:bodyPr/>
          <a:lstStyle/>
          <a:p>
            <a:pPr eaLnBrk="1" hangingPunct="1"/>
            <a:r>
              <a:rPr lang="en-US" sz="3600" b="1" u="sng">
                <a:latin typeface="Times New Roman" charset="0"/>
              </a:rPr>
              <a:t>Asbestosis</a:t>
            </a:r>
          </a:p>
        </p:txBody>
      </p:sp>
      <p:sp>
        <p:nvSpPr>
          <p:cNvPr id="36867" name="Rectangle 3"/>
          <p:cNvSpPr>
            <a:spLocks noGrp="1" noChangeArrowheads="1"/>
          </p:cNvSpPr>
          <p:nvPr>
            <p:ph idx="1"/>
          </p:nvPr>
        </p:nvSpPr>
        <p:spPr>
          <a:xfrm>
            <a:off x="381000" y="1146175"/>
            <a:ext cx="3276600" cy="2816225"/>
          </a:xfrm>
        </p:spPr>
        <p:txBody>
          <a:bodyPr/>
          <a:lstStyle/>
          <a:p>
            <a:pPr eaLnBrk="1" hangingPunct="1"/>
            <a:r>
              <a:rPr lang="en-US" sz="2400">
                <a:latin typeface="Times New Roman" charset="0"/>
              </a:rPr>
              <a:t>In asbestosis, pt. develop progressively worsened dyspnea with cough and sputum progressing to cor pulmonale and death.</a:t>
            </a:r>
          </a:p>
          <a:p>
            <a:pPr eaLnBrk="1" hangingPunct="1"/>
            <a:endParaRPr lang="en-US" sz="2400">
              <a:latin typeface="Times New Roman" charset="0"/>
            </a:endParaRPr>
          </a:p>
        </p:txBody>
      </p:sp>
      <p:pic>
        <p:nvPicPr>
          <p:cNvPr id="368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76200"/>
            <a:ext cx="48768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1143000"/>
          </a:xfrm>
        </p:spPr>
        <p:txBody>
          <a:bodyPr/>
          <a:lstStyle/>
          <a:p>
            <a:pPr eaLnBrk="1" hangingPunct="1"/>
            <a:r>
              <a:rPr lang="en-US" sz="4000" b="1" u="sng">
                <a:latin typeface="Times New Roman" charset="0"/>
              </a:rPr>
              <a:t>Hypersensitivity pneumonitis</a:t>
            </a:r>
          </a:p>
        </p:txBody>
      </p:sp>
      <p:sp>
        <p:nvSpPr>
          <p:cNvPr id="37891" name="Rectangle 3"/>
          <p:cNvSpPr>
            <a:spLocks noGrp="1" noChangeArrowheads="1"/>
          </p:cNvSpPr>
          <p:nvPr>
            <p:ph idx="1"/>
          </p:nvPr>
        </p:nvSpPr>
        <p:spPr>
          <a:xfrm>
            <a:off x="228600" y="1219200"/>
            <a:ext cx="8534400" cy="5410200"/>
          </a:xfrm>
        </p:spPr>
        <p:txBody>
          <a:bodyPr/>
          <a:lstStyle/>
          <a:p>
            <a:pPr eaLnBrk="1" hangingPunct="1"/>
            <a:r>
              <a:rPr lang="en-US" sz="2800">
                <a:latin typeface="Times New Roman" charset="0"/>
              </a:rPr>
              <a:t>An immunologically mediated inflammatory lung disease ( type III and IV)</a:t>
            </a:r>
          </a:p>
          <a:p>
            <a:pPr eaLnBrk="1" hangingPunct="1"/>
            <a:r>
              <a:rPr lang="en-US" sz="2800">
                <a:latin typeface="Times New Roman" charset="0"/>
              </a:rPr>
              <a:t>primarily affects the alveoli and is therefore often called allergic alveolitis.</a:t>
            </a:r>
          </a:p>
          <a:p>
            <a:pPr eaLnBrk="1" hangingPunct="1"/>
            <a:r>
              <a:rPr lang="en-US" sz="2800">
                <a:latin typeface="Times New Roman" charset="0"/>
              </a:rPr>
              <a:t>Hypersensitivity to inhaled antigens in the form of organic such as moldy hay, e.g. farmer</a:t>
            </a:r>
            <a:r>
              <a:rPr lang="ja-JP" altLang="en-US" sz="2800">
                <a:latin typeface="Times New Roman" charset="0"/>
              </a:rPr>
              <a:t>’</a:t>
            </a:r>
            <a:r>
              <a:rPr lang="en-US" sz="2800">
                <a:latin typeface="Times New Roman" charset="0"/>
              </a:rPr>
              <a:t>s lung, humidified lung or pigeon breeder</a:t>
            </a:r>
            <a:r>
              <a:rPr lang="ja-JP" altLang="en-US" sz="2800">
                <a:latin typeface="Times New Roman" charset="0"/>
              </a:rPr>
              <a:t>’</a:t>
            </a:r>
            <a:r>
              <a:rPr lang="en-US" sz="2800">
                <a:latin typeface="Times New Roman" charset="0"/>
              </a:rPr>
              <a:t>s lung.</a:t>
            </a:r>
          </a:p>
          <a:p>
            <a:pPr eaLnBrk="1" hangingPunct="1"/>
            <a:r>
              <a:rPr lang="en-US" sz="2800">
                <a:latin typeface="Times New Roman" charset="0"/>
              </a:rPr>
              <a:t>Occupational disease</a:t>
            </a:r>
          </a:p>
          <a:p>
            <a:pPr eaLnBrk="1" hangingPunct="1"/>
            <a:r>
              <a:rPr lang="en-US" sz="2800">
                <a:latin typeface="Times New Roman" charset="0"/>
              </a:rPr>
              <a:t>Restrictive disease</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b="1" u="sng">
                <a:latin typeface="Times New Roman" charset="0"/>
              </a:rPr>
              <a:t>Hypersensitivity pneumonitis</a:t>
            </a:r>
            <a:endParaRPr lang="en-US">
              <a:latin typeface="Times New Roman" charset="0"/>
            </a:endParaRPr>
          </a:p>
        </p:txBody>
      </p:sp>
      <p:sp>
        <p:nvSpPr>
          <p:cNvPr id="38915" name="Content Placeholder 2"/>
          <p:cNvSpPr>
            <a:spLocks noGrp="1"/>
          </p:cNvSpPr>
          <p:nvPr>
            <p:ph idx="1"/>
          </p:nvPr>
        </p:nvSpPr>
        <p:spPr/>
        <p:txBody>
          <a:bodyPr/>
          <a:lstStyle/>
          <a:p>
            <a:r>
              <a:rPr lang="en-US">
                <a:latin typeface="Times New Roman" charset="0"/>
              </a:rPr>
              <a:t>May present either as an acute reaction with fever, cough, dypsnea and constitutional complains 4 to 8 hours after exposure</a:t>
            </a:r>
          </a:p>
          <a:p>
            <a:pPr>
              <a:buFontTx/>
              <a:buNone/>
            </a:pPr>
            <a:r>
              <a:rPr lang="en-US">
                <a:latin typeface="Times New Roman" charset="0"/>
              </a:rPr>
              <a:t> or as </a:t>
            </a:r>
          </a:p>
          <a:p>
            <a:r>
              <a:rPr lang="en-US">
                <a:latin typeface="Times New Roman" charset="0"/>
              </a:rPr>
              <a:t>a chronic disease with insidious onset of cough, dyspnea, malaise and weight loss.</a:t>
            </a:r>
          </a:p>
          <a:p>
            <a:endParaRPr lang="en-US">
              <a:latin typeface="Times New Roman"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b="1" u="sng">
                <a:latin typeface="Times New Roman" charset="0"/>
              </a:rPr>
              <a:t>Hypersensitivity pneumonitis</a:t>
            </a:r>
            <a:br>
              <a:rPr lang="en-US" b="1" u="sng">
                <a:latin typeface="Times New Roman" charset="0"/>
              </a:rPr>
            </a:br>
            <a:r>
              <a:rPr lang="en-US">
                <a:latin typeface="Times New Roman" charset="0"/>
              </a:rPr>
              <a:t>Causes</a:t>
            </a:r>
          </a:p>
        </p:txBody>
      </p:sp>
      <p:sp>
        <p:nvSpPr>
          <p:cNvPr id="39939" name="Content Placeholder 2"/>
          <p:cNvSpPr>
            <a:spLocks noGrp="1"/>
          </p:cNvSpPr>
          <p:nvPr>
            <p:ph idx="1"/>
          </p:nvPr>
        </p:nvSpPr>
        <p:spPr>
          <a:xfrm>
            <a:off x="685800" y="1981200"/>
            <a:ext cx="8001000" cy="4114800"/>
          </a:xfrm>
        </p:spPr>
        <p:txBody>
          <a:bodyPr/>
          <a:lstStyle/>
          <a:p>
            <a:pPr>
              <a:buFontTx/>
              <a:buNone/>
            </a:pPr>
            <a:r>
              <a:rPr lang="en-US">
                <a:latin typeface="Times New Roman" charset="0"/>
              </a:rPr>
              <a:t>by inhalation of :</a:t>
            </a:r>
          </a:p>
          <a:p>
            <a:r>
              <a:rPr lang="en-US">
                <a:latin typeface="Times New Roman" charset="0"/>
              </a:rPr>
              <a:t>Fungal /bacterial</a:t>
            </a:r>
          </a:p>
          <a:p>
            <a:pPr lvl="1"/>
            <a:r>
              <a:rPr lang="en-US">
                <a:latin typeface="Times New Roman" charset="0"/>
              </a:rPr>
              <a:t>Humidifier lung: spores of thermophilic actinomycetes </a:t>
            </a:r>
          </a:p>
          <a:p>
            <a:pPr lvl="1"/>
            <a:r>
              <a:rPr lang="en-US">
                <a:latin typeface="Times New Roman" charset="0"/>
              </a:rPr>
              <a:t>farmer</a:t>
            </a:r>
            <a:r>
              <a:rPr lang="ja-JP" altLang="en-US">
                <a:latin typeface="Times New Roman" charset="0"/>
              </a:rPr>
              <a:t>’</a:t>
            </a:r>
            <a:r>
              <a:rPr lang="en-US">
                <a:latin typeface="Times New Roman" charset="0"/>
              </a:rPr>
              <a:t>s lung: from moldy hay (micropolyspora)</a:t>
            </a:r>
          </a:p>
          <a:p>
            <a:r>
              <a:rPr lang="en-US">
                <a:latin typeface="Times New Roman" charset="0"/>
              </a:rPr>
              <a:t>Animal products: </a:t>
            </a:r>
            <a:r>
              <a:rPr lang="en-US" sz="2800">
                <a:latin typeface="Times New Roman" charset="0"/>
              </a:rPr>
              <a:t>pigeon breeder</a:t>
            </a:r>
            <a:r>
              <a:rPr lang="ja-JP" altLang="en-US" sz="2800">
                <a:latin typeface="Times New Roman" charset="0"/>
              </a:rPr>
              <a:t>’</a:t>
            </a:r>
            <a:r>
              <a:rPr lang="en-US" sz="2800">
                <a:latin typeface="Times New Roman" charset="0"/>
              </a:rPr>
              <a:t>s lung</a:t>
            </a:r>
          </a:p>
          <a:p>
            <a:r>
              <a:rPr lang="en-US" sz="2800">
                <a:latin typeface="Times New Roman" charset="0"/>
              </a:rPr>
              <a:t>Chemicals</a:t>
            </a:r>
            <a:endParaRPr lang="en-US">
              <a:latin typeface="Times New Roman" charset="0"/>
            </a:endParaRPr>
          </a:p>
          <a:p>
            <a:endParaRPr lang="en-US">
              <a:latin typeface="Times New Roman"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609600"/>
            <a:ext cx="8610600" cy="1143000"/>
          </a:xfrm>
        </p:spPr>
        <p:txBody>
          <a:bodyPr/>
          <a:lstStyle/>
          <a:p>
            <a:pPr eaLnBrk="1" hangingPunct="1"/>
            <a:r>
              <a:rPr lang="en-US" sz="3200" b="1" u="sng">
                <a:latin typeface="Times New Roman" charset="0"/>
              </a:rPr>
              <a:t>Morphology of hypersensitivity pneumonitis</a:t>
            </a:r>
          </a:p>
        </p:txBody>
      </p:sp>
      <p:sp>
        <p:nvSpPr>
          <p:cNvPr id="40963" name="Rectangle 3"/>
          <p:cNvSpPr>
            <a:spLocks noGrp="1" noChangeArrowheads="1"/>
          </p:cNvSpPr>
          <p:nvPr>
            <p:ph idx="1"/>
          </p:nvPr>
        </p:nvSpPr>
        <p:spPr/>
        <p:txBody>
          <a:bodyPr/>
          <a:lstStyle/>
          <a:p>
            <a:pPr eaLnBrk="1" hangingPunct="1"/>
            <a:r>
              <a:rPr lang="en-US">
                <a:latin typeface="Times New Roman" charset="0"/>
              </a:rPr>
              <a:t>Mononuclear cell infiltrates in the alveoli and alveolar walls and around terminal bronchioles.</a:t>
            </a:r>
          </a:p>
          <a:p>
            <a:pPr eaLnBrk="1" hangingPunct="1"/>
            <a:r>
              <a:rPr lang="en-US">
                <a:latin typeface="Times New Roman" charset="0"/>
              </a:rPr>
              <a:t>Interstitial non-caseating granulomas reflecting type IV hypersensitivity reaction are present in more than two thirds of cases.</a:t>
            </a:r>
          </a:p>
          <a:p>
            <a:pPr eaLnBrk="1" hangingPunct="1"/>
            <a:r>
              <a:rPr lang="en-US">
                <a:latin typeface="Times New Roman" charset="0"/>
              </a:rPr>
              <a:t>Diffuse interstitial fibrosis.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atin typeface="Times New Roman" charset="0"/>
              </a:rPr>
              <a:t>Lung Interstitium </a:t>
            </a:r>
          </a:p>
        </p:txBody>
      </p:sp>
      <p:pic>
        <p:nvPicPr>
          <p:cNvPr id="51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36888" y="1981200"/>
            <a:ext cx="3070225" cy="4114800"/>
          </a:xfrm>
        </p:spPr>
      </p:pic>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981200"/>
            <a:ext cx="30702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9"/>
          <p:cNvGraphicFramePr>
            <a:graphicFrameLocks noChangeAspect="1"/>
          </p:cNvGraphicFramePr>
          <p:nvPr/>
        </p:nvGraphicFramePr>
        <p:xfrm>
          <a:off x="3671888" y="2528888"/>
          <a:ext cx="1800225" cy="1800225"/>
        </p:xfrm>
        <a:graphic>
          <a:graphicData uri="http://schemas.openxmlformats.org/presentationml/2006/ole">
            <mc:AlternateContent xmlns:mc="http://schemas.openxmlformats.org/markup-compatibility/2006">
              <mc:Choice xmlns:v="urn:schemas-microsoft-com:vml" Requires="v">
                <p:oleObj spid="_x0000_s41988" name="Bitmap Image" r:id="rId3" imgW="1800476" imgH="1800476" progId="Paint.Picture">
                  <p:embed/>
                </p:oleObj>
              </mc:Choice>
              <mc:Fallback>
                <p:oleObj name="Bitmap Image" r:id="rId3" imgW="1800476" imgH="1800476" progId="Paint.Picture">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888" y="2528888"/>
                        <a:ext cx="18002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41987" name="Picture 12" descr="C:\Documents and Settings\Dr.Maha Arafah\Desktop\Robbins &amp; Cotran Pathologic Basis of DiseaseImages\S01871-015-f024.jpg"/>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b="8060"/>
          <a:stretch>
            <a:fillRect/>
          </a:stretch>
        </p:blipFill>
        <p:spPr bwMode="auto">
          <a:xfrm>
            <a:off x="533400" y="457200"/>
            <a:ext cx="8305800"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r>
              <a:rPr lang="en-US" b="1" u="sng">
                <a:latin typeface="Times New Roman" charset="0"/>
              </a:rPr>
              <a:t>Hypersensitivity pneumonitis</a:t>
            </a:r>
            <a:endParaRPr lang="en-US">
              <a:latin typeface="Times New Roman" charset="0"/>
            </a:endParaRPr>
          </a:p>
        </p:txBody>
      </p:sp>
      <p:sp>
        <p:nvSpPr>
          <p:cNvPr id="43011" name="Content Placeholder 1"/>
          <p:cNvSpPr>
            <a:spLocks noGrp="1"/>
          </p:cNvSpPr>
          <p:nvPr>
            <p:ph idx="1"/>
          </p:nvPr>
        </p:nvSpPr>
        <p:spPr/>
        <p:txBody>
          <a:bodyPr/>
          <a:lstStyle/>
          <a:p>
            <a:r>
              <a:rPr lang="en-US">
                <a:latin typeface="Times New Roman" charset="0"/>
              </a:rPr>
              <a:t>Clinical course is variable.</a:t>
            </a:r>
          </a:p>
          <a:p>
            <a:endParaRPr lang="en-US">
              <a:latin typeface="Times New Roman"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a:xfrm>
            <a:off x="609600" y="0"/>
            <a:ext cx="7772400" cy="1143000"/>
          </a:xfrm>
        </p:spPr>
        <p:txBody>
          <a:bodyPr/>
          <a:lstStyle/>
          <a:p>
            <a:pPr eaLnBrk="1" hangingPunct="1"/>
            <a:r>
              <a:rPr lang="en-US">
                <a:latin typeface="Times New Roman" charset="0"/>
              </a:rPr>
              <a:t>Goodpasture syndrome</a:t>
            </a:r>
          </a:p>
        </p:txBody>
      </p:sp>
      <p:sp>
        <p:nvSpPr>
          <p:cNvPr id="44035" name="Content Placeholder 3"/>
          <p:cNvSpPr>
            <a:spLocks noGrp="1"/>
          </p:cNvSpPr>
          <p:nvPr>
            <p:ph idx="1"/>
          </p:nvPr>
        </p:nvSpPr>
        <p:spPr>
          <a:xfrm>
            <a:off x="685800" y="1143000"/>
            <a:ext cx="7772400" cy="4114800"/>
          </a:xfrm>
        </p:spPr>
        <p:txBody>
          <a:bodyPr/>
          <a:lstStyle/>
          <a:p>
            <a:pPr eaLnBrk="1" hangingPunct="1"/>
            <a:r>
              <a:rPr lang="en-US" sz="2800">
                <a:latin typeface="Times New Roman" charset="0"/>
              </a:rPr>
              <a:t>Rare disease characterized by intra-alveolar hemorrhage and glomerulonephritis.</a:t>
            </a:r>
          </a:p>
          <a:p>
            <a:r>
              <a:rPr lang="en-US" sz="2800">
                <a:latin typeface="Times New Roman" charset="0"/>
              </a:rPr>
              <a:t>A</a:t>
            </a:r>
            <a:r>
              <a:rPr lang="en-US" sz="2800" b="1">
                <a:latin typeface="Times New Roman" charset="0"/>
              </a:rPr>
              <a:t> cytotoxic antibody</a:t>
            </a:r>
            <a:r>
              <a:rPr lang="en-US" sz="2800">
                <a:latin typeface="Times New Roman" charset="0"/>
              </a:rPr>
              <a:t> against glomerular and alveolar basement membrane is responsible for the injury: damage to glomerular and alveolar basement membrane.</a:t>
            </a:r>
          </a:p>
          <a:p>
            <a:r>
              <a:rPr lang="en-US" sz="2800">
                <a:latin typeface="Times New Roman" charset="0"/>
              </a:rPr>
              <a:t>Male sex</a:t>
            </a:r>
          </a:p>
          <a:p>
            <a:r>
              <a:rPr lang="en-US" sz="2800">
                <a:latin typeface="Times New Roman" charset="0"/>
              </a:rPr>
              <a:t>Age: 20 to 30 years or 60 to 70 years</a:t>
            </a:r>
          </a:p>
          <a:p>
            <a:endParaRPr lang="en-US" sz="2800">
              <a:latin typeface="Times New Roman" charset="0"/>
            </a:endParaRPr>
          </a:p>
          <a:p>
            <a:pPr eaLnBrk="1" hangingPunct="1"/>
            <a:endParaRPr lang="en-US" sz="28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p:txBody>
          <a:bodyPr/>
          <a:lstStyle/>
          <a:p>
            <a:pPr eaLnBrk="1" hangingPunct="1"/>
            <a:r>
              <a:rPr lang="en-US">
                <a:latin typeface="Times New Roman" charset="0"/>
              </a:rPr>
              <a:t>Goodpasture syndrome</a:t>
            </a:r>
          </a:p>
        </p:txBody>
      </p:sp>
      <p:sp>
        <p:nvSpPr>
          <p:cNvPr id="27651" name="Content Placeholder 3"/>
          <p:cNvSpPr>
            <a:spLocks noGrp="1"/>
          </p:cNvSpPr>
          <p:nvPr>
            <p:ph idx="1"/>
          </p:nvPr>
        </p:nvSpPr>
        <p:spPr>
          <a:xfrm>
            <a:off x="609600" y="1600200"/>
            <a:ext cx="7772400" cy="4114800"/>
          </a:xfrm>
        </p:spPr>
        <p:txBody>
          <a:bodyPr/>
          <a:lstStyle/>
          <a:p>
            <a:pPr marL="0" indent="0" algn="ctr" eaLnBrk="1" hangingPunct="1">
              <a:buFontTx/>
              <a:buNone/>
            </a:pPr>
            <a:r>
              <a:rPr lang="en-US">
                <a:latin typeface="Times New Roman" charset="0"/>
              </a:rPr>
              <a:t>Clinical Features</a:t>
            </a:r>
          </a:p>
          <a:p>
            <a:pPr marL="0" indent="0" eaLnBrk="1" hangingPunct="1"/>
            <a:r>
              <a:rPr lang="en-US">
                <a:latin typeface="Times New Roman" charset="0"/>
              </a:rPr>
              <a:t>Pulmonary complaints consist of hemoptysis and dyspnea.</a:t>
            </a:r>
          </a:p>
          <a:p>
            <a:pPr marL="0" indent="0" eaLnBrk="1" hangingPunct="1"/>
            <a:r>
              <a:rPr lang="en-US">
                <a:latin typeface="Times New Roman" charset="0"/>
              </a:rPr>
              <a:t>Hematuria, proteinuria, red cell casts and renal failure are results of glomerulonephritis.</a:t>
            </a:r>
          </a:p>
          <a:p>
            <a:pPr marL="0" indent="0" eaLnBrk="1" hangingPunct="1"/>
            <a:r>
              <a:rPr lang="en-US">
                <a:latin typeface="Times New Roman" charset="0"/>
              </a:rPr>
              <a:t>Antiglomerular basement membrane </a:t>
            </a:r>
            <a:r>
              <a:rPr lang="en-US" b="1">
                <a:latin typeface="Times New Roman" charset="0"/>
              </a:rPr>
              <a:t>antibody </a:t>
            </a:r>
            <a:r>
              <a:rPr lang="en-US">
                <a:latin typeface="Times New Roman" charset="0"/>
              </a:rPr>
              <a:t>can be detected in serum.</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52400"/>
            <a:ext cx="7772400" cy="914400"/>
          </a:xfrm>
        </p:spPr>
        <p:txBody>
          <a:bodyPr/>
          <a:lstStyle/>
          <a:p>
            <a:r>
              <a:rPr lang="en-US">
                <a:latin typeface="Times New Roman" charset="0"/>
              </a:rPr>
              <a:t>Goodpasture syndrome</a:t>
            </a:r>
          </a:p>
        </p:txBody>
      </p:sp>
      <p:pic>
        <p:nvPicPr>
          <p:cNvPr id="460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22825" y="990600"/>
            <a:ext cx="4187825" cy="2743200"/>
          </a:xfrm>
          <a:noFill/>
        </p:spPr>
      </p:pic>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990600"/>
            <a:ext cx="44005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3463" y="3875088"/>
            <a:ext cx="430053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 y="4754644"/>
            <a:ext cx="4572000" cy="1938992"/>
          </a:xfrm>
          <a:prstGeom prst="rect">
            <a:avLst/>
          </a:prstGeom>
          <a:solidFill>
            <a:schemeClr val="accent4">
              <a:lumMod val="10000"/>
            </a:schemeClr>
          </a:solidFill>
          <a:ln w="38100">
            <a:solidFill>
              <a:srgbClr val="07B942"/>
            </a:solidFill>
          </a:ln>
          <a:effectLst>
            <a:innerShdw blurRad="63500" dist="50800" dir="8100000">
              <a:prstClr val="black">
                <a:alpha val="50000"/>
              </a:prstClr>
            </a:innerShdw>
          </a:effectLst>
        </p:spPr>
        <p:txBody>
          <a:bodyPr>
            <a:spAutoFit/>
          </a:bodyPr>
          <a:lstStyle/>
          <a:p>
            <a:pPr>
              <a:defRPr/>
            </a:pPr>
            <a:r>
              <a:rPr lang="en-US" dirty="0">
                <a:latin typeface="Times New Roman" pitchFamily="18" charset="0"/>
                <a:ea typeface="+mn-ea"/>
              </a:rPr>
              <a:t>Immunofluorescence of renal biopsy staining for </a:t>
            </a:r>
            <a:r>
              <a:rPr lang="en-US" dirty="0" err="1">
                <a:latin typeface="Times New Roman" pitchFamily="18" charset="0"/>
                <a:ea typeface="+mn-ea"/>
              </a:rPr>
              <a:t>IgG</a:t>
            </a:r>
            <a:r>
              <a:rPr lang="en-US" dirty="0">
                <a:latin typeface="Times New Roman" pitchFamily="18" charset="0"/>
                <a:ea typeface="+mn-ea"/>
              </a:rPr>
              <a:t> in a linear pattern in patient with anti-glomerular basement membrane (anti-GBM) disease</a:t>
            </a:r>
          </a:p>
        </p:txBody>
      </p:sp>
      <p:sp>
        <p:nvSpPr>
          <p:cNvPr id="5" name="TextBox 4"/>
          <p:cNvSpPr txBox="1"/>
          <p:nvPr/>
        </p:nvSpPr>
        <p:spPr>
          <a:xfrm>
            <a:off x="492125" y="3263900"/>
            <a:ext cx="2652713" cy="46196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defRPr/>
            </a:pPr>
            <a:r>
              <a:rPr lang="en-US" dirty="0"/>
              <a:t>Iron stain in sputum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atin typeface="Times New Roman" charset="0"/>
              </a:rPr>
              <a:t>Pulmonary Langerhans cell histiocytosis (PLCH) </a:t>
            </a:r>
          </a:p>
        </p:txBody>
      </p:sp>
      <p:sp>
        <p:nvSpPr>
          <p:cNvPr id="47107" name="Content Placeholder 2"/>
          <p:cNvSpPr>
            <a:spLocks noGrp="1"/>
          </p:cNvSpPr>
          <p:nvPr>
            <p:ph idx="1"/>
          </p:nvPr>
        </p:nvSpPr>
        <p:spPr/>
        <p:txBody>
          <a:bodyPr/>
          <a:lstStyle/>
          <a:p>
            <a:r>
              <a:rPr lang="en-US">
                <a:latin typeface="Times New Roman" charset="0"/>
              </a:rPr>
              <a:t>clonal proliferation of Langerhans cells. </a:t>
            </a:r>
          </a:p>
          <a:p>
            <a:r>
              <a:rPr lang="en-US">
                <a:latin typeface="Times New Roman" charset="0"/>
              </a:rPr>
              <a:t>is a unique form of LCH in that it occurs almost exclusively in cigarette smokers. It is now considered a form of smoking-related interstitial lung disease. </a:t>
            </a:r>
          </a:p>
          <a:p>
            <a:r>
              <a:rPr lang="en-US">
                <a:latin typeface="Times New Roman" charset="0"/>
              </a:rPr>
              <a:t>Some patients recover completely after they stop smoking, but others develop long-term complications such as pulmonary fibrosis and pulmonary hypertension</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p:txBody>
          <a:bodyPr/>
          <a:lstStyle/>
          <a:p>
            <a:pPr eaLnBrk="1" hangingPunct="1"/>
            <a:r>
              <a:rPr lang="en-US">
                <a:latin typeface="Times New Roman" charset="0"/>
              </a:rPr>
              <a:t>Eosinophilic granuloma</a:t>
            </a:r>
            <a:br>
              <a:rPr lang="en-US">
                <a:latin typeface="Times New Roman" charset="0"/>
              </a:rPr>
            </a:br>
            <a:r>
              <a:rPr lang="en-US" b="1">
                <a:latin typeface="Times New Roman" charset="0"/>
              </a:rPr>
              <a:t>Langerhan's Cell Histiocytosis</a:t>
            </a:r>
            <a:br>
              <a:rPr lang="en-US" b="1">
                <a:latin typeface="Times New Roman" charset="0"/>
              </a:rPr>
            </a:br>
            <a:endParaRPr lang="en-US">
              <a:latin typeface="Times New Roman" charset="0"/>
            </a:endParaRPr>
          </a:p>
        </p:txBody>
      </p:sp>
      <p:sp>
        <p:nvSpPr>
          <p:cNvPr id="48131" name="Content Placeholder 3"/>
          <p:cNvSpPr>
            <a:spLocks noGrp="1"/>
          </p:cNvSpPr>
          <p:nvPr>
            <p:ph idx="1"/>
          </p:nvPr>
        </p:nvSpPr>
        <p:spPr/>
        <p:txBody>
          <a:bodyPr/>
          <a:lstStyle/>
          <a:p>
            <a:pPr eaLnBrk="1" hangingPunct="1"/>
            <a:endParaRPr lang="en-US">
              <a:latin typeface="Times New Roman" charset="0"/>
            </a:endParaRPr>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t="2" b="11601"/>
          <a:stretch>
            <a:fillRect/>
          </a:stretch>
        </p:blipFill>
        <p:spPr bwMode="auto">
          <a:xfrm>
            <a:off x="0" y="1676400"/>
            <a:ext cx="3827463"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1524000"/>
            <a:ext cx="46577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763" y="5181600"/>
            <a:ext cx="3487737"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228600"/>
            <a:ext cx="8382000" cy="1676400"/>
          </a:xfrm>
        </p:spPr>
        <p:txBody>
          <a:bodyPr/>
          <a:lstStyle/>
          <a:p>
            <a:pPr eaLnBrk="1" hangingPunct="1"/>
            <a:r>
              <a:rPr lang="en-US" sz="3600">
                <a:latin typeface="Times New Roman" charset="0"/>
              </a:rPr>
              <a:t>Idiopathic pulmonary fibrosis</a:t>
            </a:r>
            <a:br>
              <a:rPr lang="en-US" sz="3600">
                <a:latin typeface="Times New Roman" charset="0"/>
              </a:rPr>
            </a:br>
            <a:r>
              <a:rPr lang="en-US" sz="3200" b="1">
                <a:latin typeface="Times New Roman" charset="0"/>
              </a:rPr>
              <a:t>( Usual interstitial pneumonia </a:t>
            </a:r>
            <a:r>
              <a:rPr lang="en-US" sz="3200">
                <a:latin typeface="Tahoma" charset="0"/>
              </a:rPr>
              <a:t>UIP</a:t>
            </a:r>
            <a:r>
              <a:rPr lang="en-US" sz="3200" b="1">
                <a:latin typeface="Times New Roman" charset="0"/>
              </a:rPr>
              <a:t>)</a:t>
            </a:r>
            <a:r>
              <a:rPr lang="en-US" sz="2800">
                <a:latin typeface="Tahoma" charset="0"/>
              </a:rPr>
              <a:t> </a:t>
            </a:r>
            <a:r>
              <a:rPr lang="en-US" sz="3200">
                <a:latin typeface="Tahoma" charset="0"/>
              </a:rPr>
              <a:t/>
            </a:r>
            <a:br>
              <a:rPr lang="en-US" sz="3200">
                <a:latin typeface="Tahoma" charset="0"/>
              </a:rPr>
            </a:br>
            <a:r>
              <a:rPr lang="en-US" sz="3200">
                <a:latin typeface="Tahoma" charset="0"/>
              </a:rPr>
              <a:t>(cryptogenic fibrosing alveolitis)  </a:t>
            </a:r>
            <a:br>
              <a:rPr lang="en-US" sz="3200">
                <a:latin typeface="Tahoma" charset="0"/>
              </a:rPr>
            </a:br>
            <a:endParaRPr lang="en-US" sz="3600" b="1" u="sng">
              <a:latin typeface="Times New Roman" charset="0"/>
            </a:endParaRPr>
          </a:p>
        </p:txBody>
      </p:sp>
      <p:sp>
        <p:nvSpPr>
          <p:cNvPr id="49155" name="Rectangle 3"/>
          <p:cNvSpPr>
            <a:spLocks noGrp="1" noChangeArrowheads="1"/>
          </p:cNvSpPr>
          <p:nvPr>
            <p:ph idx="1"/>
          </p:nvPr>
        </p:nvSpPr>
        <p:spPr>
          <a:xfrm>
            <a:off x="381000" y="1828800"/>
            <a:ext cx="8382000" cy="3124200"/>
          </a:xfrm>
        </p:spPr>
        <p:txBody>
          <a:bodyPr/>
          <a:lstStyle/>
          <a:p>
            <a:pPr eaLnBrk="1" hangingPunct="1"/>
            <a:r>
              <a:rPr lang="en-US">
                <a:latin typeface="Times New Roman" charset="0"/>
              </a:rPr>
              <a:t>A clinicopathologic syndrome with characteristic radiologic, pathologic and clinical features:</a:t>
            </a:r>
          </a:p>
          <a:p>
            <a:pPr lvl="1" eaLnBrk="1" hangingPunct="1"/>
            <a:r>
              <a:rPr lang="en-US">
                <a:latin typeface="Times New Roman" charset="0"/>
              </a:rPr>
              <a:t>Unknown atiology</a:t>
            </a:r>
          </a:p>
          <a:p>
            <a:pPr lvl="1" eaLnBrk="1" hangingPunct="1"/>
            <a:r>
              <a:rPr lang="en-US">
                <a:latin typeface="Times New Roman" charset="0"/>
              </a:rPr>
              <a:t>diffuse interstitial fibrosis and inflammation.</a:t>
            </a:r>
          </a:p>
          <a:p>
            <a:pPr lvl="1" eaLnBrk="1" hangingPunct="1"/>
            <a:r>
              <a:rPr lang="en-US">
                <a:latin typeface="Times New Roman" charset="0"/>
              </a:rPr>
              <a:t>Sever hypoxemia</a:t>
            </a:r>
          </a:p>
          <a:p>
            <a:pPr lvl="1" eaLnBrk="1" hangingPunct="1"/>
            <a:r>
              <a:rPr lang="en-US">
                <a:latin typeface="Times New Roman" charset="0"/>
              </a:rPr>
              <a:t>M&gt;F</a:t>
            </a:r>
          </a:p>
          <a:p>
            <a:pPr lvl="1" eaLnBrk="1" hangingPunct="1"/>
            <a:r>
              <a:rPr lang="en-US">
                <a:latin typeface="Times New Roman" charset="0"/>
              </a:rPr>
              <a:t>Dx by exclusion</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228600"/>
            <a:ext cx="7772400" cy="914400"/>
          </a:xfrm>
        </p:spPr>
        <p:txBody>
          <a:bodyPr/>
          <a:lstStyle/>
          <a:p>
            <a:pPr eaLnBrk="1" hangingPunct="1"/>
            <a:r>
              <a:rPr lang="en-US" b="1" u="sng">
                <a:latin typeface="Times New Roman" charset="0"/>
              </a:rPr>
              <a:t>Pathogenesis</a:t>
            </a:r>
          </a:p>
        </p:txBody>
      </p:sp>
      <p:sp>
        <p:nvSpPr>
          <p:cNvPr id="50179" name="Rectangle 3"/>
          <p:cNvSpPr>
            <a:spLocks noGrp="1" noChangeArrowheads="1"/>
          </p:cNvSpPr>
          <p:nvPr>
            <p:ph idx="1"/>
          </p:nvPr>
        </p:nvSpPr>
        <p:spPr>
          <a:xfrm>
            <a:off x="0" y="1295400"/>
            <a:ext cx="3505200" cy="5181600"/>
          </a:xfrm>
        </p:spPr>
        <p:txBody>
          <a:bodyPr/>
          <a:lstStyle/>
          <a:p>
            <a:pPr eaLnBrk="1" hangingPunct="1"/>
            <a:r>
              <a:rPr lang="en-US" sz="2000">
                <a:latin typeface="Tahoma" charset="0"/>
              </a:rPr>
              <a:t>Some form of alveolar wall injury result in interstitial edema and alveolitis.</a:t>
            </a:r>
          </a:p>
          <a:p>
            <a:pPr eaLnBrk="1" hangingPunct="1"/>
            <a:r>
              <a:rPr lang="en-US" sz="2000">
                <a:latin typeface="Tahoma" charset="0"/>
              </a:rPr>
              <a:t>Type I pneumocyte is more susceptible to injury.</a:t>
            </a:r>
          </a:p>
          <a:p>
            <a:pPr eaLnBrk="1" hangingPunct="1"/>
            <a:r>
              <a:rPr lang="en-US" sz="2000">
                <a:latin typeface="Tahoma" charset="0"/>
              </a:rPr>
              <a:t>Type II pneumocyte hyperplasia (regenerate).</a:t>
            </a:r>
          </a:p>
          <a:p>
            <a:pPr eaLnBrk="1" hangingPunct="1"/>
            <a:r>
              <a:rPr lang="en-US" sz="2000">
                <a:latin typeface="Tahoma" charset="0"/>
              </a:rPr>
              <a:t>Fibroblast proliferation with progressive fibrosis of intra-alveolar exudate and interalveolar septa.</a:t>
            </a:r>
          </a:p>
          <a:p>
            <a:pPr eaLnBrk="1" hangingPunct="1"/>
            <a:r>
              <a:rPr lang="en-US" sz="2000">
                <a:latin typeface="Tahoma" charset="0"/>
              </a:rPr>
              <a:t>IgG deposits are seen in alveolar wall.</a:t>
            </a:r>
          </a:p>
        </p:txBody>
      </p:sp>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447800"/>
            <a:ext cx="5943600" cy="47021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4495800" y="4191000"/>
            <a:ext cx="1554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solidFill>
                  <a:schemeClr val="bg2"/>
                </a:solidFill>
              </a:rPr>
              <a:t>IL-8  leukotriens</a:t>
            </a:r>
          </a:p>
        </p:txBody>
      </p:sp>
      <p:sp>
        <p:nvSpPr>
          <p:cNvPr id="50182" name="Text Box 6"/>
          <p:cNvSpPr txBox="1">
            <a:spLocks noChangeArrowheads="1"/>
          </p:cNvSpPr>
          <p:nvPr/>
        </p:nvSpPr>
        <p:spPr bwMode="auto">
          <a:xfrm>
            <a:off x="6400800" y="4038600"/>
            <a:ext cx="1423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solidFill>
                  <a:schemeClr val="bg2"/>
                </a:solidFill>
              </a:rPr>
              <a:t>FGF, TGF-</a:t>
            </a:r>
            <a:r>
              <a:rPr lang="en-US" sz="1200">
                <a:solidFill>
                  <a:schemeClr val="bg2"/>
                </a:solidFill>
                <a:cs typeface="Times New Roman" charset="0"/>
                <a:sym typeface="Symbol" charset="0"/>
              </a:rPr>
              <a:t>, PDGF</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28663" y="609600"/>
            <a:ext cx="7686675" cy="5486400"/>
          </a:xfr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533400"/>
            <a:ext cx="7772400" cy="685800"/>
          </a:xfrm>
        </p:spPr>
        <p:txBody>
          <a:bodyPr/>
          <a:lstStyle/>
          <a:p>
            <a:pPr eaLnBrk="1" hangingPunct="1"/>
            <a:r>
              <a:rPr lang="en-US" b="1" u="sng">
                <a:latin typeface="Times New Roman" charset="0"/>
              </a:rPr>
              <a:t>Restrictive lung disease</a:t>
            </a:r>
            <a:br>
              <a:rPr lang="en-US" b="1" u="sng">
                <a:latin typeface="Times New Roman" charset="0"/>
              </a:rPr>
            </a:br>
            <a:r>
              <a:rPr lang="en-US">
                <a:latin typeface="Times New Roman" charset="0"/>
              </a:rPr>
              <a:t>Definition</a:t>
            </a:r>
            <a:endParaRPr lang="en-US" b="1" u="sng">
              <a:latin typeface="Times New Roman" charset="0"/>
            </a:endParaRPr>
          </a:p>
        </p:txBody>
      </p:sp>
      <p:sp>
        <p:nvSpPr>
          <p:cNvPr id="6147" name="Rectangle 3"/>
          <p:cNvSpPr>
            <a:spLocks noGrp="1" noChangeArrowheads="1"/>
          </p:cNvSpPr>
          <p:nvPr>
            <p:ph idx="1"/>
          </p:nvPr>
        </p:nvSpPr>
        <p:spPr>
          <a:xfrm>
            <a:off x="457200" y="1828800"/>
            <a:ext cx="8229600" cy="5181600"/>
          </a:xfrm>
        </p:spPr>
        <p:txBody>
          <a:bodyPr/>
          <a:lstStyle/>
          <a:p>
            <a:r>
              <a:rPr lang="en-US" sz="2800">
                <a:latin typeface="Times New Roman" charset="0"/>
              </a:rPr>
              <a:t>Restrictive pulmonary disease is a group of disorders characterized by reduced expansion of the lung and reduction in total lung capacity.  </a:t>
            </a:r>
          </a:p>
          <a:p>
            <a:r>
              <a:rPr lang="en-US" sz="2800">
                <a:latin typeface="Times New Roman" charset="0"/>
              </a:rPr>
              <a:t>Stiff Lung</a:t>
            </a:r>
          </a:p>
          <a:p>
            <a:r>
              <a:rPr lang="en-US" sz="2800">
                <a:latin typeface="Times New Roman" charset="0"/>
              </a:rPr>
              <a:t>Examples include:</a:t>
            </a:r>
          </a:p>
          <a:p>
            <a:pPr marL="914400" lvl="1" indent="-457200">
              <a:buFontTx/>
              <a:buAutoNum type="arabicPeriod"/>
            </a:pPr>
            <a:r>
              <a:rPr lang="en-US" sz="2400">
                <a:latin typeface="Times New Roman" charset="0"/>
              </a:rPr>
              <a:t>abnormalities of the chest wall from bony abnormalities or neuromuscular disease that restrict lung expansion </a:t>
            </a:r>
          </a:p>
          <a:p>
            <a:pPr marL="914400" lvl="1" indent="-457200">
              <a:buFontTx/>
              <a:buAutoNum type="arabicPeriod"/>
            </a:pPr>
            <a:r>
              <a:rPr lang="en-US" sz="2400">
                <a:latin typeface="Times New Roman" charset="0"/>
              </a:rPr>
              <a:t>Primary interstitial lung disease</a:t>
            </a:r>
          </a:p>
          <a:p>
            <a:endParaRPr lang="en-US" sz="2800">
              <a:latin typeface="Times New Roman"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62000" y="0"/>
            <a:ext cx="7772400" cy="609600"/>
          </a:xfrm>
        </p:spPr>
        <p:txBody>
          <a:bodyPr/>
          <a:lstStyle/>
          <a:p>
            <a:pPr eaLnBrk="1" hangingPunct="1"/>
            <a:r>
              <a:rPr lang="en-US" b="1" u="sng">
                <a:latin typeface="Times New Roman" charset="0"/>
              </a:rPr>
              <a:t>Morphology of IPF</a:t>
            </a:r>
          </a:p>
        </p:txBody>
      </p:sp>
      <p:sp>
        <p:nvSpPr>
          <p:cNvPr id="52227" name="Rectangle 3"/>
          <p:cNvSpPr>
            <a:spLocks noGrp="1" noChangeArrowheads="1"/>
          </p:cNvSpPr>
          <p:nvPr>
            <p:ph idx="1"/>
          </p:nvPr>
        </p:nvSpPr>
        <p:spPr>
          <a:xfrm>
            <a:off x="0" y="762000"/>
            <a:ext cx="8534400" cy="5334000"/>
          </a:xfrm>
        </p:spPr>
        <p:txBody>
          <a:bodyPr/>
          <a:lstStyle/>
          <a:p>
            <a:pPr eaLnBrk="1" hangingPunct="1">
              <a:buFontTx/>
              <a:buNone/>
            </a:pPr>
            <a:r>
              <a:rPr lang="en-US" sz="2800">
                <a:latin typeface="Times New Roman" charset="0"/>
              </a:rPr>
              <a:t>  Gross -</a:t>
            </a:r>
            <a:r>
              <a:rPr lang="en-US" sz="2000">
                <a:latin typeface="Tahoma" charset="0"/>
              </a:rPr>
              <a:t>The lungs are firm.</a:t>
            </a:r>
          </a:p>
          <a:p>
            <a:pPr eaLnBrk="1" hangingPunct="1">
              <a:buFontTx/>
              <a:buNone/>
            </a:pPr>
            <a:r>
              <a:rPr lang="en-US" sz="2000">
                <a:latin typeface="Tahoma" charset="0"/>
              </a:rPr>
              <a:t>		   -Pulmonary edema.</a:t>
            </a:r>
            <a:endParaRPr lang="en-US" sz="2800">
              <a:latin typeface="Times New Roman" charset="0"/>
            </a:endParaRPr>
          </a:p>
          <a:p>
            <a:pPr eaLnBrk="1" hangingPunct="1"/>
            <a:r>
              <a:rPr lang="en-US" sz="2800">
                <a:latin typeface="Times New Roman" charset="0"/>
              </a:rPr>
              <a:t>The morphologic changes vary according to the stage of the disease.</a:t>
            </a:r>
          </a:p>
          <a:p>
            <a:pPr eaLnBrk="1" hangingPunct="1"/>
            <a:r>
              <a:rPr lang="en-US" sz="2800">
                <a:latin typeface="Times New Roman" charset="0"/>
              </a:rPr>
              <a:t>Early cases:</a:t>
            </a:r>
            <a:endParaRPr lang="en-US" sz="2000">
              <a:latin typeface="Tahoma" charset="0"/>
            </a:endParaRPr>
          </a:p>
          <a:p>
            <a:pPr eaLnBrk="1" hangingPunct="1">
              <a:buFontTx/>
              <a:buNone/>
            </a:pPr>
            <a:r>
              <a:rPr lang="en-US" sz="2000">
                <a:latin typeface="Tahoma" charset="0"/>
              </a:rPr>
              <a:t>	-Intraalveolar exudate.</a:t>
            </a:r>
          </a:p>
          <a:p>
            <a:pPr eaLnBrk="1" hangingPunct="1">
              <a:buFontTx/>
              <a:buNone/>
            </a:pPr>
            <a:r>
              <a:rPr lang="en-US" sz="2000">
                <a:latin typeface="Tahoma" charset="0"/>
              </a:rPr>
              <a:t>	-Hyaline membranes.</a:t>
            </a:r>
          </a:p>
          <a:p>
            <a:pPr eaLnBrk="1" hangingPunct="1">
              <a:buFontTx/>
              <a:buNone/>
            </a:pPr>
            <a:r>
              <a:rPr lang="en-US" sz="2000">
                <a:latin typeface="Tahoma" charset="0"/>
              </a:rPr>
              <a:t>	-Infiltration of the alveolar </a:t>
            </a:r>
          </a:p>
          <a:p>
            <a:pPr eaLnBrk="1" hangingPunct="1">
              <a:buFontTx/>
              <a:buNone/>
            </a:pPr>
            <a:r>
              <a:rPr lang="en-US" sz="2000">
                <a:latin typeface="Tahoma" charset="0"/>
              </a:rPr>
              <a:t>	septa with mononuclear </a:t>
            </a:r>
          </a:p>
          <a:p>
            <a:pPr eaLnBrk="1" hangingPunct="1">
              <a:buFontTx/>
              <a:buNone/>
            </a:pPr>
            <a:r>
              <a:rPr lang="en-US" sz="2000">
                <a:latin typeface="Tahoma" charset="0"/>
              </a:rPr>
              <a:t>	cells.</a:t>
            </a:r>
          </a:p>
          <a:p>
            <a:pPr eaLnBrk="1" hangingPunct="1">
              <a:buFontTx/>
              <a:buNone/>
            </a:pPr>
            <a:r>
              <a:rPr lang="en-US" sz="2000">
                <a:latin typeface="Tahoma" charset="0"/>
              </a:rPr>
              <a:t>	-Hyperplasia of type II </a:t>
            </a:r>
          </a:p>
          <a:p>
            <a:pPr eaLnBrk="1" hangingPunct="1">
              <a:buFontTx/>
              <a:buNone/>
            </a:pPr>
            <a:r>
              <a:rPr lang="en-US" sz="2000">
                <a:latin typeface="Tahoma" charset="0"/>
              </a:rPr>
              <a:t>	pneumocytes</a:t>
            </a:r>
          </a:p>
          <a:p>
            <a:pPr eaLnBrk="1" hangingPunct="1">
              <a:buFontTx/>
              <a:buNone/>
            </a:pPr>
            <a:r>
              <a:rPr lang="en-US" sz="2000">
                <a:latin typeface="Tahoma" charset="0"/>
              </a:rPr>
              <a:t>    -</a:t>
            </a:r>
          </a:p>
        </p:txBody>
      </p:sp>
      <p:pic>
        <p:nvPicPr>
          <p:cNvPr id="52228" name="Picture 5"/>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429000" y="2286000"/>
            <a:ext cx="54864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7772400" cy="1143000"/>
          </a:xfrm>
        </p:spPr>
        <p:txBody>
          <a:bodyPr/>
          <a:lstStyle/>
          <a:p>
            <a:pPr eaLnBrk="1" hangingPunct="1"/>
            <a:r>
              <a:rPr lang="en-US" sz="4000" b="1" u="sng">
                <a:latin typeface="Times New Roman" charset="0"/>
              </a:rPr>
              <a:t>Morphology of IPF</a:t>
            </a:r>
          </a:p>
        </p:txBody>
      </p:sp>
      <p:sp>
        <p:nvSpPr>
          <p:cNvPr id="53251" name="Rectangle 3"/>
          <p:cNvSpPr>
            <a:spLocks noGrp="1" noChangeArrowheads="1"/>
          </p:cNvSpPr>
          <p:nvPr>
            <p:ph idx="1"/>
          </p:nvPr>
        </p:nvSpPr>
        <p:spPr>
          <a:xfrm>
            <a:off x="0" y="1295400"/>
            <a:ext cx="3505200" cy="4572000"/>
          </a:xfrm>
        </p:spPr>
        <p:txBody>
          <a:bodyPr/>
          <a:lstStyle/>
          <a:p>
            <a:pPr eaLnBrk="1" hangingPunct="1">
              <a:buFontTx/>
              <a:buNone/>
            </a:pPr>
            <a:r>
              <a:rPr lang="en-US" sz="2800">
                <a:latin typeface="Times New Roman" charset="0"/>
              </a:rPr>
              <a:t>   Advancing disease:</a:t>
            </a:r>
          </a:p>
          <a:p>
            <a:pPr eaLnBrk="1" hangingPunct="1">
              <a:buFontTx/>
              <a:buNone/>
            </a:pPr>
            <a:r>
              <a:rPr lang="en-US" sz="2800">
                <a:latin typeface="Times New Roman" charset="0"/>
              </a:rPr>
              <a:t>	-</a:t>
            </a:r>
            <a:r>
              <a:rPr lang="en-US" sz="2000">
                <a:latin typeface="Tahoma" charset="0"/>
              </a:rPr>
              <a:t>Organization of the intraalveolar exudates by fibrous tissue.</a:t>
            </a:r>
          </a:p>
          <a:p>
            <a:pPr eaLnBrk="1" hangingPunct="1">
              <a:buFontTx/>
              <a:buNone/>
            </a:pPr>
            <a:r>
              <a:rPr lang="en-US" sz="2000">
                <a:latin typeface="Tahoma" charset="0"/>
              </a:rPr>
              <a:t>	-Thickening of the alveolar septa owing to fibrosis and variable amounts of inflammation.</a:t>
            </a:r>
          </a:p>
          <a:p>
            <a:pPr eaLnBrk="1" hangingPunct="1">
              <a:buFontTx/>
              <a:buNone/>
            </a:pPr>
            <a:r>
              <a:rPr lang="en-US" sz="2000">
                <a:latin typeface="Tahoma" charset="0"/>
              </a:rPr>
              <a:t>	-Alternating areas of fibrosis and normal tissue. </a:t>
            </a:r>
          </a:p>
          <a:p>
            <a:pPr eaLnBrk="1" hangingPunct="1">
              <a:buFontTx/>
              <a:buNone/>
            </a:pPr>
            <a:r>
              <a:rPr lang="en-US" sz="2000">
                <a:latin typeface="Tahoma" charset="0"/>
              </a:rPr>
              <a:t>    - Geographic variation</a:t>
            </a:r>
          </a:p>
          <a:p>
            <a:pPr eaLnBrk="1" hangingPunct="1">
              <a:buFontTx/>
              <a:buNone/>
            </a:pPr>
            <a:r>
              <a:rPr lang="en-US" sz="2000">
                <a:latin typeface="Tahoma" charset="0"/>
              </a:rPr>
              <a:t>    - Temporal variation</a:t>
            </a:r>
          </a:p>
          <a:p>
            <a:pPr eaLnBrk="1" hangingPunct="1">
              <a:buFontTx/>
              <a:buNone/>
            </a:pPr>
            <a:endParaRPr lang="en-US" sz="2000">
              <a:latin typeface="Tahoma" charset="0"/>
            </a:endParaRPr>
          </a:p>
        </p:txBody>
      </p:sp>
      <p:pic>
        <p:nvPicPr>
          <p:cNvPr id="53252" name="Picture 4"/>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581400" y="1163638"/>
            <a:ext cx="5562600"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p:cNvSpPr txBox="1">
            <a:spLocks noChangeArrowheads="1"/>
          </p:cNvSpPr>
          <p:nvPr/>
        </p:nvSpPr>
        <p:spPr bwMode="auto">
          <a:xfrm>
            <a:off x="685800" y="5867400"/>
            <a:ext cx="8196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Char char="•"/>
            </a:pPr>
            <a:r>
              <a:rPr lang="en-US" sz="2000">
                <a:latin typeface="Tahoma" charset="0"/>
              </a:rPr>
              <a:t>In the end, the lung consists of spaces lined by cuboidal or columnar </a:t>
            </a:r>
          </a:p>
          <a:p>
            <a:pPr eaLnBrk="1" hangingPunct="1">
              <a:spcBef>
                <a:spcPct val="20000"/>
              </a:spcBef>
            </a:pPr>
            <a:r>
              <a:rPr lang="en-US" sz="2000">
                <a:latin typeface="Tahoma" charset="0"/>
              </a:rPr>
              <a:t>epithelium separated by inflammatory fibrous tissue (honeycomb lung).</a:t>
            </a:r>
            <a:endParaRPr lang="en-US"/>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en-US">
              <a:latin typeface="Times New Roman" charset="0"/>
            </a:endParaRPr>
          </a:p>
        </p:txBody>
      </p:sp>
      <p:pic>
        <p:nvPicPr>
          <p:cNvPr id="542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0800" y="2328863"/>
            <a:ext cx="3733800" cy="3222625"/>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228600"/>
            <a:ext cx="7772400" cy="1143000"/>
          </a:xfrm>
        </p:spPr>
        <p:txBody>
          <a:bodyPr/>
          <a:lstStyle/>
          <a:p>
            <a:pPr eaLnBrk="1" hangingPunct="1"/>
            <a:r>
              <a:rPr lang="en-US" b="1" u="sng">
                <a:latin typeface="Times New Roman" charset="0"/>
              </a:rPr>
              <a:t>Clinical features of IPF</a:t>
            </a:r>
          </a:p>
        </p:txBody>
      </p:sp>
      <p:sp>
        <p:nvSpPr>
          <p:cNvPr id="55299" name="Rectangle 3"/>
          <p:cNvSpPr>
            <a:spLocks noGrp="1" noChangeArrowheads="1"/>
          </p:cNvSpPr>
          <p:nvPr>
            <p:ph idx="1"/>
          </p:nvPr>
        </p:nvSpPr>
        <p:spPr>
          <a:xfrm>
            <a:off x="609600" y="1676400"/>
            <a:ext cx="8153400" cy="4114800"/>
          </a:xfrm>
        </p:spPr>
        <p:txBody>
          <a:bodyPr/>
          <a:lstStyle/>
          <a:p>
            <a:pPr eaLnBrk="1" hangingPunct="1"/>
            <a:r>
              <a:rPr lang="en-US" sz="2400">
                <a:latin typeface="Tahoma" charset="0"/>
              </a:rPr>
              <a:t>Males are affected more often than females.</a:t>
            </a:r>
          </a:p>
          <a:p>
            <a:pPr eaLnBrk="1" hangingPunct="1"/>
            <a:r>
              <a:rPr lang="en-US" sz="2400">
                <a:latin typeface="Tahoma" charset="0"/>
              </a:rPr>
              <a:t>Most patients are between 40 &amp;70 years old.</a:t>
            </a:r>
          </a:p>
          <a:p>
            <a:pPr eaLnBrk="1" hangingPunct="1"/>
            <a:r>
              <a:rPr lang="en-US" sz="2400">
                <a:latin typeface="Tahoma" charset="0"/>
              </a:rPr>
              <a:t>Gradual onset of dyspnea with respiratory difficulty.</a:t>
            </a:r>
          </a:p>
          <a:p>
            <a:pPr eaLnBrk="1" hangingPunct="1"/>
            <a:r>
              <a:rPr lang="en-US" sz="2400">
                <a:latin typeface="Tahoma" charset="0"/>
              </a:rPr>
              <a:t>Hypoxemia and cyanosis.</a:t>
            </a:r>
          </a:p>
          <a:p>
            <a:pPr eaLnBrk="1" hangingPunct="1"/>
            <a:r>
              <a:rPr lang="en-US" sz="2400">
                <a:latin typeface="Tahoma" charset="0"/>
              </a:rPr>
              <a:t>Cor pulmonale and cardiac failure may result.</a:t>
            </a:r>
          </a:p>
          <a:p>
            <a:pPr eaLnBrk="1" hangingPunct="1"/>
            <a:r>
              <a:rPr lang="en-US" sz="2400">
                <a:latin typeface="Tahoma" charset="0"/>
              </a:rPr>
              <a:t>The progression in individual cases is unpredictable.</a:t>
            </a:r>
          </a:p>
          <a:p>
            <a:pPr eaLnBrk="1" hangingPunct="1"/>
            <a:r>
              <a:rPr lang="en-US" sz="2400">
                <a:latin typeface="Tahoma" charset="0"/>
              </a:rPr>
              <a:t>The median survival is about 3 to 5 years.</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228600"/>
            <a:ext cx="7772400" cy="914400"/>
          </a:xfrm>
        </p:spPr>
        <p:txBody>
          <a:bodyPr/>
          <a:lstStyle/>
          <a:p>
            <a:pPr eaLnBrk="1" hangingPunct="1"/>
            <a:r>
              <a:rPr lang="en-US">
                <a:latin typeface="Times New Roman" charset="0"/>
              </a:rPr>
              <a:t>Sarcoidosis</a:t>
            </a:r>
          </a:p>
        </p:txBody>
      </p:sp>
      <p:sp>
        <p:nvSpPr>
          <p:cNvPr id="56323" name="Rectangle 3"/>
          <p:cNvSpPr>
            <a:spLocks noGrp="1" noChangeArrowheads="1"/>
          </p:cNvSpPr>
          <p:nvPr>
            <p:ph idx="1"/>
          </p:nvPr>
        </p:nvSpPr>
        <p:spPr/>
        <p:txBody>
          <a:bodyPr/>
          <a:lstStyle/>
          <a:p>
            <a:pPr eaLnBrk="1" hangingPunct="1"/>
            <a:r>
              <a:rPr lang="en-US">
                <a:latin typeface="Times New Roman" charset="0"/>
              </a:rPr>
              <a:t>An inflammatory condition of the tissues, most noted for originating in the lymph nodes or the lungs</a:t>
            </a:r>
          </a:p>
          <a:p>
            <a:pPr eaLnBrk="1" hangingPunct="1"/>
            <a:r>
              <a:rPr lang="en-US">
                <a:latin typeface="Times New Roman" charset="0"/>
              </a:rPr>
              <a:t>affecting all races </a:t>
            </a:r>
          </a:p>
          <a:p>
            <a:pPr eaLnBrk="1" hangingPunct="1"/>
            <a:r>
              <a:rPr lang="en-US">
                <a:latin typeface="Times New Roman" charset="0"/>
              </a:rPr>
              <a:t>affecting both sexes equally</a:t>
            </a:r>
          </a:p>
          <a:p>
            <a:pPr eaLnBrk="1" hangingPunct="1"/>
            <a:r>
              <a:rPr lang="en-US">
                <a:latin typeface="Times New Roman" charset="0"/>
              </a:rPr>
              <a:t>Non- casaeting granuloma</a:t>
            </a:r>
          </a:p>
          <a:p>
            <a:pPr eaLnBrk="1" hangingPunct="1"/>
            <a:endParaRPr lang="en-US">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1113"/>
            <a:ext cx="44196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ChangeArrowheads="1"/>
          </p:cNvSpPr>
          <p:nvPr/>
        </p:nvSpPr>
        <p:spPr bwMode="auto">
          <a:xfrm>
            <a:off x="1219200" y="381000"/>
            <a:ext cx="2408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rgbClr val="FFFF00"/>
                </a:solidFill>
              </a:rPr>
              <a:t>Sarcoidosis</a:t>
            </a:r>
          </a:p>
        </p:txBody>
      </p:sp>
      <p:sp>
        <p:nvSpPr>
          <p:cNvPr id="57348" name="Title 3"/>
          <p:cNvSpPr>
            <a:spLocks noGrp="1"/>
          </p:cNvSpPr>
          <p:nvPr>
            <p:ph type="title"/>
          </p:nvPr>
        </p:nvSpPr>
        <p:spPr/>
        <p:txBody>
          <a:bodyPr/>
          <a:lstStyle/>
          <a:p>
            <a:endParaRPr lang="en-US">
              <a:latin typeface="Times New Roman" charset="0"/>
            </a:endParaRPr>
          </a:p>
        </p:txBody>
      </p:sp>
      <p:sp>
        <p:nvSpPr>
          <p:cNvPr id="57349" name="Content Placeholder 4"/>
          <p:cNvSpPr>
            <a:spLocks noGrp="1"/>
          </p:cNvSpPr>
          <p:nvPr>
            <p:ph sz="half" idx="1"/>
          </p:nvPr>
        </p:nvSpPr>
        <p:spPr/>
        <p:txBody>
          <a:bodyPr/>
          <a:lstStyle/>
          <a:p>
            <a:r>
              <a:rPr lang="en-US">
                <a:latin typeface="Times New Roman" charset="0"/>
              </a:rPr>
              <a:t>Bilaterl hilar LN</a:t>
            </a:r>
          </a:p>
          <a:p>
            <a:r>
              <a:rPr lang="en-US">
                <a:latin typeface="Times New Roman" charset="0"/>
              </a:rPr>
              <a:t>Lung nodules</a:t>
            </a:r>
          </a:p>
          <a:p>
            <a:r>
              <a:rPr lang="en-US">
                <a:latin typeface="Times New Roman" charset="0"/>
              </a:rPr>
              <a:t>Other organs</a:t>
            </a:r>
          </a:p>
        </p:txBody>
      </p:sp>
      <p:sp>
        <p:nvSpPr>
          <p:cNvPr id="57350" name="Content Placeholder 5"/>
          <p:cNvSpPr>
            <a:spLocks noGrp="1"/>
          </p:cNvSpPr>
          <p:nvPr>
            <p:ph sz="half" idx="2"/>
          </p:nvPr>
        </p:nvSpPr>
        <p:spPr/>
        <p:txBody>
          <a:bodyPr/>
          <a:lstStyle/>
          <a:p>
            <a:endParaRPr lang="en-US">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228600"/>
            <a:ext cx="7772400" cy="914400"/>
          </a:xfrm>
        </p:spPr>
        <p:txBody>
          <a:bodyPr/>
          <a:lstStyle/>
          <a:p>
            <a:pPr eaLnBrk="1" hangingPunct="1"/>
            <a:r>
              <a:rPr lang="en-US">
                <a:latin typeface="Times New Roman" charset="0"/>
              </a:rPr>
              <a:t>Sarcoidosis</a:t>
            </a:r>
          </a:p>
        </p:txBody>
      </p:sp>
      <p:sp>
        <p:nvSpPr>
          <p:cNvPr id="58371" name="Rectangle 3"/>
          <p:cNvSpPr>
            <a:spLocks noGrp="1" noChangeArrowheads="1"/>
          </p:cNvSpPr>
          <p:nvPr>
            <p:ph idx="1"/>
          </p:nvPr>
        </p:nvSpPr>
        <p:spPr/>
        <p:txBody>
          <a:bodyPr/>
          <a:lstStyle/>
          <a:p>
            <a:pPr eaLnBrk="1" hangingPunct="1"/>
            <a:endParaRPr lang="en-US">
              <a:latin typeface="Times New Roman" charset="0"/>
            </a:endParaRPr>
          </a:p>
        </p:txBody>
      </p:sp>
      <p:pic>
        <p:nvPicPr>
          <p:cNvPr id="58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5459413"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a:latin typeface="Times New Roman" charset="0"/>
            </a:endParaRPr>
          </a:p>
        </p:txBody>
      </p:sp>
      <p:sp>
        <p:nvSpPr>
          <p:cNvPr id="59395" name="Content Placeholder 2"/>
          <p:cNvSpPr>
            <a:spLocks noGrp="1"/>
          </p:cNvSpPr>
          <p:nvPr>
            <p:ph idx="1"/>
          </p:nvPr>
        </p:nvSpPr>
        <p:spPr/>
        <p:txBody>
          <a:bodyPr/>
          <a:lstStyle/>
          <a:p>
            <a:endParaRPr lang="en-US">
              <a:latin typeface="Times New Roman"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p:nvPr>
        </p:nvSpPr>
        <p:spPr>
          <a:xfrm>
            <a:off x="685800" y="9525"/>
            <a:ext cx="7772400" cy="5486400"/>
          </a:xfrm>
        </p:spPr>
        <p:txBody>
          <a:bodyPr/>
          <a:lstStyle/>
          <a:p>
            <a:pPr marL="0" indent="0" algn="ctr">
              <a:buFontTx/>
              <a:buNone/>
            </a:pPr>
            <a:r>
              <a:rPr lang="en-US" b="1">
                <a:latin typeface="Times New Roman" charset="0"/>
              </a:rPr>
              <a:t>Clubbing Finger</a:t>
            </a:r>
            <a:endParaRPr lang="en-US">
              <a:latin typeface="Times New Roman" charset="0"/>
            </a:endParaRPr>
          </a:p>
        </p:txBody>
      </p:sp>
      <p:pic>
        <p:nvPicPr>
          <p:cNvPr id="60419" name="Picture 4" descr="http://medicalpicturesinfo.com/wp-content/uploads/2011/08/Clubbing-fing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47700"/>
            <a:ext cx="6580188"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8" descr="http://hardinmd.lib.uiowa.edu/pictures22/dermnet/64_finger_clubbing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564063"/>
            <a:ext cx="3552825"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838200"/>
          </a:xfrm>
        </p:spPr>
        <p:txBody>
          <a:bodyPr/>
          <a:lstStyle/>
          <a:p>
            <a:pPr eaLnBrk="1" hangingPunct="1"/>
            <a:r>
              <a:rPr lang="en-US" b="1" u="sng">
                <a:latin typeface="Times New Roman" charset="0"/>
              </a:rPr>
              <a:t>Restrictive lung diseases</a:t>
            </a:r>
          </a:p>
        </p:txBody>
      </p:sp>
      <p:sp>
        <p:nvSpPr>
          <p:cNvPr id="7171" name="Rectangle 3"/>
          <p:cNvSpPr>
            <a:spLocks noGrp="1" noChangeArrowheads="1"/>
          </p:cNvSpPr>
          <p:nvPr>
            <p:ph idx="1"/>
          </p:nvPr>
        </p:nvSpPr>
        <p:spPr>
          <a:xfrm>
            <a:off x="1143000" y="1066800"/>
            <a:ext cx="7772400" cy="5334000"/>
          </a:xfrm>
        </p:spPr>
        <p:txBody>
          <a:bodyPr/>
          <a:lstStyle/>
          <a:p>
            <a:pPr eaLnBrk="1" hangingPunct="1"/>
            <a:r>
              <a:rPr lang="en-US" sz="2400">
                <a:latin typeface="Tahoma" charset="0"/>
              </a:rPr>
              <a:t>Characterized by reduced compliance of the lung.</a:t>
            </a:r>
          </a:p>
          <a:p>
            <a:pPr eaLnBrk="1" hangingPunct="1"/>
            <a:r>
              <a:rPr lang="en-US" sz="2400">
                <a:latin typeface="Tahoma" charset="0"/>
              </a:rPr>
              <a:t>Important signs and symptoms:</a:t>
            </a:r>
          </a:p>
          <a:p>
            <a:pPr eaLnBrk="1" hangingPunct="1">
              <a:buFontTx/>
              <a:buNone/>
            </a:pPr>
            <a:r>
              <a:rPr lang="en-US" sz="2400">
                <a:latin typeface="Tahoma" charset="0"/>
              </a:rPr>
              <a:t>	-	Dyspnea.</a:t>
            </a:r>
          </a:p>
          <a:p>
            <a:pPr eaLnBrk="1" hangingPunct="1">
              <a:buFontTx/>
              <a:buNone/>
            </a:pPr>
            <a:r>
              <a:rPr lang="en-US" sz="2400">
                <a:latin typeface="Tahoma" charset="0"/>
              </a:rPr>
              <a:t>	-	Hypoxia.</a:t>
            </a:r>
          </a:p>
          <a:p>
            <a:pPr eaLnBrk="1" hangingPunct="1">
              <a:buFontTx/>
              <a:buNone/>
            </a:pPr>
            <a:r>
              <a:rPr lang="en-US" sz="2400">
                <a:latin typeface="Tahoma" charset="0"/>
              </a:rPr>
              <a:t>	-	With progressive severe hypoxia, respiratory 	failure and cor pulmonale.</a:t>
            </a:r>
          </a:p>
          <a:p>
            <a:pPr eaLnBrk="1" hangingPunct="1"/>
            <a:r>
              <a:rPr lang="en-US" sz="2400">
                <a:latin typeface="Tahoma" charset="0"/>
              </a:rPr>
              <a:t>It can be:</a:t>
            </a:r>
          </a:p>
          <a:p>
            <a:pPr eaLnBrk="1" hangingPunct="1">
              <a:buFontTx/>
              <a:buNone/>
            </a:pPr>
            <a:r>
              <a:rPr lang="en-US" sz="2400">
                <a:latin typeface="Tahoma" charset="0"/>
              </a:rPr>
              <a:t>	</a:t>
            </a:r>
            <a:r>
              <a:rPr lang="en-US" sz="2400">
                <a:solidFill>
                  <a:schemeClr val="accent1"/>
                </a:solidFill>
                <a:latin typeface="Tahoma" charset="0"/>
              </a:rPr>
              <a:t>-	Acute.</a:t>
            </a:r>
          </a:p>
          <a:p>
            <a:pPr eaLnBrk="1" hangingPunct="1">
              <a:buFontTx/>
              <a:buNone/>
            </a:pPr>
            <a:r>
              <a:rPr lang="en-US" sz="2400">
                <a:solidFill>
                  <a:schemeClr val="accent1"/>
                </a:solidFill>
                <a:latin typeface="Tahoma" charset="0"/>
              </a:rPr>
              <a:t>	-	Chronic.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atin typeface="Times New Roman" charset="0"/>
              </a:rPr>
              <a:t>Acute restrictive lung diseases</a:t>
            </a:r>
            <a:br>
              <a:rPr lang="en-US">
                <a:latin typeface="Times New Roman" charset="0"/>
              </a:rPr>
            </a:br>
            <a:endParaRPr lang="en-US">
              <a:latin typeface="Times New Roman" charset="0"/>
            </a:endParaRPr>
          </a:p>
        </p:txBody>
      </p:sp>
      <p:sp>
        <p:nvSpPr>
          <p:cNvPr id="8195" name="Content Placeholder 2"/>
          <p:cNvSpPr>
            <a:spLocks noGrp="1"/>
          </p:cNvSpPr>
          <p:nvPr>
            <p:ph idx="1"/>
          </p:nvPr>
        </p:nvSpPr>
        <p:spPr>
          <a:xfrm>
            <a:off x="1066800" y="1981200"/>
            <a:ext cx="7391400" cy="4114800"/>
          </a:xfrm>
        </p:spPr>
        <p:txBody>
          <a:bodyPr/>
          <a:lstStyle/>
          <a:p>
            <a:pPr marL="514350" indent="-514350" eaLnBrk="1" hangingPunct="1">
              <a:buFont typeface="Times New Roman" charset="0"/>
              <a:buAutoNum type="arabicPeriod"/>
            </a:pPr>
            <a:r>
              <a:rPr lang="en-US">
                <a:latin typeface="Times New Roman" charset="0"/>
              </a:rPr>
              <a:t>Adult respiratory distress syndromes</a:t>
            </a:r>
          </a:p>
          <a:p>
            <a:pPr marL="514350" indent="-514350" eaLnBrk="1" hangingPunct="1">
              <a:buFont typeface="Times New Roman" charset="0"/>
              <a:buAutoNum type="arabicPeriod"/>
            </a:pPr>
            <a:r>
              <a:rPr lang="en-US">
                <a:latin typeface="Times New Roman" charset="0"/>
              </a:rPr>
              <a:t>Neonatal respiratory distress syndromes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atin typeface="Times New Roman" charset="0"/>
              </a:rPr>
              <a:t/>
            </a:r>
            <a:br>
              <a:rPr lang="en-US">
                <a:latin typeface="Times New Roman" charset="0"/>
              </a:rPr>
            </a:br>
            <a:r>
              <a:rPr lang="en-US">
                <a:latin typeface="Times New Roman" charset="0"/>
              </a:rPr>
              <a:t>Adult respiratory distress syndromes </a:t>
            </a:r>
            <a:r>
              <a:rPr lang="en-US" sz="3600" b="1">
                <a:latin typeface="Times New Roman" charset="0"/>
              </a:rPr>
              <a:t>(ARDS)</a:t>
            </a:r>
            <a:r>
              <a:rPr lang="en-US" sz="3600">
                <a:latin typeface="Times New Roman" charset="0"/>
              </a:rPr>
              <a:t/>
            </a:r>
            <a:br>
              <a:rPr lang="en-US" sz="3600">
                <a:latin typeface="Times New Roman" charset="0"/>
              </a:rPr>
            </a:br>
            <a:r>
              <a:rPr lang="en-US">
                <a:latin typeface="Times New Roman" charset="0"/>
              </a:rPr>
              <a:t/>
            </a:r>
            <a:br>
              <a:rPr lang="en-US">
                <a:latin typeface="Times New Roman" charset="0"/>
              </a:rPr>
            </a:br>
            <a:endParaRPr lang="en-US">
              <a:latin typeface="Times New Roman" charset="0"/>
            </a:endParaRPr>
          </a:p>
        </p:txBody>
      </p:sp>
      <p:sp>
        <p:nvSpPr>
          <p:cNvPr id="9219" name="Content Placeholder 2"/>
          <p:cNvSpPr>
            <a:spLocks noGrp="1"/>
          </p:cNvSpPr>
          <p:nvPr>
            <p:ph idx="1"/>
          </p:nvPr>
        </p:nvSpPr>
        <p:spPr>
          <a:xfrm>
            <a:off x="685800" y="1828800"/>
            <a:ext cx="7772400" cy="4114800"/>
          </a:xfrm>
        </p:spPr>
        <p:txBody>
          <a:bodyPr/>
          <a:lstStyle/>
          <a:p>
            <a:r>
              <a:rPr lang="en-US">
                <a:latin typeface="Times New Roman" charset="0"/>
              </a:rPr>
              <a:t>Progressove respiratory failure:</a:t>
            </a:r>
          </a:p>
          <a:p>
            <a:pPr lvl="1"/>
            <a:r>
              <a:rPr lang="en-US">
                <a:latin typeface="Times New Roman" charset="0"/>
              </a:rPr>
              <a:t>Acute onset of dyspnea</a:t>
            </a:r>
          </a:p>
          <a:p>
            <a:pPr lvl="1"/>
            <a:r>
              <a:rPr lang="en-US">
                <a:latin typeface="Times New Roman" charset="0"/>
              </a:rPr>
              <a:t>Decreased arterial oxygen pressure</a:t>
            </a:r>
          </a:p>
          <a:p>
            <a:pPr lvl="1"/>
            <a:r>
              <a:rPr lang="en-US">
                <a:latin typeface="Times New Roman" charset="0"/>
              </a:rPr>
              <a:t>Bilateral pulmonary infiltrate (edema)</a:t>
            </a:r>
          </a:p>
          <a:p>
            <a:pPr lvl="1"/>
            <a:r>
              <a:rPr lang="en-US">
                <a:latin typeface="Times New Roman" charset="0"/>
              </a:rPr>
              <a:t>Absence of evidence of left sided heart failure</a:t>
            </a:r>
          </a:p>
          <a:p>
            <a:pPr lvl="1"/>
            <a:endParaRPr lang="en-US">
              <a:latin typeface="Times New Roman" charset="0"/>
            </a:endParaRPr>
          </a:p>
          <a:p>
            <a:pPr lvl="1">
              <a:buFontTx/>
              <a:buNone/>
            </a:pPr>
            <a:r>
              <a:rPr lang="en-US">
                <a:latin typeface="Times New Roman" charset="0"/>
              </a:rPr>
              <a:t>Most common cause of non- cardiogenic pulmonary edema</a:t>
            </a:r>
          </a:p>
          <a:p>
            <a:pPr lvl="1"/>
            <a:endParaRPr lang="en-US">
              <a:latin typeface="Times New Roman"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atin typeface="Times New Roman" charset="0"/>
              </a:rPr>
              <a:t>Adult respiratory distress syndromes </a:t>
            </a:r>
            <a:r>
              <a:rPr lang="en-US" sz="3600" b="1">
                <a:latin typeface="Times New Roman" charset="0"/>
              </a:rPr>
              <a:t>(ARDS)</a:t>
            </a:r>
            <a:endParaRPr lang="en-US">
              <a:latin typeface="Times New Roman" charset="0"/>
            </a:endParaRPr>
          </a:p>
        </p:txBody>
      </p:sp>
      <p:sp>
        <p:nvSpPr>
          <p:cNvPr id="3" name="Content Placeholder 2"/>
          <p:cNvSpPr>
            <a:spLocks noGrp="1"/>
          </p:cNvSpPr>
          <p:nvPr>
            <p:ph idx="1"/>
          </p:nvPr>
        </p:nvSpPr>
        <p:spPr>
          <a:xfrm>
            <a:off x="685800" y="1981200"/>
            <a:ext cx="7772400" cy="4343400"/>
          </a:xfrm>
        </p:spPr>
        <p:txBody>
          <a:bodyPr/>
          <a:lstStyle/>
          <a:p>
            <a:pPr>
              <a:defRPr/>
            </a:pPr>
            <a:r>
              <a:rPr lang="en-US" dirty="0" smtClean="0">
                <a:ea typeface="+mn-ea"/>
              </a:rPr>
              <a:t>Can be caused by many conditions:</a:t>
            </a:r>
          </a:p>
          <a:p>
            <a:pPr marL="971550" lvl="1" indent="-514350">
              <a:buFont typeface="+mj-lt"/>
              <a:buAutoNum type="arabicPeriod"/>
              <a:defRPr/>
            </a:pPr>
            <a:r>
              <a:rPr lang="en-US" dirty="0" smtClean="0">
                <a:solidFill>
                  <a:schemeClr val="accent1"/>
                </a:solidFill>
              </a:rPr>
              <a:t>Direct injury to lung:</a:t>
            </a:r>
          </a:p>
          <a:p>
            <a:pPr marL="1371600" lvl="2" indent="-514350">
              <a:buFontTx/>
              <a:buNone/>
              <a:defRPr/>
            </a:pPr>
            <a:r>
              <a:rPr lang="en-US" dirty="0" smtClean="0"/>
              <a:t>Pneumonia, aspiration, pulmonary contusion (trauma), fat embolism, near drowning, inhalation injury irritants such as chlorine, oxygen toxicity, post lung transplant</a:t>
            </a:r>
          </a:p>
          <a:p>
            <a:pPr marL="971550" lvl="1" indent="-514350">
              <a:buFont typeface="+mj-lt"/>
              <a:buAutoNum type="arabicPeriod"/>
              <a:defRPr/>
            </a:pPr>
            <a:r>
              <a:rPr lang="en-US" dirty="0" smtClean="0">
                <a:solidFill>
                  <a:schemeClr val="accent1"/>
                </a:solidFill>
              </a:rPr>
              <a:t>Indirect injury to lung:</a:t>
            </a:r>
          </a:p>
          <a:p>
            <a:pPr lvl="1">
              <a:defRPr/>
            </a:pPr>
            <a:r>
              <a:rPr lang="en-US" sz="2400" dirty="0" smtClean="0"/>
              <a:t>Sepsis, sever trauma with shock, cardiopulmonary bypass, acute pancreatitis, transfusion, uremia ,  overdose with street drugs such as heroin, therapeutic drugs such as </a:t>
            </a:r>
            <a:r>
              <a:rPr lang="en-US" sz="2400" dirty="0" err="1" smtClean="0"/>
              <a:t>bleomycin</a:t>
            </a:r>
            <a:r>
              <a:rPr lang="en-US" sz="2400" dirty="0" smtClean="0"/>
              <a:t>.</a:t>
            </a:r>
          </a:p>
          <a:p>
            <a:pPr marL="971550" lvl="1" indent="-514350">
              <a:buFont typeface="+mj-lt"/>
              <a:buAutoNum type="arabicPeriod"/>
              <a:defRPr/>
            </a:pPr>
            <a:endParaRPr lang="en-US" dirty="0" smtClean="0"/>
          </a:p>
          <a:p>
            <a:pPr marL="1371600" lvl="2" indent="-514350">
              <a:buFontTx/>
              <a:buNone/>
              <a:defRPr/>
            </a:pPr>
            <a:endParaRPr lang="en-US" dirty="0" smtClean="0"/>
          </a:p>
          <a:p>
            <a:pPr marL="1371600" lvl="2" indent="-514350">
              <a:buFontTx/>
              <a:buNone/>
              <a:defRPr/>
            </a:pP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3981</TotalTime>
  <Words>1524</Words>
  <Application>Microsoft Macintosh PowerPoint</Application>
  <PresentationFormat>On-screen Show (4:3)</PresentationFormat>
  <Paragraphs>282</Paragraphs>
  <Slides>58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6" baseType="lpstr">
      <vt:lpstr>Times New Roman</vt:lpstr>
      <vt:lpstr>Arial</vt:lpstr>
      <vt:lpstr>Calibri</vt:lpstr>
      <vt:lpstr>Tahoma</vt:lpstr>
      <vt:lpstr>Symbol</vt:lpstr>
      <vt:lpstr>Default Design</vt:lpstr>
      <vt:lpstr>Microsoft PowerPoint Slide</vt:lpstr>
      <vt:lpstr>Bitmap Image</vt:lpstr>
      <vt:lpstr>Restrictive lung diseases</vt:lpstr>
      <vt:lpstr>OBJECTIVES</vt:lpstr>
      <vt:lpstr>CONTENTS </vt:lpstr>
      <vt:lpstr>Lung Interstitium </vt:lpstr>
      <vt:lpstr>Restrictive lung disease Definition</vt:lpstr>
      <vt:lpstr>Restrictive lung diseases</vt:lpstr>
      <vt:lpstr>Acute restrictive lung diseases </vt:lpstr>
      <vt:lpstr> Adult respiratory distress syndromes (ARDS)  </vt:lpstr>
      <vt:lpstr>Adult respiratory distress syndromes (ARDS)</vt:lpstr>
      <vt:lpstr> Adult respiratory distress syndromes (ARDS)  </vt:lpstr>
      <vt:lpstr>Adult respiratory distress syndromes </vt:lpstr>
      <vt:lpstr>Adult respiratory distress syndromes </vt:lpstr>
      <vt:lpstr>Adult respiratory distress syndromes </vt:lpstr>
      <vt:lpstr>Adult respiratory distress syndromes</vt:lpstr>
      <vt:lpstr>PowerPoint Presentation</vt:lpstr>
      <vt:lpstr> Neonatal respiratory distress syndromes (HYALINE MEMBRANE DISEASE)  </vt:lpstr>
      <vt:lpstr> Neonatal respiratory distress syndromes (HYALINE MEMBRANE DISEASE)  </vt:lpstr>
      <vt:lpstr> Neonatal respiratory distress syndromes (HYALINE MEMBRANE DISEASE)  </vt:lpstr>
      <vt:lpstr>Chronic restrictive lung disease Definition</vt:lpstr>
      <vt:lpstr>Chronic restrictive lung disease</vt:lpstr>
      <vt:lpstr>Pathogenesis of interstitial lung diseases </vt:lpstr>
      <vt:lpstr>Pneumoconiosis</vt:lpstr>
      <vt:lpstr>Coal worker’s pneumoconiosis (CWP)</vt:lpstr>
      <vt:lpstr>PowerPoint Presentation</vt:lpstr>
      <vt:lpstr>Coal worker pneumoconiosis</vt:lpstr>
      <vt:lpstr>PowerPoint Presentation</vt:lpstr>
      <vt:lpstr>Silicosis</vt:lpstr>
      <vt:lpstr>Morphology of Silicosis</vt:lpstr>
      <vt:lpstr>PowerPoint Presentation</vt:lpstr>
      <vt:lpstr>Asbestosis</vt:lpstr>
      <vt:lpstr>PowerPoint Presentation</vt:lpstr>
      <vt:lpstr>Asbestosis</vt:lpstr>
      <vt:lpstr>PowerPoint Presentation</vt:lpstr>
      <vt:lpstr>PowerPoint Presentation</vt:lpstr>
      <vt:lpstr>Asbestosis</vt:lpstr>
      <vt:lpstr>Hypersensitivity pneumonitis</vt:lpstr>
      <vt:lpstr>Hypersensitivity pneumonitis</vt:lpstr>
      <vt:lpstr>Hypersensitivity pneumonitis Causes</vt:lpstr>
      <vt:lpstr>Morphology of hypersensitivity pneumonitis</vt:lpstr>
      <vt:lpstr>PowerPoint Presentation</vt:lpstr>
      <vt:lpstr>Hypersensitivity pneumonitis</vt:lpstr>
      <vt:lpstr>Goodpasture syndrome</vt:lpstr>
      <vt:lpstr>Goodpasture syndrome</vt:lpstr>
      <vt:lpstr>Goodpasture syndrome</vt:lpstr>
      <vt:lpstr>Pulmonary Langerhans cell histiocytosis (PLCH) </vt:lpstr>
      <vt:lpstr>Eosinophilic granuloma Langerhan's Cell Histiocytosis </vt:lpstr>
      <vt:lpstr>Idiopathic pulmonary fibrosis ( Usual interstitial pneumonia UIP)  (cryptogenic fibrosing alveolitis)   </vt:lpstr>
      <vt:lpstr>Pathogenesis</vt:lpstr>
      <vt:lpstr>PowerPoint Presentation</vt:lpstr>
      <vt:lpstr>Morphology of IPF</vt:lpstr>
      <vt:lpstr>Morphology of IPF</vt:lpstr>
      <vt:lpstr>PowerPoint Presentation</vt:lpstr>
      <vt:lpstr>Clinical features of IPF</vt:lpstr>
      <vt:lpstr>Sarcoidosis</vt:lpstr>
      <vt:lpstr>PowerPoint Presentation</vt:lpstr>
      <vt:lpstr>Sarcoidosis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Bronchiectasis</dc:title>
  <dc:creator>VIVIAN</dc:creator>
  <cp:lastModifiedBy>User</cp:lastModifiedBy>
  <cp:revision>71</cp:revision>
  <dcterms:created xsi:type="dcterms:W3CDTF">2001-01-08T08:48:57Z</dcterms:created>
  <dcterms:modified xsi:type="dcterms:W3CDTF">2012-02-07T14:19:58Z</dcterms:modified>
</cp:coreProperties>
</file>