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87" r:id="rId3"/>
    <p:sldId id="257" r:id="rId4"/>
    <p:sldId id="258" r:id="rId5"/>
    <p:sldId id="259" r:id="rId6"/>
    <p:sldId id="260" r:id="rId7"/>
    <p:sldId id="261" r:id="rId8"/>
    <p:sldId id="315" r:id="rId9"/>
    <p:sldId id="263" r:id="rId10"/>
    <p:sldId id="340" r:id="rId11"/>
    <p:sldId id="341" r:id="rId12"/>
    <p:sldId id="380" r:id="rId13"/>
    <p:sldId id="381" r:id="rId14"/>
    <p:sldId id="379" r:id="rId15"/>
    <p:sldId id="384" r:id="rId16"/>
    <p:sldId id="383" r:id="rId17"/>
    <p:sldId id="382" r:id="rId18"/>
    <p:sldId id="264" r:id="rId19"/>
    <p:sldId id="268" r:id="rId20"/>
    <p:sldId id="265" r:id="rId21"/>
    <p:sldId id="385" r:id="rId22"/>
    <p:sldId id="266" r:id="rId23"/>
    <p:sldId id="280" r:id="rId24"/>
    <p:sldId id="269" r:id="rId25"/>
    <p:sldId id="316" r:id="rId26"/>
    <p:sldId id="270" r:id="rId27"/>
    <p:sldId id="283" r:id="rId28"/>
    <p:sldId id="271" r:id="rId29"/>
    <p:sldId id="272" r:id="rId30"/>
    <p:sldId id="378" r:id="rId31"/>
    <p:sldId id="388" r:id="rId32"/>
    <p:sldId id="273" r:id="rId33"/>
    <p:sldId id="318" r:id="rId34"/>
    <p:sldId id="274" r:id="rId35"/>
    <p:sldId id="275" r:id="rId36"/>
    <p:sldId id="386" r:id="rId37"/>
    <p:sldId id="389" r:id="rId38"/>
    <p:sldId id="390" r:id="rId39"/>
    <p:sldId id="391" r:id="rId40"/>
    <p:sldId id="392" r:id="rId41"/>
    <p:sldId id="393" r:id="rId42"/>
    <p:sldId id="394" r:id="rId43"/>
  </p:sldIdLst>
  <p:sldSz cx="9144000" cy="6858000" type="screen4x3"/>
  <p:notesSz cx="6662738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8F6D31"/>
    <a:srgbClr val="81562B"/>
    <a:srgbClr val="FFCC99"/>
    <a:srgbClr val="FFCCCC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38" autoAdjust="0"/>
    <p:restoredTop sz="90929"/>
  </p:normalViewPr>
  <p:slideViewPr>
    <p:cSldViewPr>
      <p:cViewPr varScale="1">
        <p:scale>
          <a:sx n="66" d="100"/>
          <a:sy n="66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B4A9B2-04C2-46CF-906B-F4544C292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67EF4C-49F5-466E-AFCB-CC62B1BB40DC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6300"/>
            <a:ext cx="5329238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71013"/>
            <a:ext cx="28876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F95E13-5C76-44F9-BC5E-2A610A8F7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C6B1B-828C-421F-B423-EB561AC7D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E5E9-7C3D-4834-A150-AABC28EE7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3DC3-CE2B-408E-A8FE-CA15BF82E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27678-5797-4FEB-B48F-2B621E5BA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E01C-1833-4DD3-AB47-56708487F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F312-0A9A-480C-B1C0-6E88FD43B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F196-1113-45AE-A1CB-98149F62A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28DD8-082F-42DA-96C1-795DEF007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E2A6B-C005-4E26-8F66-8622A0E20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0C75-BA7A-4E92-BD63-FE5E2B4AF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74DD4-B1C9-4E28-B174-FB7004A43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03A478-A6D7-43F3-BFFB-07C4CCCD5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Tumors of the Lung and Upper Respiratory Tract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"/>
            <a:ext cx="6400800" cy="1752600"/>
          </a:xfrm>
        </p:spPr>
        <p:txBody>
          <a:bodyPr/>
          <a:lstStyle/>
          <a:p>
            <a:r>
              <a:rPr lang="en-US" sz="4000" dirty="0" smtClean="0"/>
              <a:t>Respiratory block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6248400" y="914400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Pathology </a:t>
            </a:r>
            <a:r>
              <a:rPr lang="en-US" dirty="0" smtClean="0"/>
              <a:t>L6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4191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Associate Professor in Pathology</a:t>
            </a:r>
            <a:br>
              <a:rPr lang="en-US" dirty="0" smtClean="0"/>
            </a:br>
            <a:r>
              <a:rPr lang="en-US" dirty="0" smtClean="0"/>
              <a:t>Office phone number: -  01-4671067</a:t>
            </a:r>
            <a:br>
              <a:rPr lang="en-US" dirty="0" smtClean="0"/>
            </a:br>
            <a:r>
              <a:rPr lang="en-US" dirty="0" smtClean="0"/>
              <a:t>Available office hours  for students:  10 till 12 daily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6400800" y="5181600"/>
            <a:ext cx="141577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Feb,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 sz="3600" b="1" u="sng" smtClean="0"/>
              <a:t>Classification of brochogenic carcinoma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	For therapeutic purposes, bronchogenic carcinoma are classified into: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Non- Small cell lung carcinoma (NSCLC)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Small cell lung carcinoma (SCLC) 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/>
              <a:t>(includes squamous cell, adenocarcinomas, and large-cell carcinomas).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Classification of brochogenic carcinoma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438400"/>
            <a:ext cx="4191000" cy="30464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Non- Small cell lung ca:</a:t>
            </a:r>
          </a:p>
          <a:p>
            <a:pPr marL="990600" lvl="1" indent="-533400">
              <a:defRPr/>
            </a:pPr>
            <a:endParaRPr lang="en-US" dirty="0"/>
          </a:p>
          <a:p>
            <a:pPr marL="990600" lvl="1" indent="-533400">
              <a:defRPr/>
            </a:pPr>
            <a:r>
              <a:rPr lang="en-US" dirty="0"/>
              <a:t>Abundant cytoplasm; </a:t>
            </a:r>
            <a:r>
              <a:rPr lang="en-US" dirty="0" err="1"/>
              <a:t>pleomorphic</a:t>
            </a:r>
            <a:r>
              <a:rPr lang="en-US" dirty="0"/>
              <a:t> nuclei with coarse chromatin pattern; nucleoli often prominent; glandular or </a:t>
            </a:r>
            <a:r>
              <a:rPr lang="en-US" dirty="0" err="1"/>
              <a:t>squamous</a:t>
            </a:r>
            <a:r>
              <a:rPr lang="en-US" dirty="0"/>
              <a:t> architecture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4343400" cy="30464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Small cell lung carcinoma:</a:t>
            </a:r>
          </a:p>
          <a:p>
            <a:pPr marL="990600" lvl="1" indent="-533400">
              <a:defRPr/>
            </a:pPr>
            <a:endParaRPr lang="en-US" dirty="0"/>
          </a:p>
          <a:p>
            <a:pPr marL="1371600" lvl="2" indent="-457200">
              <a:defRPr/>
            </a:pPr>
            <a:r>
              <a:rPr lang="en-US" dirty="0"/>
              <a:t>Scant cytoplasm; small, </a:t>
            </a:r>
            <a:r>
              <a:rPr lang="en-US" dirty="0" err="1"/>
              <a:t>hyperchromatic</a:t>
            </a:r>
            <a:r>
              <a:rPr lang="en-US" dirty="0"/>
              <a:t> nuclei with fine chromatin pattern; nucleoli indistinct; diffuse sheets of cells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371600"/>
            <a:ext cx="5237163" cy="830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Differences between SCLC and NSCLC:</a:t>
            </a:r>
          </a:p>
          <a:p>
            <a:pPr marL="0" lvl="1" algn="ctr">
              <a:defRPr/>
            </a:pPr>
            <a:r>
              <a:rPr lang="en-US" dirty="0"/>
              <a:t>Histology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600" smtClean="0"/>
              <a:t>Differences between SCLC and NSCLC: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 Markers</a:t>
            </a:r>
            <a:endParaRPr lang="en-US" sz="3600" smtClean="0"/>
          </a:p>
        </p:txBody>
      </p:sp>
      <p:sp>
        <p:nvSpPr>
          <p:cNvPr id="73731" name="Text Placeholder 4"/>
          <p:cNvSpPr>
            <a:spLocks noGrp="1"/>
          </p:cNvSpPr>
          <p:nvPr>
            <p:ph type="body" idx="1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mtClean="0"/>
              <a:t>Small cell lung carcinoma</a:t>
            </a:r>
          </a:p>
        </p:txBody>
      </p:sp>
      <p:sp>
        <p:nvSpPr>
          <p:cNvPr id="73732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225925"/>
          </a:xfrm>
          <a:gradFill rotWithShape="1">
            <a:gsLst>
              <a:gs pos="0">
                <a:srgbClr val="553E14"/>
              </a:gs>
              <a:gs pos="50000">
                <a:srgbClr val="7D5C21"/>
              </a:gs>
              <a:gs pos="100000">
                <a:srgbClr val="966F2A"/>
              </a:gs>
            </a:gsLst>
            <a:lin ang="162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Neuroendocrine Markers</a:t>
            </a:r>
          </a:p>
          <a:p>
            <a:pPr lvl="1"/>
            <a:r>
              <a:rPr lang="en-US" b="1" smtClean="0"/>
              <a:t>Usually present</a:t>
            </a:r>
            <a:endParaRPr lang="en-US" smtClean="0"/>
          </a:p>
          <a:p>
            <a:pPr lvl="1">
              <a:buFontTx/>
              <a:buNone/>
            </a:pPr>
            <a:r>
              <a:rPr lang="en-US" smtClean="0"/>
              <a:t>(dense core granules on electron microscopy; expression of chromogranin, neuron-specific enolase and synaptophysin)</a:t>
            </a:r>
          </a:p>
          <a:p>
            <a:endParaRPr lang="en-US" b="1" smtClean="0">
              <a:solidFill>
                <a:srgbClr val="FFC000"/>
              </a:solidFill>
            </a:endParaRPr>
          </a:p>
          <a:p>
            <a:r>
              <a:rPr lang="en-US" b="1" smtClean="0">
                <a:solidFill>
                  <a:srgbClr val="FFC000"/>
                </a:solidFill>
              </a:rPr>
              <a:t>Epithelial Markers:</a:t>
            </a:r>
          </a:p>
          <a:p>
            <a:pPr marL="742950" lvl="2" indent="-342900"/>
            <a:r>
              <a:rPr lang="en-US" b="1" smtClean="0"/>
              <a:t>Usually absent</a:t>
            </a:r>
            <a:endParaRPr lang="en-US" b="1" smtClean="0">
              <a:solidFill>
                <a:srgbClr val="FFC000"/>
              </a:solidFill>
            </a:endParaRPr>
          </a:p>
          <a:p>
            <a:r>
              <a:rPr lang="en-US" b="1" smtClean="0">
                <a:solidFill>
                  <a:srgbClr val="FFC000"/>
                </a:solidFill>
              </a:rPr>
              <a:t>Mucin: </a:t>
            </a:r>
            <a:r>
              <a:rPr lang="en-US" b="1" smtClean="0"/>
              <a:t>Absent </a:t>
            </a:r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73733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mtClean="0"/>
              <a:t>non Small cell lung carcinoma</a:t>
            </a:r>
          </a:p>
        </p:txBody>
      </p:sp>
      <p:sp>
        <p:nvSpPr>
          <p:cNvPr id="73734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4302125"/>
          </a:xfrm>
          <a:gradFill rotWithShape="1">
            <a:gsLst>
              <a:gs pos="0">
                <a:srgbClr val="553E14"/>
              </a:gs>
              <a:gs pos="50000">
                <a:srgbClr val="7D5C21"/>
              </a:gs>
              <a:gs pos="100000">
                <a:srgbClr val="966F2A"/>
              </a:gs>
            </a:gsLst>
            <a:lin ang="162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endParaRPr lang="en-US" smtClean="0"/>
          </a:p>
          <a:p>
            <a:r>
              <a:rPr lang="en-US" b="1" smtClean="0"/>
              <a:t>Usually absent</a:t>
            </a:r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pPr marL="342900" lvl="1" indent="-342900">
              <a:buFontTx/>
              <a:buChar char="•"/>
            </a:pPr>
            <a:r>
              <a:rPr lang="en-US" sz="2400" b="1" smtClean="0"/>
              <a:t>Usually present</a:t>
            </a:r>
            <a:endParaRPr lang="en-US" sz="2400" smtClean="0"/>
          </a:p>
          <a:p>
            <a:r>
              <a:rPr lang="en-US" smtClean="0"/>
              <a:t>Present in adenoarcinoma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Classification of brochogenic carcinoma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438400"/>
            <a:ext cx="4191000" cy="2678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Non- Small cell lung ca:</a:t>
            </a:r>
          </a:p>
          <a:p>
            <a:pPr marL="990600" lvl="1" indent="-533400">
              <a:defRPr/>
            </a:pPr>
            <a:endParaRPr lang="en-US" dirty="0"/>
          </a:p>
          <a:p>
            <a:pPr marL="990600" lvl="1" indent="-533400">
              <a:defRPr/>
            </a:pPr>
            <a:r>
              <a:rPr lang="en-US" dirty="0"/>
              <a:t>Parathyroid hormone-related peptide (PTH-</a:t>
            </a:r>
            <a:r>
              <a:rPr lang="en-US" dirty="0" err="1"/>
              <a:t>rp</a:t>
            </a:r>
            <a:r>
              <a:rPr lang="en-US" dirty="0"/>
              <a:t>) in </a:t>
            </a:r>
            <a:r>
              <a:rPr lang="en-US" dirty="0" err="1"/>
              <a:t>squamous</a:t>
            </a:r>
            <a:r>
              <a:rPr lang="en-US" dirty="0"/>
              <a:t> cell carcinoma</a:t>
            </a:r>
          </a:p>
          <a:p>
            <a:pPr marL="990600" lvl="1" indent="-533400"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4343400" cy="2678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Small cell lung carcinoma:</a:t>
            </a:r>
          </a:p>
          <a:p>
            <a:pPr marL="990600" lvl="1" indent="-533400">
              <a:defRPr/>
            </a:pPr>
            <a:endParaRPr lang="en-US" dirty="0"/>
          </a:p>
          <a:p>
            <a:pPr marL="1371600" lvl="2" indent="-457200">
              <a:defRPr/>
            </a:pPr>
            <a:r>
              <a:rPr lang="en-US" dirty="0" err="1"/>
              <a:t>Adrenocorticotropic</a:t>
            </a:r>
            <a:r>
              <a:rPr lang="en-US" dirty="0"/>
              <a:t> hormone, </a:t>
            </a:r>
            <a:r>
              <a:rPr lang="en-US" dirty="0" err="1"/>
              <a:t>antidiuretic</a:t>
            </a:r>
            <a:r>
              <a:rPr lang="en-US" dirty="0"/>
              <a:t> hormone, </a:t>
            </a:r>
            <a:r>
              <a:rPr lang="en-US" dirty="0" err="1"/>
              <a:t>gastrin</a:t>
            </a:r>
            <a:r>
              <a:rPr lang="en-US" dirty="0"/>
              <a:t>-releasing peptide, </a:t>
            </a:r>
            <a:r>
              <a:rPr lang="en-US" dirty="0" err="1"/>
              <a:t>calcitonin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066800"/>
            <a:ext cx="5237163" cy="830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Differences between SCLC and NSCLC:</a:t>
            </a:r>
          </a:p>
          <a:p>
            <a:pPr marL="0" lvl="1" algn="ctr">
              <a:defRPr/>
            </a:pPr>
            <a:r>
              <a:rPr lang="en-US" b="1" dirty="0"/>
              <a:t>Peptide Hormone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Classification of brochogenic carcinoma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6096000"/>
            <a:ext cx="5865813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MYC family </a:t>
            </a:r>
            <a:r>
              <a:rPr lang="en-US" dirty="0" err="1"/>
              <a:t>overexpression</a:t>
            </a:r>
            <a:r>
              <a:rPr lang="en-US" dirty="0"/>
              <a:t> occur in both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209800"/>
            <a:ext cx="4191000" cy="3416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Non- Small cell lung ca: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i="1" dirty="0"/>
              <a:t>p16/CDKN2A</a:t>
            </a:r>
            <a:r>
              <a:rPr lang="en-US" dirty="0"/>
              <a:t> is commonly inactivated</a:t>
            </a:r>
          </a:p>
          <a:p>
            <a:pPr marL="1371600" lvl="2" indent="-457200">
              <a:defRPr/>
            </a:pPr>
            <a:endParaRPr lang="en-US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i="1" dirty="0"/>
              <a:t>K-RAS</a:t>
            </a:r>
            <a:r>
              <a:rPr lang="en-US" dirty="0"/>
              <a:t> </a:t>
            </a:r>
            <a:r>
              <a:rPr lang="en-US" dirty="0" err="1"/>
              <a:t>oncogene</a:t>
            </a:r>
            <a:r>
              <a:rPr lang="en-US" dirty="0"/>
              <a:t> mutation occur in </a:t>
            </a:r>
            <a:r>
              <a:rPr lang="en-US" dirty="0" err="1"/>
              <a:t>adenocarcinoma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4343400" cy="3416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Small cell lung carcinoma:</a:t>
            </a:r>
          </a:p>
          <a:p>
            <a:pPr marL="990600" lvl="1" indent="-533400">
              <a:defRPr/>
            </a:pPr>
            <a:endParaRPr lang="en-US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dirty="0"/>
              <a:t> high frequency of TP53 and RB gene mutation</a:t>
            </a:r>
          </a:p>
          <a:p>
            <a:pPr marL="1371600" lvl="2" indent="-457200">
              <a:defRPr/>
            </a:pPr>
            <a:endParaRPr lang="en-US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dirty="0"/>
              <a:t> deletion of the short arm of chromosome 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371600"/>
            <a:ext cx="6199188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Genetic differences between SCLC and NSCLC: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Classification of brochogenic carcinoma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209800"/>
            <a:ext cx="41910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90600" lvl="1" indent="-533400">
              <a:defRPr/>
            </a:pPr>
            <a:r>
              <a:rPr lang="en-US" dirty="0" smtClean="0"/>
              <a:t>Non- Small cell lung ca:</a:t>
            </a:r>
          </a:p>
          <a:p>
            <a:pPr marL="990600" lvl="1" indent="-533400">
              <a:defRPr/>
            </a:pPr>
            <a:endParaRPr lang="en-US" dirty="0"/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 smtClean="0"/>
              <a:t>&gt;80%</a:t>
            </a:r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/>
              <a:t>∼20</a:t>
            </a:r>
            <a:r>
              <a:rPr lang="en-US" dirty="0" smtClean="0"/>
              <a:t>%</a:t>
            </a:r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/>
              <a:t>&gt;50%</a:t>
            </a:r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/>
              <a:t>&gt;50%</a:t>
            </a:r>
          </a:p>
          <a:p>
            <a:pPr marL="990600" lvl="1" indent="-533400"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/>
              <a:t>∼</a:t>
            </a:r>
            <a:r>
              <a:rPr lang="en-US" dirty="0" smtClean="0"/>
              <a:t>30% </a:t>
            </a:r>
            <a:r>
              <a:rPr lang="en-US" dirty="0" err="1" smtClean="0"/>
              <a:t>adenocarcinomas</a:t>
            </a:r>
            <a:endParaRPr lang="en-US" dirty="0" smtClean="0"/>
          </a:p>
          <a:p>
            <a:pPr marL="990600" lvl="1" indent="-533400">
              <a:buFont typeface="Wingdings" pitchFamily="2" charset="2"/>
              <a:buChar char="Ø"/>
              <a:defRPr/>
            </a:pPr>
            <a:r>
              <a:rPr lang="en-US" dirty="0"/>
              <a:t>∼20% (</a:t>
            </a:r>
            <a:r>
              <a:rPr lang="en-US" sz="2000" dirty="0" err="1"/>
              <a:t>adenocarcinomas</a:t>
            </a:r>
            <a:r>
              <a:rPr lang="en-US" sz="2000" dirty="0"/>
              <a:t>, nonsmokers, women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133600"/>
            <a:ext cx="4343400" cy="3908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Small cell lung </a:t>
            </a:r>
            <a:r>
              <a:rPr lang="en-US" dirty="0" smtClean="0"/>
              <a:t>carcinoma:</a:t>
            </a:r>
          </a:p>
          <a:p>
            <a:pPr marL="990600" lvl="1" indent="-533400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Tumor </a:t>
            </a:r>
            <a:r>
              <a:rPr lang="en-US" sz="2000" b="1" dirty="0">
                <a:solidFill>
                  <a:srgbClr val="FF0000"/>
                </a:solidFill>
              </a:rPr>
              <a:t>Suppressor </a:t>
            </a:r>
            <a:r>
              <a:rPr lang="en-US" sz="2000" b="1" dirty="0" smtClean="0">
                <a:solidFill>
                  <a:srgbClr val="FF0000"/>
                </a:solidFill>
              </a:rPr>
              <a:t>Gene:</a:t>
            </a:r>
          </a:p>
          <a:p>
            <a:r>
              <a:rPr lang="en-US" dirty="0"/>
              <a:t>3p </a:t>
            </a:r>
            <a:r>
              <a:rPr lang="en-US" dirty="0" smtClean="0"/>
              <a:t>deletions</a:t>
            </a:r>
            <a:r>
              <a:rPr lang="en-US" sz="4000" dirty="0" smtClean="0"/>
              <a:t>       </a:t>
            </a:r>
            <a:r>
              <a:rPr lang="en-US" dirty="0" smtClean="0"/>
              <a:t>&gt;90%</a:t>
            </a:r>
          </a:p>
          <a:p>
            <a:r>
              <a:rPr lang="en-US" dirty="0"/>
              <a:t>RB </a:t>
            </a:r>
            <a:r>
              <a:rPr lang="en-US" dirty="0" smtClean="0"/>
              <a:t>mutations        ∼</a:t>
            </a:r>
            <a:r>
              <a:rPr lang="en-US" dirty="0"/>
              <a:t>90</a:t>
            </a:r>
            <a:r>
              <a:rPr lang="en-US" dirty="0" smtClean="0"/>
              <a:t>%</a:t>
            </a:r>
          </a:p>
          <a:p>
            <a:r>
              <a:rPr lang="en-US" i="1" dirty="0" smtClean="0"/>
              <a:t>p16/CDKN2A</a:t>
            </a:r>
            <a:r>
              <a:rPr lang="en-US" dirty="0" smtClean="0"/>
              <a:t>       ∼</a:t>
            </a:r>
            <a:r>
              <a:rPr lang="en-US" dirty="0"/>
              <a:t>10</a:t>
            </a:r>
            <a:r>
              <a:rPr lang="en-US" dirty="0" smtClean="0"/>
              <a:t>%</a:t>
            </a:r>
          </a:p>
          <a:p>
            <a:r>
              <a:rPr lang="en-US" i="1" dirty="0"/>
              <a:t>p53</a:t>
            </a:r>
            <a:r>
              <a:rPr lang="en-US" dirty="0"/>
              <a:t> </a:t>
            </a:r>
            <a:r>
              <a:rPr lang="en-US" dirty="0" smtClean="0"/>
              <a:t>mutations        &gt;90%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Dominant </a:t>
            </a:r>
            <a:r>
              <a:rPr lang="en-US" sz="2000" b="1" dirty="0" err="1">
                <a:solidFill>
                  <a:srgbClr val="FF0000"/>
                </a:solidFill>
              </a:rPr>
              <a:t>Oncogene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Abnormalities:</a:t>
            </a:r>
          </a:p>
          <a:p>
            <a:r>
              <a:rPr lang="en-US" i="1" dirty="0"/>
              <a:t>KRAS</a:t>
            </a:r>
            <a:r>
              <a:rPr lang="en-US" dirty="0"/>
              <a:t> </a:t>
            </a:r>
            <a:r>
              <a:rPr lang="en-US" dirty="0" smtClean="0"/>
              <a:t>mutations     Rare</a:t>
            </a:r>
          </a:p>
          <a:p>
            <a:r>
              <a:rPr lang="en-US" i="1" dirty="0"/>
              <a:t>EGFR</a:t>
            </a:r>
            <a:r>
              <a:rPr lang="en-US" dirty="0"/>
              <a:t> </a:t>
            </a:r>
            <a:r>
              <a:rPr lang="en-US" dirty="0" smtClean="0"/>
              <a:t>mutations     Absent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371600"/>
            <a:ext cx="6199188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Genetic differences between SCLC and NSCLC: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6172200"/>
            <a:ext cx="688682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smtClean="0"/>
              <a:t>EGFR mutation is important for Rx of </a:t>
            </a:r>
            <a:r>
              <a:rPr lang="en-US" i="1" dirty="0" err="1" smtClean="0"/>
              <a:t>adenocacinoma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Classification of brochogenic carcinoma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2209800"/>
            <a:ext cx="4191000" cy="2678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Non- Small cell lung ca: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dirty="0"/>
              <a:t>Uncommonly complete response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dirty="0"/>
              <a:t>NSCLCs are curable by surgery (if limited to the lung).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4343400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dirty="0"/>
              <a:t>Small cell lung carcinoma:</a:t>
            </a:r>
          </a:p>
          <a:p>
            <a:pPr marL="990600" lvl="1" indent="-533400">
              <a:defRPr/>
            </a:pPr>
            <a:endParaRPr lang="en-US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n-US" dirty="0"/>
              <a:t> Often complete response to but recur invariably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143000"/>
            <a:ext cx="6257925" cy="8302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en-US" dirty="0"/>
              <a:t>Differences between SCLC and NSCLC:</a:t>
            </a:r>
          </a:p>
          <a:p>
            <a:pPr marL="0" lvl="1" algn="ctr">
              <a:defRPr/>
            </a:pPr>
            <a:r>
              <a:rPr lang="en-US" b="1" dirty="0"/>
              <a:t>Response to Chemotherapy and Radiotherapy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Among the major histologic subtypes of lung cancer, squamous and small-cell carcinomas show the strongest association with tobacco exposure.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u="sng" smtClean="0"/>
              <a:t>Morphology of bronchogenic carcinoma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867400"/>
          </a:xfrm>
        </p:spPr>
        <p:txBody>
          <a:bodyPr/>
          <a:lstStyle/>
          <a:p>
            <a:pPr eaLnBrk="1" hangingPunct="1"/>
            <a:r>
              <a:rPr lang="en-US" sz="2400" smtClean="0"/>
              <a:t>Arise in the lining epithelium of major bronchi.</a:t>
            </a:r>
          </a:p>
          <a:p>
            <a:pPr eaLnBrk="1" hangingPunct="1"/>
            <a:r>
              <a:rPr lang="en-US" sz="2400" smtClean="0"/>
              <a:t>All are aggressive.</a:t>
            </a:r>
          </a:p>
          <a:p>
            <a:pPr eaLnBrk="1" hangingPunct="1"/>
            <a:r>
              <a:rPr lang="en-US" sz="2400" smtClean="0"/>
              <a:t>All varieties have the capacity to synthesize bioactive products.</a:t>
            </a:r>
          </a:p>
          <a:p>
            <a:pPr eaLnBrk="1" hangingPunct="1"/>
            <a:r>
              <a:rPr lang="en-US" sz="2400" smtClean="0"/>
              <a:t>Small mucosal lesions, firm and gray-white, form intraluminal masses, invade into adjacent lung parenchyma, central necrosis, areas of hemorrhage, extend to the pleura, invade the pleural activity.</a:t>
            </a:r>
          </a:p>
          <a:p>
            <a:pPr eaLnBrk="1" hangingPunct="1"/>
            <a:r>
              <a:rPr lang="en-US" sz="2400" smtClean="0"/>
              <a:t>Spread to trachial and mediastinal lymph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9144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u="sng" smtClean="0"/>
              <a:t>Spread of bronchogenic carcinoma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smtClean="0"/>
              <a:t>Lymphatic spread.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*	 successive chains of nodes (scalene nodes).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*   involvement of the supraclavicular node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	  (Virchow’s node).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400" smtClean="0"/>
              <a:t>Extend into the pericardial or pleural spaces. Infiltrate the superior vena cava.  May invade the brachial or cervical sympathetic plexus (Homer’s Syndrome).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400" smtClean="0"/>
              <a:t>Distant metastasis to liver (30-50%), adrenals (&gt;50%), brain (20%) and bone (20%).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At the end of this lecture, the student should be able to: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A</a:t>
            </a:r>
            <a:r>
              <a:rPr lang="en-US" sz="2400" dirty="0" smtClean="0"/>
              <a:t>]</a:t>
            </a:r>
            <a:r>
              <a:rPr lang="en-US" dirty="0" smtClean="0"/>
              <a:t>	</a:t>
            </a:r>
            <a:r>
              <a:rPr lang="en-US" sz="2400" dirty="0" smtClean="0"/>
              <a:t>Understand the </a:t>
            </a:r>
            <a:r>
              <a:rPr lang="en-US" sz="2400" dirty="0" smtClean="0">
                <a:solidFill>
                  <a:srgbClr val="FFCCFF"/>
                </a:solidFill>
              </a:rPr>
              <a:t>incidence, age group </a:t>
            </a:r>
            <a:r>
              <a:rPr lang="en-US" sz="2400" dirty="0" smtClean="0"/>
              <a:t>of affected patients and predisposing factors of </a:t>
            </a:r>
            <a:r>
              <a:rPr lang="en-US" sz="2400" dirty="0" err="1" smtClean="0"/>
              <a:t>bronchogenic</a:t>
            </a:r>
            <a:r>
              <a:rPr lang="en-US" sz="2400" dirty="0" smtClean="0"/>
              <a:t> carcinoma.</a:t>
            </a:r>
          </a:p>
          <a:p>
            <a:pPr>
              <a:buNone/>
            </a:pPr>
            <a:r>
              <a:rPr lang="en-US" sz="2400" dirty="0" smtClean="0"/>
              <a:t>B</a:t>
            </a:r>
            <a:r>
              <a:rPr lang="en-US" sz="2400" dirty="0" smtClean="0"/>
              <a:t>]	Is aware of </a:t>
            </a:r>
            <a:r>
              <a:rPr lang="en-US" sz="2400" dirty="0" smtClean="0">
                <a:solidFill>
                  <a:srgbClr val="FFCCFF"/>
                </a:solidFill>
              </a:rPr>
              <a:t>the classification of </a:t>
            </a:r>
            <a:r>
              <a:rPr lang="en-US" sz="2400" dirty="0" err="1" smtClean="0">
                <a:solidFill>
                  <a:srgbClr val="FFCCFF"/>
                </a:solidFill>
              </a:rPr>
              <a:t>bronchogenic</a:t>
            </a:r>
            <a:r>
              <a:rPr lang="en-US" sz="2400" dirty="0" smtClean="0">
                <a:solidFill>
                  <a:srgbClr val="FFCCFF"/>
                </a:solidFill>
              </a:rPr>
              <a:t> carcinoma </a:t>
            </a:r>
            <a:r>
              <a:rPr lang="en-US" sz="2400" dirty="0" smtClean="0"/>
              <a:t>which include: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carcinoma, </a:t>
            </a:r>
            <a:r>
              <a:rPr lang="en-US" sz="2400" dirty="0" err="1" smtClean="0"/>
              <a:t>adenocarcinoma</a:t>
            </a:r>
            <a:r>
              <a:rPr lang="en-US" sz="2400" dirty="0" smtClean="0"/>
              <a:t>, small cell and large cell (</a:t>
            </a:r>
            <a:r>
              <a:rPr lang="en-US" sz="2400" dirty="0" err="1" smtClean="0"/>
              <a:t>anaplastic</a:t>
            </a:r>
            <a:r>
              <a:rPr lang="en-US" sz="2400" dirty="0" smtClean="0"/>
              <a:t>) carcinomas.</a:t>
            </a:r>
          </a:p>
          <a:p>
            <a:pPr>
              <a:buNone/>
            </a:pPr>
            <a:r>
              <a:rPr lang="en-US" sz="2400" dirty="0" smtClean="0"/>
              <a:t>C</a:t>
            </a:r>
            <a:r>
              <a:rPr lang="en-US" sz="2400" dirty="0" smtClean="0"/>
              <a:t>]	</a:t>
            </a:r>
            <a:r>
              <a:rPr lang="en-US" sz="2400" dirty="0" smtClean="0"/>
              <a:t>Understands the </a:t>
            </a:r>
            <a:r>
              <a:rPr lang="en-US" sz="2400" dirty="0" smtClean="0">
                <a:solidFill>
                  <a:srgbClr val="FFCCFF"/>
                </a:solidFill>
              </a:rPr>
              <a:t>clinical features and gross pathology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</a:t>
            </a:r>
            <a:r>
              <a:rPr lang="en-US" sz="2400" dirty="0" err="1" smtClean="0"/>
              <a:t>bronchogenic</a:t>
            </a:r>
            <a:r>
              <a:rPr lang="en-US" sz="2400" dirty="0" smtClean="0"/>
              <a:t> </a:t>
            </a:r>
            <a:r>
              <a:rPr lang="en-US" sz="2400" dirty="0" smtClean="0"/>
              <a:t>carcinoma.</a:t>
            </a:r>
          </a:p>
          <a:p>
            <a:pPr>
              <a:buNone/>
            </a:pPr>
            <a:r>
              <a:rPr lang="en-US" sz="2400" dirty="0" smtClean="0"/>
              <a:t>D</a:t>
            </a:r>
            <a:r>
              <a:rPr lang="en-US" sz="2400" dirty="0" smtClean="0"/>
              <a:t>]	Have a basic knowledge about </a:t>
            </a:r>
            <a:r>
              <a:rPr lang="en-US" sz="2400" dirty="0" err="1" smtClean="0">
                <a:solidFill>
                  <a:srgbClr val="FFCCFF"/>
                </a:solidFill>
              </a:rPr>
              <a:t>neuroendocrine</a:t>
            </a:r>
            <a:r>
              <a:rPr lang="en-US" sz="2400" dirty="0" smtClean="0">
                <a:solidFill>
                  <a:srgbClr val="FFCCFF"/>
                </a:solidFill>
              </a:rPr>
              <a:t> </a:t>
            </a:r>
            <a:r>
              <a:rPr lang="en-US" sz="2400" dirty="0" err="1" smtClean="0">
                <a:solidFill>
                  <a:srgbClr val="FFCCFF"/>
                </a:solidFill>
              </a:rPr>
              <a:t>tumours</a:t>
            </a:r>
            <a:r>
              <a:rPr lang="en-US" sz="2400" dirty="0" smtClean="0">
                <a:solidFill>
                  <a:srgbClr val="FFCCFF"/>
                </a:solidFill>
              </a:rPr>
              <a:t> </a:t>
            </a:r>
            <a:r>
              <a:rPr lang="en-US" sz="2400" dirty="0" smtClean="0"/>
              <a:t>with special emphasis on small cell carcinoma and bronchial </a:t>
            </a:r>
            <a:r>
              <a:rPr lang="en-US" sz="2400" dirty="0" err="1" smtClean="0"/>
              <a:t>carcinoid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dirty="0" smtClean="0"/>
              <a:t>]	Is aware that the lung is a frequent site for metastatic </a:t>
            </a:r>
            <a:r>
              <a:rPr lang="en-US" sz="2400" dirty="0" err="1" smtClean="0"/>
              <a:t>neoplasms</a:t>
            </a:r>
            <a:r>
              <a:rPr lang="en-US" sz="2400" dirty="0" smtClean="0"/>
              <a:t>.</a:t>
            </a:r>
          </a:p>
          <a:p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991600" cy="563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err="1" smtClean="0"/>
              <a:t>Squamous</a:t>
            </a:r>
            <a:r>
              <a:rPr lang="en-US" sz="2800" b="1" dirty="0" smtClean="0"/>
              <a:t> cell carcinoma(SCC)</a:t>
            </a:r>
          </a:p>
          <a:p>
            <a:pPr eaLnBrk="1" hangingPunct="1"/>
            <a:r>
              <a:rPr lang="en-US" sz="2400" dirty="0" smtClean="0"/>
              <a:t>More common in men and closely correlated with smoking.</a:t>
            </a:r>
          </a:p>
          <a:p>
            <a:pPr eaLnBrk="1" hangingPunct="1"/>
            <a:r>
              <a:rPr lang="en-US" sz="2400" dirty="0" smtClean="0"/>
              <a:t>Arise centrally in major bronchi.</a:t>
            </a:r>
          </a:p>
          <a:p>
            <a:pPr eaLnBrk="1" hangingPunct="1"/>
            <a:r>
              <a:rPr lang="en-US" sz="2400" dirty="0" smtClean="0"/>
              <a:t>Preceded </a:t>
            </a:r>
          </a:p>
          <a:p>
            <a:pPr eaLnBrk="1" hangingPunct="1">
              <a:buNone/>
            </a:pPr>
            <a:r>
              <a:rPr lang="en-US" sz="2400" dirty="0" smtClean="0"/>
              <a:t>for years </a:t>
            </a:r>
          </a:p>
          <a:p>
            <a:pPr eaLnBrk="1" hangingPunct="1">
              <a:buNone/>
            </a:pPr>
            <a:r>
              <a:rPr lang="en-US" sz="2400" dirty="0" smtClean="0"/>
              <a:t>by atypical</a:t>
            </a:r>
          </a:p>
          <a:p>
            <a:pPr eaLnBrk="1" hangingPunct="1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metaplasia</a:t>
            </a:r>
            <a:r>
              <a:rPr lang="en-US" sz="2400" dirty="0" smtClean="0"/>
              <a:t> </a:t>
            </a:r>
          </a:p>
          <a:p>
            <a:pPr eaLnBrk="1" hangingPunct="1">
              <a:buNone/>
            </a:pPr>
            <a:r>
              <a:rPr lang="en-US" sz="2400" dirty="0" smtClean="0"/>
              <a:t>or dysplasia</a:t>
            </a:r>
          </a:p>
        </p:txBody>
      </p:sp>
      <p:pic>
        <p:nvPicPr>
          <p:cNvPr id="6" name="Picture 5" descr="scc precursors.jpg"/>
          <p:cNvPicPr>
            <a:picLocks noChangeAspect="1"/>
          </p:cNvPicPr>
          <p:nvPr/>
        </p:nvPicPr>
        <p:blipFill>
          <a:blip r:embed="rId2" cstate="print"/>
          <a:srcRect b="4114"/>
          <a:stretch>
            <a:fillRect/>
          </a:stretch>
        </p:blipFill>
        <p:spPr>
          <a:xfrm>
            <a:off x="1676400" y="2286000"/>
            <a:ext cx="7467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4953000" cy="563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err="1" smtClean="0"/>
              <a:t>Squamous</a:t>
            </a:r>
            <a:r>
              <a:rPr lang="en-US" sz="2800" b="1" dirty="0" smtClean="0"/>
              <a:t> cell carcinoma (SCC)</a:t>
            </a:r>
          </a:p>
          <a:p>
            <a:pPr eaLnBrk="1" hangingPunct="1">
              <a:buFontTx/>
              <a:buNone/>
            </a:pPr>
            <a:endParaRPr lang="en-US" sz="2800" b="1" u="sng" dirty="0" smtClean="0"/>
          </a:p>
          <a:p>
            <a:pPr eaLnBrk="1" hangingPunct="1"/>
            <a:r>
              <a:rPr lang="en-US" sz="2400" dirty="0" err="1" smtClean="0"/>
              <a:t>Histologically</a:t>
            </a:r>
            <a:r>
              <a:rPr lang="en-US" sz="2400" dirty="0" smtClean="0"/>
              <a:t>, these tumors range from well-differentiated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cell neoplasm to poorly differentiated neoplasm.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079875"/>
            <a:ext cx="44196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d:\Inetpub\ombroot\content\0721601871\graphics\fullsize\S01871-015-f042.jpg"/>
          <p:cNvPicPr>
            <a:picLocks noChangeAspect="1" noChangeArrowheads="1"/>
          </p:cNvPicPr>
          <p:nvPr/>
        </p:nvPicPr>
        <p:blipFill>
          <a:blip r:embed="rId3" cstate="print"/>
          <a:srcRect b="5255"/>
          <a:stretch>
            <a:fillRect/>
          </a:stretch>
        </p:blipFill>
        <p:spPr bwMode="auto">
          <a:xfrm>
            <a:off x="4724400" y="914400"/>
            <a:ext cx="4419600" cy="317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5334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05800" cy="5943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u="sng" smtClean="0"/>
              <a:t>Adenocarcinomas</a:t>
            </a:r>
          </a:p>
          <a:p>
            <a:pPr marL="609600" indent="-609600" eaLnBrk="1" hangingPunct="1">
              <a:buFontTx/>
              <a:buNone/>
            </a:pPr>
            <a:r>
              <a:rPr lang="en-US" sz="2400" b="1" smtClean="0"/>
              <a:t>Two forms: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smtClean="0"/>
              <a:t>Bronchial – derived carcinoma.</a:t>
            </a:r>
          </a:p>
          <a:p>
            <a:pPr marL="990600" lvl="1" indent="-533400" eaLnBrk="1" hangingPunct="1"/>
            <a:r>
              <a:rPr lang="en-US" sz="2400" smtClean="0"/>
              <a:t>Most common in patients under the age of 40, women and non-smokers.</a:t>
            </a:r>
          </a:p>
          <a:p>
            <a:pPr marL="990600" lvl="1" indent="-533400" eaLnBrk="1" hangingPunct="1"/>
            <a:r>
              <a:rPr lang="en-US" sz="2400" smtClean="0"/>
              <a:t>May occur as central lesions but are usually more peripherally, many arising in relation to peripheral lung scars.</a:t>
            </a:r>
          </a:p>
          <a:p>
            <a:pPr marL="990600" lvl="1" indent="-533400" eaLnBrk="1" hangingPunct="1"/>
            <a:r>
              <a:rPr lang="en-US" sz="2400" smtClean="0"/>
              <a:t>Tend to metastasize widely at an early stage</a:t>
            </a:r>
            <a:r>
              <a:rPr lang="en-US" sz="2000" smtClean="0"/>
              <a:t>.</a:t>
            </a:r>
          </a:p>
          <a:p>
            <a:pPr marL="990600" lvl="1" indent="-533400" eaLnBrk="1" hangingPunct="1"/>
            <a:endParaRPr lang="en-US" sz="2000" smtClean="0"/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400" smtClean="0"/>
              <a:t>Bronchioloalveolar carcinoma</a:t>
            </a:r>
          </a:p>
          <a:p>
            <a:pPr marL="990600" lvl="1" indent="-533400" eaLnBrk="1" hangingPunct="1"/>
            <a:r>
              <a:rPr lang="en-US" sz="2400" smtClean="0"/>
              <a:t>Involve peripheral parts as a single nodule or more often as multiple diffuse nodules.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d:\Inetpub\ombroot\content\0721601871\graphics\fullsize\S01871-015-f045.jpg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 b="5624"/>
          <a:stretch>
            <a:fillRect/>
          </a:stretch>
        </p:blipFill>
        <p:spPr bwMode="auto">
          <a:xfrm>
            <a:off x="4114800" y="3298825"/>
            <a:ext cx="5029200" cy="355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51816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5181600" y="228600"/>
            <a:ext cx="3962400" cy="2771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algn="ctr"/>
            <a:r>
              <a:rPr lang="en-US"/>
              <a:t>Bronchial – derived </a:t>
            </a:r>
          </a:p>
          <a:p>
            <a:pPr marL="115888" algn="ctr"/>
            <a:r>
              <a:rPr lang="en-US"/>
              <a:t>adenocarcinoma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/>
              <a:t> Histologically, they assume a variety of forms, including typical adenocarcinoma with mucus secretion and papillary or bronchioloalveolar patterns.</a:t>
            </a:r>
          </a:p>
          <a:p>
            <a:pPr marL="115888"/>
            <a:endParaRPr lang="en-US"/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0" y="4800600"/>
            <a:ext cx="4114800" cy="1187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Bronchioloalveolar carcinoma</a:t>
            </a:r>
          </a:p>
          <a:p>
            <a:r>
              <a:rPr lang="en-US"/>
              <a:t> Malignant cells spread along alveolar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8382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5438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u="sng" smtClean="0"/>
              <a:t>Small cell carcinomas (oat cell carcinoma)</a:t>
            </a:r>
          </a:p>
          <a:p>
            <a:pPr eaLnBrk="1" hangingPunct="1"/>
            <a:r>
              <a:rPr lang="en-US" sz="2400" smtClean="0"/>
              <a:t>Highly malignant tumor, rarely resectable.</a:t>
            </a:r>
          </a:p>
          <a:p>
            <a:pPr eaLnBrk="1" hangingPunct="1"/>
            <a:r>
              <a:rPr lang="en-US" sz="2400" smtClean="0"/>
              <a:t>More common in men.</a:t>
            </a:r>
          </a:p>
          <a:p>
            <a:pPr eaLnBrk="1" hangingPunct="1"/>
            <a:r>
              <a:rPr lang="en-US" sz="2400" smtClean="0"/>
              <a:t>Strongly associated with cigarette smoking.</a:t>
            </a:r>
          </a:p>
          <a:p>
            <a:pPr eaLnBrk="1" hangingPunct="1"/>
            <a:r>
              <a:rPr lang="en-US" sz="2400" smtClean="0"/>
              <a:t>Appear as pale gray, centrally located masses with extension into the lung parenchyma.</a:t>
            </a:r>
          </a:p>
          <a:p>
            <a:pPr eaLnBrk="1" hangingPunct="1"/>
            <a:r>
              <a:rPr lang="en-US" sz="2400" smtClean="0"/>
              <a:t>Early involvement of the hilar and mediastinal nodes.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/>
              <a:t>Small cell carcinomas (oat cell carcinoma)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50292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Composed of small, dark, round to oval, lymphocyte-like cells.  </a:t>
            </a:r>
          </a:p>
          <a:p>
            <a:pPr eaLnBrk="1" hangingPunct="1"/>
            <a:r>
              <a:rPr lang="en-US" sz="2400" smtClean="0"/>
              <a:t>Derived from neuroendocrine cells of the lung.</a:t>
            </a:r>
          </a:p>
          <a:p>
            <a:pPr eaLnBrk="1" hangingPunct="1"/>
            <a:r>
              <a:rPr lang="en-US" sz="2400" smtClean="0"/>
              <a:t>EM dense-core neurosecretory granules.</a:t>
            </a:r>
          </a:p>
          <a:p>
            <a:pPr eaLnBrk="1" hangingPunct="1"/>
            <a:r>
              <a:rPr lang="en-US" sz="2400" smtClean="0"/>
              <a:t>Ability to secrete a host of polypeptide hormones (ACTH), calcitonin, gastrin-releasing peptide and chromogranin.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endParaRPr lang="en-US" smtClean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8768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11430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55626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smtClean="0"/>
              <a:t>Large cell carcinoma</a:t>
            </a:r>
          </a:p>
          <a:p>
            <a:pPr eaLnBrk="1" hangingPunct="1"/>
            <a:r>
              <a:rPr lang="en-US" smtClean="0"/>
              <a:t>Anaplastic carcinoma with large cells probably represent SCC or adenocarcinoma.</a:t>
            </a:r>
          </a:p>
          <a:p>
            <a:pPr eaLnBrk="1" hangingPunct="1"/>
            <a:r>
              <a:rPr lang="en-US" smtClean="0"/>
              <a:t>Poor prognosis.</a:t>
            </a: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:\Inetpub\ombroot\content\0721601871\graphics\fullsize\S01871-015-f043.jp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b="5475"/>
          <a:stretch>
            <a:fillRect/>
          </a:stretch>
        </p:blipFill>
        <p:spPr bwMode="auto">
          <a:xfrm>
            <a:off x="304800" y="1447800"/>
            <a:ext cx="8610600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Morphology of bronchogenic carcinoma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smtClean="0"/>
              <a:t>Secondary pathology</a:t>
            </a:r>
          </a:p>
          <a:p>
            <a:pPr eaLnBrk="1" hangingPunct="1"/>
            <a:r>
              <a:rPr lang="en-US" smtClean="0"/>
              <a:t>Partial obstruction – emphysema.</a:t>
            </a:r>
          </a:p>
          <a:p>
            <a:pPr eaLnBrk="1" hangingPunct="1"/>
            <a:r>
              <a:rPr lang="en-US" smtClean="0"/>
              <a:t>Total obstruction – atelectasis and chronic bronchitis.</a:t>
            </a:r>
          </a:p>
          <a:p>
            <a:pPr eaLnBrk="1" hangingPunct="1"/>
            <a:r>
              <a:rPr lang="en-US" smtClean="0"/>
              <a:t>Pulmonary abscess.</a:t>
            </a:r>
          </a:p>
          <a:p>
            <a:pPr eaLnBrk="1" hangingPunct="1"/>
            <a:r>
              <a:rPr lang="en-US" smtClean="0"/>
              <a:t> Pleuritis.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Clinical course of bronchogenic carcinoma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Silent, insidious lesions, chronic cough </a:t>
            </a:r>
            <a:r>
              <a:rPr lang="en-US" dirty="0" smtClean="0"/>
              <a:t>with expectoration and </a:t>
            </a:r>
            <a:r>
              <a:rPr lang="en-US" dirty="0" err="1" smtClean="0"/>
              <a:t>hemoptysis</a:t>
            </a:r>
            <a:r>
              <a:rPr lang="en-US" dirty="0" smtClean="0"/>
              <a:t>.</a:t>
            </a:r>
            <a:endParaRPr lang="en-US" dirty="0" smtClean="0"/>
          </a:p>
          <a:p>
            <a:pPr eaLnBrk="1" hangingPunct="1"/>
            <a:r>
              <a:rPr lang="en-US" dirty="0" smtClean="0"/>
              <a:t>Hoarseness, chest pain, superior vena cava syndrome, pericardial or pleural effusion.</a:t>
            </a:r>
          </a:p>
          <a:p>
            <a:pPr eaLnBrk="1" hangingPunct="1"/>
            <a:r>
              <a:rPr lang="en-US" dirty="0" smtClean="0"/>
              <a:t>Symptoms due to metastatic spread.</a:t>
            </a:r>
          </a:p>
          <a:p>
            <a:pPr eaLnBrk="1" hangingPunct="1"/>
            <a:r>
              <a:rPr lang="en-US" dirty="0" smtClean="0"/>
              <a:t>NSCLC have a better prognosis than SCLC.</a:t>
            </a:r>
          </a:p>
          <a:p>
            <a:pPr eaLnBrk="1" hangingPunct="1"/>
            <a:r>
              <a:rPr lang="en-US" dirty="0" smtClean="0"/>
              <a:t>Outlook is poor for most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4800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Lung Tumors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Lungs are frequently the site of </a:t>
            </a:r>
            <a:r>
              <a:rPr lang="en-US" dirty="0" smtClean="0">
                <a:solidFill>
                  <a:srgbClr val="FFC000"/>
                </a:solidFill>
              </a:rPr>
              <a:t>metastases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Primary lung cancer is a common disease.</a:t>
            </a:r>
          </a:p>
          <a:p>
            <a:pPr eaLnBrk="1" hangingPunct="1"/>
            <a:r>
              <a:rPr lang="en-US" dirty="0" smtClean="0"/>
              <a:t>95% of primary lung tumors arise from the bronchial epithelium.</a:t>
            </a:r>
          </a:p>
          <a:p>
            <a:pPr eaLnBrk="1" hangingPunct="1"/>
            <a:r>
              <a:rPr lang="en-US" dirty="0" smtClean="0"/>
              <a:t>5% are  miscellaneous group.</a:t>
            </a:r>
          </a:p>
          <a:p>
            <a:pPr eaLnBrk="1" hangingPunct="1"/>
            <a:r>
              <a:rPr lang="en-US" dirty="0" smtClean="0"/>
              <a:t>The most common benign lesions are </a:t>
            </a:r>
            <a:r>
              <a:rPr lang="en-US" dirty="0" err="1" smtClean="0"/>
              <a:t>hamartomas</a:t>
            </a:r>
            <a:r>
              <a:rPr lang="en-US" dirty="0" smtClean="0"/>
              <a:t>.</a:t>
            </a:r>
          </a:p>
        </p:txBody>
      </p:sp>
      <p:pic>
        <p:nvPicPr>
          <p:cNvPr id="28676" name="Picture 4" descr="http://healthylivingkiosk.com/http:/healthylivingkiosk.com/img/lung-can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240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200" b="1" smtClean="0"/>
              <a:t>Clinical features of bronchogenic carcinoma</a:t>
            </a:r>
            <a:br>
              <a:rPr lang="en-US" sz="3200" b="1" smtClean="0"/>
            </a:br>
            <a:endParaRPr lang="en-US" sz="3200" smtClean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Apical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neoplasms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may invade the brachial or cervical sympathetic plexus to cause severe pain in the distribution of the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ulnar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nerve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or 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  to produce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Horner syndrome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ipsilateral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enophthalmos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ptosis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miosis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 and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anhidrosis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>
              <a:buFontTx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Such apical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neoplasms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are sometimes called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Pancoast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tumors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and the combination of clinical findings is known as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Pancoast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syndrome. </a:t>
            </a:r>
          </a:p>
          <a:p>
            <a:pP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6322" name="Picture 2" descr="http://lifeinthefastlane.com/wp-content/uploads/2010/08/Horners-2.jpg?9d7b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953000" cy="226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 smtClean="0"/>
              <a:t>Pancoast</a:t>
            </a:r>
            <a:r>
              <a:rPr lang="en-US" dirty="0" smtClean="0"/>
              <a:t> tumor</a:t>
            </a:r>
            <a:endParaRPr lang="ar-SA" dirty="0"/>
          </a:p>
        </p:txBody>
      </p:sp>
      <p:pic>
        <p:nvPicPr>
          <p:cNvPr id="58370" name="Picture 2" descr="http://g.imagehost.org/0156/132_pancoa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487680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Paraneoplastic syndrome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3% to 10% develop overt paraneoplastic syndromes.</a:t>
            </a:r>
          </a:p>
          <a:p>
            <a:pPr eaLnBrk="1" hangingPunct="1"/>
            <a:r>
              <a:rPr lang="en-US" smtClean="0"/>
              <a:t>Neuromuscular syndromes.</a:t>
            </a:r>
          </a:p>
          <a:p>
            <a:pPr eaLnBrk="1" hangingPunct="1"/>
            <a:r>
              <a:rPr lang="en-US" smtClean="0"/>
              <a:t>Clubbing of the fingers.</a:t>
            </a:r>
          </a:p>
          <a:p>
            <a:pPr eaLnBrk="1" hangingPunct="1"/>
            <a:r>
              <a:rPr lang="en-US" smtClean="0"/>
              <a:t>Hematologic manifestations.</a:t>
            </a:r>
          </a:p>
          <a:p>
            <a:pPr eaLnBrk="1" hangingPunct="1"/>
            <a:r>
              <a:rPr lang="en-US" smtClean="0"/>
              <a:t>Endocrine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 u="sng" dirty="0" err="1" smtClean="0"/>
              <a:t>Paraneoplastic</a:t>
            </a:r>
            <a:r>
              <a:rPr lang="en-US" sz="4000" b="1" u="sng" dirty="0" smtClean="0"/>
              <a:t> syndrome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839200" cy="5257800"/>
          </a:xfrm>
        </p:spPr>
        <p:txBody>
          <a:bodyPr/>
          <a:lstStyle/>
          <a:p>
            <a:pPr eaLnBrk="1" hangingPunct="1"/>
            <a:r>
              <a:rPr lang="en-US" sz="2800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Antidiuretic</a:t>
            </a:r>
            <a:r>
              <a:rPr lang="en-US" sz="2800" i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 hormone</a:t>
            </a:r>
            <a:r>
              <a:rPr lang="en-US" sz="28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 (ADH), </a:t>
            </a:r>
            <a:r>
              <a:rPr lang="en-US" sz="2000" dirty="0" smtClean="0">
                <a:latin typeface="Arial" charset="0"/>
                <a:cs typeface="Arial" charset="0"/>
              </a:rPr>
              <a:t>inducing </a:t>
            </a:r>
            <a:r>
              <a:rPr lang="en-US" sz="2000" dirty="0" err="1" smtClean="0">
                <a:latin typeface="Arial" charset="0"/>
                <a:cs typeface="Arial" charset="0"/>
              </a:rPr>
              <a:t>hyponatremia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Adrenocorticotropic</a:t>
            </a:r>
            <a:r>
              <a:rPr lang="en-US" sz="2400" i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 hormone</a:t>
            </a:r>
            <a:r>
              <a:rPr lang="en-US" sz="24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 (ACTH)</a:t>
            </a:r>
            <a:r>
              <a:rPr lang="en-US" sz="20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, </a:t>
            </a:r>
            <a:r>
              <a:rPr lang="en-US" sz="1800" dirty="0" smtClean="0">
                <a:latin typeface="Arial" charset="0"/>
                <a:cs typeface="Arial" charset="0"/>
              </a:rPr>
              <a:t>producing Cushing syndrome </a:t>
            </a:r>
          </a:p>
          <a:p>
            <a:pPr eaLnBrk="1" hangingPunct="1"/>
            <a:r>
              <a:rPr lang="en-US" sz="2400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Parathormone</a:t>
            </a:r>
            <a:r>
              <a:rPr lang="en-US" sz="2400" i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, parathyroid hormone-related peptide, prostaglandin E, and some cytokines</a:t>
            </a:r>
            <a:r>
              <a:rPr lang="en-US" sz="20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all implicated in the </a:t>
            </a:r>
            <a:r>
              <a:rPr lang="en-US" sz="2000" dirty="0" err="1" smtClean="0">
                <a:latin typeface="Arial" charset="0"/>
                <a:cs typeface="Arial" charset="0"/>
              </a:rPr>
              <a:t>hypercalcemia</a:t>
            </a:r>
            <a:r>
              <a:rPr lang="en-US" sz="2000" dirty="0" smtClean="0">
                <a:latin typeface="Arial" charset="0"/>
                <a:cs typeface="Arial" charset="0"/>
              </a:rPr>
              <a:t> often seen with lung cancer </a:t>
            </a:r>
          </a:p>
          <a:p>
            <a:pPr eaLnBrk="1" hangingPunct="1"/>
            <a:r>
              <a:rPr lang="en-US" sz="2400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Calcitonin</a:t>
            </a:r>
            <a:r>
              <a:rPr lang="en-US" sz="24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causing </a:t>
            </a:r>
            <a:r>
              <a:rPr lang="en-US" sz="2000" dirty="0" err="1" smtClean="0">
                <a:latin typeface="Arial" charset="0"/>
                <a:cs typeface="Arial" charset="0"/>
              </a:rPr>
              <a:t>hypocalcemia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Gonadotropins</a:t>
            </a:r>
            <a:r>
              <a:rPr lang="en-US" sz="20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causing </a:t>
            </a:r>
            <a:r>
              <a:rPr lang="en-US" sz="2000" dirty="0" err="1" smtClean="0">
                <a:latin typeface="Arial" charset="0"/>
                <a:cs typeface="Arial" charset="0"/>
              </a:rPr>
              <a:t>gynecomastia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810000"/>
            <a:ext cx="8305800" cy="2185214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/>
              <a:t>Hypercalcemia</a:t>
            </a:r>
            <a:r>
              <a:rPr lang="en-US" dirty="0" smtClean="0"/>
              <a:t> due to </a:t>
            </a:r>
            <a:r>
              <a:rPr lang="en-US" dirty="0" smtClean="0"/>
              <a:t>parathyroid hormone-related peptide </a:t>
            </a:r>
            <a:r>
              <a:rPr lang="en-US" dirty="0"/>
              <a:t>is </a:t>
            </a:r>
            <a:r>
              <a:rPr lang="en-US" dirty="0"/>
              <a:t>most often encountered with </a:t>
            </a:r>
            <a:r>
              <a:rPr lang="en-US" sz="2800" dirty="0" err="1"/>
              <a:t>squamous</a:t>
            </a:r>
            <a:r>
              <a:rPr lang="en-US" sz="2800" dirty="0"/>
              <a:t> cell </a:t>
            </a:r>
            <a:r>
              <a:rPr lang="en-US" sz="2800" dirty="0" err="1" smtClean="0"/>
              <a:t>neoplasms</a:t>
            </a:r>
            <a:endParaRPr lang="en-US" dirty="0"/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the hematologic syndromes with </a:t>
            </a:r>
            <a:r>
              <a:rPr lang="en-US" sz="2800" dirty="0" err="1" smtClean="0"/>
              <a:t>adenocarcinomas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remaining syndromes are much more common with </a:t>
            </a:r>
            <a:r>
              <a:rPr lang="en-US" sz="2800" dirty="0">
                <a:solidFill>
                  <a:schemeClr val="bg2"/>
                </a:solidFill>
              </a:rPr>
              <a:t>small-cell </a:t>
            </a:r>
            <a:r>
              <a:rPr lang="en-US" sz="2800" dirty="0" err="1" smtClean="0">
                <a:solidFill>
                  <a:schemeClr val="bg2"/>
                </a:solidFill>
              </a:rPr>
              <a:t>neoplasms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1602" y="6172200"/>
            <a:ext cx="922560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eaLnBrk="1" hangingPunct="1"/>
            <a:r>
              <a:rPr lang="en-US" i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Serotonin and </a:t>
            </a:r>
            <a:r>
              <a:rPr lang="en-US" i="1" dirty="0" err="1" smtClean="0">
                <a:solidFill>
                  <a:srgbClr val="FFCC99"/>
                </a:solidFill>
                <a:latin typeface="Arial" charset="0"/>
                <a:cs typeface="Arial" charset="0"/>
              </a:rPr>
              <a:t>bradykinin</a:t>
            </a:r>
            <a:r>
              <a:rPr lang="en-US" dirty="0" smtClean="0">
                <a:latin typeface="Arial" charset="0"/>
                <a:cs typeface="Arial" charset="0"/>
              </a:rPr>
              <a:t>, associated with the </a:t>
            </a:r>
            <a:r>
              <a:rPr lang="en-US" dirty="0" err="1" smtClean="0">
                <a:latin typeface="Arial" charset="0"/>
                <a:cs typeface="Arial" charset="0"/>
              </a:rPr>
              <a:t>carcinoid</a:t>
            </a:r>
            <a:r>
              <a:rPr lang="en-US" dirty="0" smtClean="0">
                <a:latin typeface="Arial" charset="0"/>
                <a:cs typeface="Arial" charset="0"/>
              </a:rPr>
              <a:t> syndrome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b="1" u="sng" smtClean="0"/>
              <a:t>Neuroendocrine tumors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u="sng" dirty="0" smtClean="0">
                <a:latin typeface="Tahoma" pitchFamily="34" charset="0"/>
              </a:rPr>
              <a:t>Bronchial </a:t>
            </a:r>
            <a:r>
              <a:rPr lang="en-US" sz="2800" u="sng" dirty="0" err="1" smtClean="0">
                <a:latin typeface="Tahoma" pitchFamily="34" charset="0"/>
              </a:rPr>
              <a:t>carcinoid</a:t>
            </a:r>
            <a:endParaRPr lang="en-US" sz="2800" u="sng" dirty="0" smtClean="0">
              <a:latin typeface="Tahoma" pitchFamily="34" charset="0"/>
            </a:endParaRPr>
          </a:p>
          <a:p>
            <a:pPr eaLnBrk="1" hangingPunct="1"/>
            <a:r>
              <a:rPr lang="en-US" sz="2400" dirty="0" smtClean="0">
                <a:latin typeface="Tahoma" pitchFamily="34" charset="0"/>
              </a:rPr>
              <a:t>Tumor with </a:t>
            </a:r>
            <a:r>
              <a:rPr lang="en-US" sz="2400" dirty="0" err="1" smtClean="0">
                <a:latin typeface="Tahoma" pitchFamily="34" charset="0"/>
              </a:rPr>
              <a:t>neuroendocrine</a:t>
            </a:r>
            <a:r>
              <a:rPr lang="en-US" sz="2400" dirty="0" smtClean="0">
                <a:latin typeface="Tahoma" pitchFamily="34" charset="0"/>
              </a:rPr>
              <a:t> differentiation arising from </a:t>
            </a:r>
            <a:r>
              <a:rPr lang="en-US" sz="2400" dirty="0" err="1" smtClean="0">
                <a:latin typeface="Tahoma" pitchFamily="34" charset="0"/>
              </a:rPr>
              <a:t>Kulchitsky</a:t>
            </a:r>
            <a:r>
              <a:rPr lang="en-US" sz="2400" dirty="0" smtClean="0">
                <a:latin typeface="Tahoma" pitchFamily="34" charset="0"/>
              </a:rPr>
              <a:t> cells in the bronchial mucosa.</a:t>
            </a:r>
          </a:p>
          <a:p>
            <a:pPr eaLnBrk="1" hangingPunct="1"/>
            <a:r>
              <a:rPr lang="en-US" sz="2400" dirty="0" smtClean="0">
                <a:latin typeface="Tahoma" pitchFamily="34" charset="0"/>
              </a:rPr>
              <a:t>Appear at an early age (mean 40 years) with equal sex incidence.</a:t>
            </a:r>
          </a:p>
          <a:p>
            <a:pPr eaLnBrk="1" hangingPunct="1"/>
            <a:r>
              <a:rPr lang="en-US" sz="2400" dirty="0" smtClean="0">
                <a:latin typeface="Tahoma" pitchFamily="34" charset="0"/>
              </a:rPr>
              <a:t>1-5% of all pulmonary </a:t>
            </a:r>
            <a:r>
              <a:rPr lang="en-US" sz="2400" dirty="0" err="1" smtClean="0">
                <a:latin typeface="Tahoma" pitchFamily="34" charset="0"/>
              </a:rPr>
              <a:t>neoplasms</a:t>
            </a:r>
            <a:r>
              <a:rPr lang="en-US" sz="2400" dirty="0" smtClean="0">
                <a:latin typeface="Tahoma" pitchFamily="34" charset="0"/>
              </a:rPr>
              <a:t>.</a:t>
            </a:r>
          </a:p>
          <a:p>
            <a:pPr eaLnBrk="1" hangingPunct="1"/>
            <a:r>
              <a:rPr lang="en-US" sz="2400" dirty="0" smtClean="0">
                <a:latin typeface="Tahoma" pitchFamily="34" charset="0"/>
              </a:rPr>
              <a:t>Often </a:t>
            </a:r>
            <a:r>
              <a:rPr lang="en-US" sz="2400" dirty="0" err="1" smtClean="0">
                <a:latin typeface="Tahoma" pitchFamily="34" charset="0"/>
              </a:rPr>
              <a:t>resectable</a:t>
            </a:r>
            <a:r>
              <a:rPr lang="en-US" sz="2400" dirty="0" smtClean="0">
                <a:latin typeface="Tahoma" pitchFamily="34" charset="0"/>
              </a:rPr>
              <a:t> and curable.</a:t>
            </a:r>
          </a:p>
          <a:p>
            <a:pPr eaLnBrk="1" hangingPunct="1"/>
            <a:r>
              <a:rPr lang="en-US" sz="2400" dirty="0" smtClean="0">
                <a:latin typeface="Tahoma" pitchFamily="34" charset="0"/>
              </a:rPr>
              <a:t>No relation with cigarette smoking or other environmental factor.</a:t>
            </a:r>
          </a:p>
          <a:p>
            <a:pPr eaLnBrk="1" hangingPunct="1"/>
            <a:r>
              <a:rPr lang="en-US" sz="2400" dirty="0" err="1" smtClean="0">
                <a:latin typeface="Tahoma" pitchFamily="34" charset="0"/>
              </a:rPr>
              <a:t>Carcinoid</a:t>
            </a:r>
            <a:r>
              <a:rPr lang="en-US" sz="2400" dirty="0" smtClean="0">
                <a:latin typeface="Tahoma" pitchFamily="34" charset="0"/>
              </a:rPr>
              <a:t> syndrome ( intermittent attacks of diarrhea, flushing, and cyanosis)</a:t>
            </a:r>
          </a:p>
          <a:p>
            <a:pPr eaLnBrk="1" hangingPunct="1"/>
            <a:endParaRPr lang="en-US" sz="2400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83820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Morphology of </a:t>
            </a:r>
            <a:r>
              <a:rPr lang="en-US" sz="3200" b="1" u="sng" dirty="0" err="1" smtClean="0"/>
              <a:t>Neuroendocrine</a:t>
            </a:r>
            <a:r>
              <a:rPr lang="en-US" sz="3200" b="1" u="sng" dirty="0" smtClean="0"/>
              <a:t> tumors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Tahoma" pitchFamily="34" charset="0"/>
              </a:rPr>
              <a:t>Originate in mainstem bronchi.</a:t>
            </a:r>
          </a:p>
          <a:p>
            <a:pPr eaLnBrk="1" hangingPunct="1"/>
            <a:r>
              <a:rPr lang="en-US" sz="2000" smtClean="0">
                <a:latin typeface="Tahoma" pitchFamily="34" charset="0"/>
              </a:rPr>
              <a:t>Two patterns: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ahoma" pitchFamily="34" charset="0"/>
              </a:rPr>
              <a:t>	-	an obstructing polypoid, spherical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ahoma" pitchFamily="34" charset="0"/>
              </a:rPr>
              <a:t>		intraluminal mass;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ahoma" pitchFamily="34" charset="0"/>
              </a:rPr>
              <a:t>	-	a mucosal plaque penetrating the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Tahoma" pitchFamily="34" charset="0"/>
              </a:rPr>
              <a:t>		bronchial wall.</a:t>
            </a:r>
          </a:p>
          <a:p>
            <a:pPr eaLnBrk="1" hangingPunct="1"/>
            <a:r>
              <a:rPr lang="en-US" sz="2000" smtClean="0">
                <a:latin typeface="Tahoma" pitchFamily="34" charset="0"/>
              </a:rPr>
              <a:t>Composed of uniform cuboidal cells that have regular round nuclei with few mitoses and little or no anaplasia.</a:t>
            </a:r>
          </a:p>
        </p:txBody>
      </p:sp>
      <p:pic>
        <p:nvPicPr>
          <p:cNvPr id="94212" name="Picture 4" descr="d:\Inetpub\ombroot\content\0721601871\graphics\fullsize\S01871-015-f046.jpg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b="5518"/>
          <a:stretch>
            <a:fillRect/>
          </a:stretch>
        </p:blipFill>
        <p:spPr bwMode="auto">
          <a:xfrm>
            <a:off x="1219200" y="4011613"/>
            <a:ext cx="6350000" cy="268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E/M of </a:t>
            </a:r>
            <a:r>
              <a:rPr lang="en-US" dirty="0" err="1" smtClean="0"/>
              <a:t>Neuroendocrine</a:t>
            </a:r>
            <a:r>
              <a:rPr lang="en-US" dirty="0" smtClean="0"/>
              <a:t> tumors</a:t>
            </a:r>
          </a:p>
        </p:txBody>
      </p:sp>
      <p:pic>
        <p:nvPicPr>
          <p:cNvPr id="4" name="Picture 1026" descr="G:\Cotran\Images\CH18\F018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 l="67568"/>
          <a:stretch>
            <a:fillRect/>
          </a:stretch>
        </p:blipFill>
        <p:spPr bwMode="auto">
          <a:xfrm>
            <a:off x="1901001" y="1981200"/>
            <a:ext cx="500498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1143000"/>
          </a:xfrm>
        </p:spPr>
        <p:txBody>
          <a:bodyPr/>
          <a:lstStyle/>
          <a:p>
            <a:r>
              <a:rPr lang="en-US" sz="4000" dirty="0" smtClean="0"/>
              <a:t>Metastatic </a:t>
            </a:r>
            <a:r>
              <a:rPr lang="en-US" sz="4000" dirty="0" smtClean="0"/>
              <a:t>Carcinoma</a:t>
            </a:r>
            <a:r>
              <a:rPr lang="en-US" sz="4000" dirty="0" smtClean="0"/>
              <a:t> </a:t>
            </a:r>
            <a:r>
              <a:rPr lang="en-US" sz="4000" dirty="0" smtClean="0"/>
              <a:t>to the </a:t>
            </a:r>
            <a:r>
              <a:rPr lang="en-US" sz="4000" dirty="0" smtClean="0"/>
              <a:t>Lung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2000" cy="4114800"/>
          </a:xfrm>
        </p:spPr>
        <p:txBody>
          <a:bodyPr/>
          <a:lstStyle/>
          <a:p>
            <a:r>
              <a:rPr lang="en-US" sz="2800" dirty="0" smtClean="0"/>
              <a:t>Higher incidence than primary lung cancer.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Characterized </a:t>
            </a:r>
            <a:r>
              <a:rPr lang="en-US" sz="2800" dirty="0" smtClean="0"/>
              <a:t>by the presence of multiple nodular densities on </a:t>
            </a:r>
            <a:r>
              <a:rPr lang="en-US" sz="2800" dirty="0" smtClean="0"/>
              <a:t>X-ray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Origin </a:t>
            </a:r>
            <a:r>
              <a:rPr lang="en-US" sz="2800" dirty="0" smtClean="0"/>
              <a:t>could be GIT, breast or genitourinary systems or other sites.</a:t>
            </a:r>
          </a:p>
          <a:p>
            <a:endParaRPr lang="ar-SA" dirty="0"/>
          </a:p>
        </p:txBody>
      </p:sp>
      <p:pic>
        <p:nvPicPr>
          <p:cNvPr id="59394" name="Picture 2" descr="http://radiology.casereports.net/index.php/rcr/article/viewFile/152/559/3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406646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DISEASES OF THE PLEURA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Can be divided for practical purposes into:</a:t>
            </a:r>
          </a:p>
          <a:p>
            <a:pPr>
              <a:buNone/>
            </a:pPr>
            <a:r>
              <a:rPr lang="en-US" sz="2800" dirty="0" smtClean="0"/>
              <a:t>A]	</a:t>
            </a:r>
            <a:r>
              <a:rPr lang="en-US" sz="2800" b="1" dirty="0" smtClean="0"/>
              <a:t>Inflammatory conditions</a:t>
            </a:r>
            <a:r>
              <a:rPr lang="en-US" sz="2800" dirty="0" smtClean="0"/>
              <a:t> (</a:t>
            </a:r>
            <a:r>
              <a:rPr lang="en-US" sz="2800" dirty="0" err="1" smtClean="0"/>
              <a:t>pleuritis</a:t>
            </a:r>
            <a:r>
              <a:rPr lang="en-US" sz="2800" dirty="0" smtClean="0"/>
              <a:t>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B]	</a:t>
            </a:r>
            <a:r>
              <a:rPr lang="en-US" sz="2800" b="1" dirty="0" err="1" smtClean="0"/>
              <a:t>Neoplastic</a:t>
            </a:r>
            <a:r>
              <a:rPr lang="en-US" sz="2800" b="1" dirty="0" smtClean="0"/>
              <a:t> lesions of the </a:t>
            </a:r>
            <a:r>
              <a:rPr lang="en-US" sz="2800" b="1" dirty="0" smtClean="0"/>
              <a:t>pleura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8229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which can be acute or chronic and is often caused </a:t>
            </a:r>
            <a:r>
              <a:rPr lang="en-US" dirty="0" smtClean="0"/>
              <a:t>by: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pyogenic</a:t>
            </a:r>
            <a:r>
              <a:rPr lang="en-US" dirty="0" smtClean="0"/>
              <a:t> organisms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tuberculosis </a:t>
            </a:r>
            <a:r>
              <a:rPr lang="en-US" dirty="0" smtClean="0"/>
              <a:t>causing </a:t>
            </a:r>
            <a:r>
              <a:rPr lang="en-US" dirty="0" err="1" smtClean="0"/>
              <a:t>empyema</a:t>
            </a:r>
            <a:r>
              <a:rPr lang="en-US" dirty="0" smtClean="0"/>
              <a:t>, pleural effusions and adhesions.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648200"/>
            <a:ext cx="8534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which can be caused </a:t>
            </a:r>
            <a:r>
              <a:rPr lang="en-US" dirty="0" smtClean="0"/>
              <a:t>by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direct spread of a </a:t>
            </a:r>
            <a:r>
              <a:rPr lang="en-US" dirty="0" err="1" smtClean="0"/>
              <a:t>bronchogenic</a:t>
            </a:r>
            <a:r>
              <a:rPr lang="en-US" dirty="0" smtClean="0"/>
              <a:t> </a:t>
            </a:r>
            <a:r>
              <a:rPr lang="en-US" dirty="0" smtClean="0"/>
              <a:t>carcinoma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metastases from other parts of the body (</a:t>
            </a:r>
            <a:r>
              <a:rPr lang="en-US" dirty="0" err="1" smtClean="0"/>
              <a:t>secondaries</a:t>
            </a:r>
            <a:r>
              <a:rPr lang="en-US" dirty="0" smtClean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a primary neoplasm called </a:t>
            </a:r>
            <a:r>
              <a:rPr lang="en-US" b="1" dirty="0" err="1" smtClean="0"/>
              <a:t>mesothelioma</a:t>
            </a:r>
            <a:r>
              <a:rPr lang="en-US" b="1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</a:t>
            </a:r>
            <a:r>
              <a:rPr lang="en-US" b="1" dirty="0" err="1" smtClean="0"/>
              <a:t>tumours</a:t>
            </a:r>
            <a:r>
              <a:rPr lang="en-US" b="1" dirty="0" smtClean="0"/>
              <a:t> of the pleura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 smtClean="0"/>
              <a:t>rare except after exposure to asbestos.  After exposure, there may be a latent period of up to 50 years before development of the </a:t>
            </a:r>
            <a:r>
              <a:rPr lang="en-US" dirty="0" err="1" smtClean="0"/>
              <a:t>tumour</a:t>
            </a:r>
            <a:r>
              <a:rPr lang="en-US" dirty="0" smtClean="0"/>
              <a:t>.  Patients usually present with chest pain and breathlessness and there is commonly a pleural effusion.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u="sng" smtClean="0"/>
              <a:t>Bronchogenic carcinoma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382000" cy="5410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number one cause of cancer-related deaths in industrialized countries.</a:t>
            </a:r>
          </a:p>
          <a:p>
            <a:pPr eaLnBrk="1" hangingPunct="1"/>
            <a:r>
              <a:rPr lang="en-US" sz="2400" dirty="0" smtClean="0"/>
              <a:t>Accounting for about one third of cancer deaths in men.</a:t>
            </a:r>
          </a:p>
          <a:p>
            <a:pPr eaLnBrk="1" hangingPunct="1"/>
            <a:r>
              <a:rPr lang="en-US" sz="2400" dirty="0" smtClean="0"/>
              <a:t>In 1950 (USA), death rate in male – 19.9/100,000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                          death rate in female-4.5/100,000</a:t>
            </a:r>
          </a:p>
          <a:p>
            <a:pPr eaLnBrk="1" hangingPunct="1"/>
            <a:r>
              <a:rPr lang="en-US" sz="2400" dirty="0" smtClean="0"/>
              <a:t>In 1997 (USA), death rate in male – 74/100,000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		      death rate in female-31/100,00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(13% of all cancer deaths in men and women). 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The incidence rate is declining significantly in men, from a high of 86.5 per 100,000 in 1984 to 69.8 in 1998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In the 1990s, the increase among women reached a plateau, with incidence in 1998 at 43.4 per 100,000.</a:t>
            </a:r>
          </a:p>
          <a:p>
            <a:pPr eaLnBrk="1" hangingPunct="1"/>
            <a:r>
              <a:rPr lang="en-US" sz="2400" dirty="0" smtClean="0"/>
              <a:t>Occurs between ages 40 and 70 years.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Mesothelioma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114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dirty="0" err="1" smtClean="0"/>
              <a:t>Mesotheliomas</a:t>
            </a:r>
            <a:r>
              <a:rPr lang="en-US" sz="2400" dirty="0" smtClean="0"/>
              <a:t> are highly malignant </a:t>
            </a:r>
            <a:r>
              <a:rPr lang="en-US" sz="2400" dirty="0" err="1" smtClean="0"/>
              <a:t>tumours</a:t>
            </a:r>
            <a:r>
              <a:rPr lang="en-US" sz="2400" dirty="0" smtClean="0"/>
              <a:t> that spread to adjacent structures like the pericardium and lung and death usually occur 10 months after diagnosis, although metastases are rare. </a:t>
            </a:r>
            <a:endParaRPr lang="en-US" sz="2400" dirty="0" smtClean="0"/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Exposure to asbestos also causes development of benign </a:t>
            </a:r>
            <a:r>
              <a:rPr lang="en-US" sz="2400" dirty="0" err="1" smtClean="0"/>
              <a:t>collagenous</a:t>
            </a:r>
            <a:r>
              <a:rPr lang="en-US" sz="2400" dirty="0" smtClean="0"/>
              <a:t> thickening of the pleura termed pleural plaques.</a:t>
            </a:r>
          </a:p>
          <a:p>
            <a:endParaRPr lang="ar-S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38600"/>
            <a:ext cx="3276600" cy="220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38799"/>
            <a:ext cx="3657600" cy="3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Mesothelioma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Histologically</a:t>
            </a:r>
            <a:r>
              <a:rPr lang="en-US" dirty="0" smtClean="0"/>
              <a:t>, </a:t>
            </a:r>
            <a:r>
              <a:rPr lang="en-US" dirty="0" err="1" smtClean="0"/>
              <a:t>mesotheliomas</a:t>
            </a:r>
            <a:r>
              <a:rPr lang="en-US" dirty="0" smtClean="0"/>
              <a:t> may have spindle cells (sarcoma like) and glandular patterns. </a:t>
            </a:r>
            <a:endParaRPr lang="ar-SA" dirty="0"/>
          </a:p>
        </p:txBody>
      </p:sp>
      <p:pic>
        <p:nvPicPr>
          <p:cNvPr id="61442" name="Picture 2" descr="http://4.bp.blogspot.com/--mBqmqOHOgg/Tu2Ng4ig41I/AAAAAAAAADI/aQc6ffqNNFs/s320/Types+of+Mesothelioma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147535"/>
            <a:ext cx="4038600" cy="3710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r>
              <a:rPr lang="en-US" dirty="0" smtClean="0"/>
              <a:t> of pleural diseases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general is made by radiological investigations, cytological and histological assessments (cytological examination of pleural fluid and also pleural biopsies)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Etiology  of bronchogenic carcinoma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dirty="0" smtClean="0"/>
              <a:t>1.  </a:t>
            </a:r>
            <a:r>
              <a:rPr lang="en-US" sz="2200" b="1" u="sng" dirty="0" smtClean="0"/>
              <a:t>Tobacco smoking</a:t>
            </a:r>
            <a:r>
              <a:rPr lang="en-US" sz="2200" dirty="0" smtClean="0"/>
              <a:t>:</a:t>
            </a:r>
          </a:p>
          <a:p>
            <a:pPr eaLnBrk="1" hangingPunct="1"/>
            <a:r>
              <a:rPr lang="en-US" sz="2200" dirty="0" smtClean="0"/>
              <a:t>Positive relationship between tobacco smoking and lung cancer.</a:t>
            </a:r>
          </a:p>
          <a:p>
            <a:pPr eaLnBrk="1" hangingPunct="1"/>
            <a:r>
              <a:rPr lang="en-US" sz="2200" dirty="0" smtClean="0"/>
              <a:t>Statistical association between the frequency of lung cancer and:</a:t>
            </a:r>
          </a:p>
          <a:p>
            <a:pPr eaLnBrk="1" hangingPunct="1">
              <a:buFontTx/>
              <a:buNone/>
            </a:pPr>
            <a:r>
              <a:rPr lang="en-US" sz="2200" dirty="0" smtClean="0"/>
              <a:t>	1.	Amount of daily smoking.</a:t>
            </a:r>
          </a:p>
          <a:p>
            <a:pPr eaLnBrk="1" hangingPunct="1">
              <a:buFontTx/>
              <a:buNone/>
            </a:pPr>
            <a:r>
              <a:rPr lang="en-US" sz="2200" dirty="0" smtClean="0"/>
              <a:t>	2.	Tendency to inhale.</a:t>
            </a:r>
          </a:p>
          <a:p>
            <a:pPr eaLnBrk="1" hangingPunct="1">
              <a:buFontTx/>
              <a:buNone/>
            </a:pPr>
            <a:r>
              <a:rPr lang="en-US" sz="2200" dirty="0" smtClean="0"/>
              <a:t>	3.	The duration of smoking habit.</a:t>
            </a:r>
          </a:p>
          <a:p>
            <a:pPr eaLnBrk="1" hangingPunct="1"/>
            <a:r>
              <a:rPr lang="en-US" sz="2200" dirty="0" smtClean="0"/>
              <a:t>Increased risk becomes 20 times greater among habitual heavy smokers.</a:t>
            </a:r>
          </a:p>
          <a:p>
            <a:pPr eaLnBrk="1" hangingPunct="1"/>
            <a:r>
              <a:rPr lang="en-US" sz="2200" dirty="0" smtClean="0"/>
              <a:t>Cessation of cigarette smoking for at least 15 years brings the risk down.</a:t>
            </a:r>
          </a:p>
          <a:p>
            <a:pPr eaLnBrk="1" hangingPunct="1"/>
            <a:r>
              <a:rPr lang="en-US" sz="2200" dirty="0" smtClean="0"/>
              <a:t>Passive smoking increases the risk to approximately twice than non-smokers.</a:t>
            </a:r>
          </a:p>
          <a:p>
            <a:pPr eaLnBrk="1" hangingPunct="1"/>
            <a:r>
              <a:rPr lang="en-US" sz="2200" dirty="0" smtClean="0"/>
              <a:t>Progressive alterations in the lining epithelium.</a:t>
            </a:r>
          </a:p>
          <a:p>
            <a:pPr eaLnBrk="1" hangingPunct="1"/>
            <a:r>
              <a:rPr lang="en-US" sz="2200" dirty="0" smtClean="0"/>
              <a:t>Experimental evidence – more than 1200 carcinogenic and promoter substances.</a:t>
            </a:r>
          </a:p>
          <a:p>
            <a:pPr eaLnBrk="1" hangingPunct="1">
              <a:buFontTx/>
              <a:buNone/>
            </a:pPr>
            <a:endParaRPr lang="en-US" sz="2200" u="sng" dirty="0" smtClean="0"/>
          </a:p>
          <a:p>
            <a:pPr eaLnBrk="1" hangingPunct="1">
              <a:buFontTx/>
              <a:buNone/>
            </a:pPr>
            <a:endParaRPr lang="en-US" sz="22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26626" name="Picture 2" descr="http://www.beltina.org/pics/lung_cancer.jpg"/>
          <p:cNvPicPr>
            <a:picLocks noChangeAspect="1" noChangeArrowheads="1"/>
          </p:cNvPicPr>
          <p:nvPr/>
        </p:nvPicPr>
        <p:blipFill>
          <a:blip r:embed="rId2" cstate="print"/>
          <a:srcRect l="8000" t="5000" b="10000"/>
          <a:stretch>
            <a:fillRect/>
          </a:stretch>
        </p:blipFill>
        <p:spPr bwMode="auto">
          <a:xfrm>
            <a:off x="7086600" y="2133600"/>
            <a:ext cx="1752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Etiology of brochogenic carcinoma</a:t>
            </a: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2.  </a:t>
            </a:r>
            <a:r>
              <a:rPr lang="en-US" sz="2800" b="1" u="sng" smtClean="0"/>
              <a:t>Industrial hazards</a:t>
            </a:r>
            <a:r>
              <a:rPr lang="en-US" sz="2800" smtClean="0"/>
              <a:t>:</a:t>
            </a:r>
          </a:p>
          <a:p>
            <a:pPr eaLnBrk="1" hangingPunct="1"/>
            <a:r>
              <a:rPr lang="en-US" sz="2800" smtClean="0"/>
              <a:t>Certain industrial exposures increase the risk of developing lung cancer.</a:t>
            </a:r>
          </a:p>
          <a:p>
            <a:pPr lvl="1" eaLnBrk="1" hangingPunct="1"/>
            <a:r>
              <a:rPr lang="en-US" sz="2400" smtClean="0"/>
              <a:t>All types of radiation may be carcinogenic.</a:t>
            </a:r>
          </a:p>
          <a:p>
            <a:pPr lvl="1" eaLnBrk="1" hangingPunct="1"/>
            <a:r>
              <a:rPr lang="en-US" sz="2400" smtClean="0"/>
              <a:t>Uranium miners (4x)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  Uranium miners and smoking (10x).</a:t>
            </a:r>
          </a:p>
          <a:p>
            <a:pPr lvl="1" eaLnBrk="1" hangingPunct="1"/>
            <a:r>
              <a:rPr lang="en-US" sz="2400" smtClean="0"/>
              <a:t>Asbestos worker (5x).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  Asbestos worker and smoking (50-90x).</a:t>
            </a:r>
          </a:p>
          <a:p>
            <a:pPr lvl="1" eaLnBrk="1" hangingPunct="1"/>
            <a:r>
              <a:rPr lang="en-US" sz="2400" smtClean="0"/>
              <a:t>Others: persons who work in nickel, chromates, coal, mustard gas, arsenic, iron and in newspaper workers.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Etiology of bronchogenic carcinoma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3.  </a:t>
            </a:r>
            <a:r>
              <a:rPr lang="en-US" b="1" u="sng" smtClean="0"/>
              <a:t>Air pollution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May play some role in increased incidence.</a:t>
            </a:r>
          </a:p>
          <a:p>
            <a:pPr eaLnBrk="1" hangingPunct="1"/>
            <a:r>
              <a:rPr lang="en-US" smtClean="0"/>
              <a:t>Indoor air pollution especially by radon.</a:t>
            </a:r>
          </a:p>
          <a:p>
            <a:pPr eaLnBrk="1" hangingPunct="1">
              <a:buFontTx/>
              <a:buNone/>
            </a:pPr>
            <a:r>
              <a:rPr lang="en-US" smtClean="0"/>
              <a:t>4.  </a:t>
            </a:r>
            <a:r>
              <a:rPr lang="en-US" b="1" u="sng" smtClean="0"/>
              <a:t>Scarring:</a:t>
            </a:r>
          </a:p>
          <a:p>
            <a:pPr eaLnBrk="1" hangingPunct="1"/>
            <a:r>
              <a:rPr lang="en-US" smtClean="0"/>
              <a:t>Due to old infarcts, wounds, scar, granulomatous infections are associated with adenocarcinoma.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Precursor Lesions.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534400" cy="5257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Three types of precursor epithelial lesions are recognized: 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(1) squamous dysplasia and carcinoma in situ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(2) atypical adenomatous hyperplasia 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(3) diffuse idiopathic pulmonary neuroendocrine cell hyperplasia. </a:t>
            </a:r>
          </a:p>
          <a:p>
            <a:pPr lvl="1"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It should be noted that the term "precursor" does not imply that progression to invasion will occur in all cases.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b="1" u="sng" smtClean="0"/>
              <a:t>Classification of brochogenic carcinoma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382000" cy="5334000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en-US" sz="2400" smtClean="0">
                <a:solidFill>
                  <a:srgbClr val="FFCCCC"/>
                </a:solidFill>
              </a:rPr>
              <a:t> Histologic classification of bronchogenic carcinoma and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>
                <a:solidFill>
                  <a:srgbClr val="FFCCCC"/>
                </a:solidFill>
              </a:rPr>
              <a:t>approximate incidence:</a:t>
            </a:r>
          </a:p>
          <a:p>
            <a:pPr marL="812800" indent="-812800" eaLnBrk="1" hangingPunct="1">
              <a:buFontTx/>
              <a:buNone/>
            </a:pPr>
            <a:r>
              <a:rPr lang="en-US" sz="2000" smtClean="0"/>
              <a:t>     </a:t>
            </a:r>
            <a:r>
              <a:rPr lang="en-US" sz="2400" smtClean="0"/>
              <a:t>1. Squamous cell (epithelium) carcinoma (25%-40%)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2. Adenocarcinoma, including bronchioloalveolar carcinoma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     (25%-40%).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3.  Large cell carcinoma (10%-15%).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4.  Small cell lung carcinoma (SCLC) (20%-25%).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5.  Combine patterns (5%-10%).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      - Most frequent patterns: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	-  Mixed squamous cell ca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		and adenocarcinoma.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	-  Mixed squamous cell ca	</a:t>
            </a:r>
          </a:p>
          <a:p>
            <a:pPr marL="812800" indent="-812800" eaLnBrk="1" hangingPunct="1">
              <a:buFontTx/>
              <a:buNone/>
            </a:pPr>
            <a:r>
              <a:rPr lang="en-US" sz="2400" smtClean="0"/>
              <a:t>	 and SCLC.</a:t>
            </a:r>
          </a:p>
        </p:txBody>
      </p:sp>
      <p:pic>
        <p:nvPicPr>
          <p:cNvPr id="70660" name="Picture 4" descr="d:\Inetpub\ombroot\content\0721601871\graphics\fullsize\S01871-015-f044.jpg"/>
          <p:cNvPicPr>
            <a:picLocks noChangeAspect="1" noChangeArrowheads="1"/>
          </p:cNvPicPr>
          <p:nvPr/>
        </p:nvPicPr>
        <p:blipFill>
          <a:blip r:embed="rId2" cstate="print"/>
          <a:srcRect b="2802"/>
          <a:stretch>
            <a:fillRect/>
          </a:stretch>
        </p:blipFill>
        <p:spPr bwMode="auto">
          <a:xfrm>
            <a:off x="4495800" y="4011613"/>
            <a:ext cx="4648200" cy="281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1762</Words>
  <Application>Microsoft Office PowerPoint</Application>
  <PresentationFormat>On-screen Show (4:3)</PresentationFormat>
  <Paragraphs>308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Tumors of the Lung and Upper Respiratory Tract</vt:lpstr>
      <vt:lpstr>At the end of this lecture, the student should be able to: </vt:lpstr>
      <vt:lpstr>Lung Tumors</vt:lpstr>
      <vt:lpstr>Bronchogenic carcinoma</vt:lpstr>
      <vt:lpstr>Etiology  of bronchogenic carcinoma</vt:lpstr>
      <vt:lpstr>Etiology of brochogenic carcinoma</vt:lpstr>
      <vt:lpstr>Etiology of bronchogenic carcinoma</vt:lpstr>
      <vt:lpstr>Precursor Lesions.</vt:lpstr>
      <vt:lpstr>Classification of brochogenic carcinoma</vt:lpstr>
      <vt:lpstr>Classification of brochogenic carcinoma</vt:lpstr>
      <vt:lpstr>Classification of brochogenic carcinoma</vt:lpstr>
      <vt:lpstr>Differences between SCLC and NSCLC:  Markers</vt:lpstr>
      <vt:lpstr>Classification of brochogenic carcinoma</vt:lpstr>
      <vt:lpstr>Classification of brochogenic carcinoma</vt:lpstr>
      <vt:lpstr>Classification of brochogenic carcinoma</vt:lpstr>
      <vt:lpstr>Classification of brochogenic carcinoma</vt:lpstr>
      <vt:lpstr>Slide 17</vt:lpstr>
      <vt:lpstr>Morphology of bronchogenic carcinoma</vt:lpstr>
      <vt:lpstr>Morphology of bronchogenic carcinoma</vt:lpstr>
      <vt:lpstr>Morphology of bronchogenic carcinoma</vt:lpstr>
      <vt:lpstr>Morphology of bronchogenic carcinoma</vt:lpstr>
      <vt:lpstr>Morphology of bronchogenic carcinoma</vt:lpstr>
      <vt:lpstr>Slide 23</vt:lpstr>
      <vt:lpstr>Morphology of bronchogenic carcinoma</vt:lpstr>
      <vt:lpstr>Small cell carcinomas (oat cell carcinoma)</vt:lpstr>
      <vt:lpstr>Morphology of bronchogenic carcinoma </vt:lpstr>
      <vt:lpstr>Slide 27</vt:lpstr>
      <vt:lpstr>Morphology of bronchogenic carcinoma </vt:lpstr>
      <vt:lpstr>Clinical course of bronchogenic carcinoma</vt:lpstr>
      <vt:lpstr>Clinical features of bronchogenic carcinoma </vt:lpstr>
      <vt:lpstr>Pancoast tumor</vt:lpstr>
      <vt:lpstr>Paraneoplastic syndrome</vt:lpstr>
      <vt:lpstr>Paraneoplastic syndrome</vt:lpstr>
      <vt:lpstr>Neuroendocrine tumors</vt:lpstr>
      <vt:lpstr>Morphology of Neuroendocrine tumors</vt:lpstr>
      <vt:lpstr>E/M of Neuroendocrine tumors</vt:lpstr>
      <vt:lpstr>Metastatic Carcinoma to the Lung</vt:lpstr>
      <vt:lpstr>DISEASES OF THE PLEURA </vt:lpstr>
      <vt:lpstr>Primary tumours of the pleura</vt:lpstr>
      <vt:lpstr> Mesothelioma </vt:lpstr>
      <vt:lpstr> Mesothelioma </vt:lpstr>
      <vt:lpstr>Diagnosis of pleural diseases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Lung and Upper Respiratory Tract</dc:title>
  <dc:creator>VIVIAN</dc:creator>
  <cp:lastModifiedBy>Dr.Maha</cp:lastModifiedBy>
  <cp:revision>94</cp:revision>
  <dcterms:created xsi:type="dcterms:W3CDTF">2001-01-15T07:33:14Z</dcterms:created>
  <dcterms:modified xsi:type="dcterms:W3CDTF">2012-02-10T07:48:07Z</dcterms:modified>
</cp:coreProperties>
</file>