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56" r:id="rId2"/>
    <p:sldId id="323" r:id="rId3"/>
    <p:sldId id="324" r:id="rId4"/>
    <p:sldId id="329" r:id="rId5"/>
    <p:sldId id="384" r:id="rId6"/>
    <p:sldId id="385" r:id="rId7"/>
    <p:sldId id="328" r:id="rId8"/>
    <p:sldId id="358" r:id="rId9"/>
    <p:sldId id="387" r:id="rId10"/>
    <p:sldId id="393" r:id="rId11"/>
    <p:sldId id="394" r:id="rId12"/>
    <p:sldId id="388" r:id="rId13"/>
    <p:sldId id="389" r:id="rId14"/>
    <p:sldId id="390" r:id="rId15"/>
    <p:sldId id="391" r:id="rId16"/>
    <p:sldId id="392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FFFF"/>
    <a:srgbClr val="CCFF33"/>
    <a:srgbClr val="66FFFF"/>
    <a:srgbClr val="006600"/>
    <a:srgbClr val="0000FF"/>
    <a:srgbClr val="4E00C0"/>
    <a:srgbClr val="EA00A2"/>
    <a:srgbClr val="5100C8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6013" autoAdjust="0"/>
    <p:restoredTop sz="94660"/>
  </p:normalViewPr>
  <p:slideViewPr>
    <p:cSldViewPr>
      <p:cViewPr>
        <p:scale>
          <a:sx n="70" d="100"/>
          <a:sy n="70" d="100"/>
        </p:scale>
        <p:origin x="-85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7B33D-4E02-4B77-969B-8409882202AF}" type="datetimeFigureOut">
              <a:rPr lang="en-US" smtClean="0"/>
              <a:pPr/>
              <a:t>2/5/2012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6E9119-A9B6-4C20-AAEA-C051581E1D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545AFD6D-EE79-4BF3-8CBD-6240C25E5308}" type="datetimeFigureOut">
              <a:rPr lang="en-GB"/>
              <a:pPr>
                <a:defRPr/>
              </a:pPr>
              <a:t>05/02/2012</a:t>
            </a:fld>
            <a:endParaRPr lang="en-GB"/>
          </a:p>
        </p:txBody>
      </p:sp>
      <p:sp>
        <p:nvSpPr>
          <p:cNvPr id="716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5F07715-80CB-4EC9-810D-C25E1FB858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F07715-80CB-4EC9-810D-C25E1FB85824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1" name="Rounded Rectangle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64C172-C34E-4AED-A41F-6AE3F7E1F5B3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0A3EFC7-D1E3-45D5-9C45-F75FD2F9CEB1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DEF72-5B52-4623-835E-CBD64D0D1466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0EE2B1-D147-497E-85D8-DCACBF449AE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1C5D5-3F42-4429-9259-BCB5432176FC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ED1A-289C-4193-9075-9934B53B27D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B39A9-A652-4B2A-8F6D-0D2C5D8CA0A8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9B4CEB-BBEF-4BCC-A3B5-D8F54A5893F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A09C8-3EBB-433C-9EF7-8871775AE96E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E4169-4D9E-4C77-8350-580716938C5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B6BD2-CB60-44F0-9E45-4957373865ED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D5B66-8565-4AE2-8759-2613C3A05BC5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095D83-5BE5-441C-A25E-42B1B0AE7072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0881F-41E3-452C-83AE-D341AD34FA23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A9FF9BF-2B45-498A-9D8A-68C736394816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B04EED-9392-4721-B539-C898B4FACB0B}" type="slidenum">
              <a:rPr lang="ar-SA"/>
              <a:pPr>
                <a:defRPr/>
              </a:pPr>
              <a:t>‹#›</a:t>
            </a:fld>
            <a:endParaRPr lang="en-MY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017BC9-59E8-444E-A8E7-E022EE083F2A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1741-64F7-499F-B19C-FB3B780B22DA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E93B4-C613-4F9C-89A9-56AA098C1239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6BA48-CFC7-407C-BECB-A8F36EF4D79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AA3F4A-DAB1-4005-BD9A-6946A3CC780A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245C0-DBB6-45EC-9FDD-D01569D0F9D8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3EBEC-DA77-469D-97B6-0F944DE52594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2377B-8A1A-4115-9004-9DB5A0219607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fld id="{008ECD65-0298-4AFB-BD7E-D15124A0583B}" type="datetimeFigureOut">
              <a:rPr lang="en-US"/>
              <a:pPr>
                <a:defRPr/>
              </a:pPr>
              <a:t>2/5/2012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en-MY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7A31EED-6CC9-4AE8-ACC0-98D0E4A99209}" type="slidenum">
              <a:rPr lang="ar-SA"/>
              <a:pPr>
                <a:defRPr/>
              </a:pPr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690" r:id="rId2"/>
    <p:sldLayoutId id="2147483691" r:id="rId3"/>
    <p:sldLayoutId id="2147483692" r:id="rId4"/>
    <p:sldLayoutId id="2147483700" r:id="rId5"/>
    <p:sldLayoutId id="2147483701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uk.wrs.yahoo.com/_ylt=A0WTf2zCvttM_ngAHqJWBQx./SIG=11rss40u9/EXP=1289498434/**http%3a/ardb.bjmu.edu.cn/image/cover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69461"/>
            <a:ext cx="4500594" cy="338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77646" y="523270"/>
            <a:ext cx="8786842" cy="29777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ts val="45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PREREQUISITE </a:t>
            </a:r>
          </a:p>
          <a:p>
            <a:pPr algn="ctr">
              <a:lnSpc>
                <a:spcPts val="4500"/>
              </a:lnSpc>
            </a:pPr>
            <a:r>
              <a:rPr lang="en-US" sz="40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Sympathetic Nervous System</a:t>
            </a:r>
          </a:p>
          <a:p>
            <a:pPr algn="ctr">
              <a:lnSpc>
                <a:spcPts val="4500"/>
              </a:lnSpc>
            </a:pPr>
            <a:r>
              <a:rPr lang="en-US" sz="4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PHYSIOLOGY</a:t>
            </a:r>
          </a:p>
          <a:p>
            <a:pPr algn="ctr">
              <a:lnSpc>
                <a:spcPts val="4500"/>
              </a:lnSpc>
            </a:pPr>
            <a:r>
              <a:rPr lang="en-US" sz="4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mic Sans MS" pitchFamily="66" charset="0"/>
              </a:rPr>
              <a:t>Needed for studying SNS PHARMACOLOGY</a:t>
            </a:r>
            <a:endParaRPr lang="en-US" sz="4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Oval 38"/>
          <p:cNvSpPr/>
          <p:nvPr/>
        </p:nvSpPr>
        <p:spPr>
          <a:xfrm>
            <a:off x="6500826" y="2417386"/>
            <a:ext cx="785818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51000"/>
                </a:schemeClr>
              </a:gs>
              <a:gs pos="50000">
                <a:schemeClr val="accent1">
                  <a:tint val="44500"/>
                  <a:satMod val="160000"/>
                  <a:alpha val="51000"/>
                </a:schemeClr>
              </a:gs>
              <a:gs pos="100000">
                <a:schemeClr val="accent1">
                  <a:tint val="23500"/>
                  <a:satMod val="160000"/>
                  <a:alpha val="5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654286" y="2036098"/>
            <a:ext cx="2071702" cy="21431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940038" y="2393288"/>
            <a:ext cx="1500198" cy="1500198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154352" y="2668590"/>
            <a:ext cx="1071570" cy="966440"/>
          </a:xfrm>
          <a:prstGeom prst="ellipse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011476" y="2491096"/>
            <a:ext cx="1357322" cy="131730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8340" y="2588904"/>
            <a:ext cx="1229020" cy="1117564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42910" y="2038370"/>
            <a:ext cx="2071702" cy="2143140"/>
          </a:xfrm>
          <a:prstGeom prst="ellipse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1582980" y="3577240"/>
            <a:ext cx="142876" cy="642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 rot="-780000">
            <a:off x="1826835" y="3544126"/>
            <a:ext cx="142876" cy="642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 rot="720000">
            <a:off x="1362504" y="3544125"/>
            <a:ext cx="142876" cy="642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/>
          <p:cNvSpPr/>
          <p:nvPr/>
        </p:nvSpPr>
        <p:spPr>
          <a:xfrm rot="-1560000">
            <a:off x="2016073" y="3460440"/>
            <a:ext cx="142876" cy="642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Isosceles Triangle 25"/>
          <p:cNvSpPr/>
          <p:nvPr/>
        </p:nvSpPr>
        <p:spPr>
          <a:xfrm rot="1500000">
            <a:off x="1184785" y="3464931"/>
            <a:ext cx="142876" cy="642942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643702" y="2406936"/>
            <a:ext cx="500066" cy="1714512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flipH="1">
            <a:off x="5000628" y="2005604"/>
            <a:ext cx="2357454" cy="2357454"/>
          </a:xfrm>
          <a:prstGeom prst="arc">
            <a:avLst>
              <a:gd name="adj1" fmla="val 16200000"/>
              <a:gd name="adj2" fmla="val 4895102"/>
            </a:avLst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 rot="10800000">
            <a:off x="7000892" y="2434232"/>
            <a:ext cx="1393041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0800000">
            <a:off x="7036611" y="4075718"/>
            <a:ext cx="1393041" cy="1588"/>
          </a:xfrm>
          <a:prstGeom prst="line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7" idx="0"/>
          </p:cNvCxnSpPr>
          <p:nvPr/>
        </p:nvCxnSpPr>
        <p:spPr>
          <a:xfrm rot="16200000" flipH="1" flipV="1">
            <a:off x="5518554" y="1889011"/>
            <a:ext cx="857256" cy="189310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rot="5400000" flipH="1">
            <a:off x="5534474" y="2729420"/>
            <a:ext cx="857256" cy="189310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>
            <a:off x="7340222" y="2743069"/>
            <a:ext cx="857256" cy="1893107"/>
          </a:xfrm>
          <a:prstGeom prst="straightConnector1">
            <a:avLst/>
          </a:prstGeom>
          <a:ln w="38100">
            <a:solidFill>
              <a:srgbClr val="00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V="1">
            <a:off x="7334997" y="1875363"/>
            <a:ext cx="857256" cy="1893106"/>
          </a:xfrm>
          <a:prstGeom prst="straightConnector1">
            <a:avLst/>
          </a:prstGeom>
          <a:ln w="38100">
            <a:solidFill>
              <a:srgbClr val="00FF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571472" y="4934562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Mydriasis</a:t>
            </a:r>
            <a:endParaRPr lang="en-US" dirty="0" smtClean="0"/>
          </a:p>
          <a:p>
            <a:r>
              <a:rPr lang="en-US" dirty="0" smtClean="0"/>
              <a:t>Paralysis of constrictor </a:t>
            </a:r>
            <a:r>
              <a:rPr lang="en-US" dirty="0" err="1" smtClean="0"/>
              <a:t>pupilli</a:t>
            </a:r>
            <a:r>
              <a:rPr lang="en-US" dirty="0" smtClean="0"/>
              <a:t> (M)</a:t>
            </a:r>
          </a:p>
          <a:p>
            <a:r>
              <a:rPr lang="en-US" dirty="0" smtClean="0"/>
              <a:t>Contraction of dilator </a:t>
            </a:r>
            <a:r>
              <a:rPr lang="en-US" dirty="0" err="1" smtClean="0"/>
              <a:t>pupilli</a:t>
            </a:r>
            <a:r>
              <a:rPr lang="en-US" dirty="0" smtClean="0"/>
              <a:t> (</a:t>
            </a:r>
            <a:r>
              <a:rPr lang="en-US" dirty="0" smtClean="0">
                <a:latin typeface="Symbol" pitchFamily="18" charset="2"/>
              </a:rPr>
              <a:t>a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646108" y="2049746"/>
            <a:ext cx="2071702" cy="214314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Arrow Connector 42"/>
          <p:cNvCxnSpPr/>
          <p:nvPr/>
        </p:nvCxnSpPr>
        <p:spPr>
          <a:xfrm rot="16200000" flipH="1" flipV="1">
            <a:off x="5518553" y="1885814"/>
            <a:ext cx="857256" cy="1893106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>
            <a:off x="5518554" y="2732619"/>
            <a:ext cx="857256" cy="1893107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500034" y="142852"/>
            <a:ext cx="643125" cy="523220"/>
          </a:xfrm>
          <a:prstGeom prst="rect">
            <a:avLst/>
          </a:prstGeom>
          <a:solidFill>
            <a:srgbClr val="CCFFFF"/>
          </a:solidFill>
          <a:ln w="38100">
            <a:solidFill>
              <a:srgbClr val="00FF00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latin typeface="Bernard MT Condensed" pitchFamily="18" charset="0"/>
                <a:sym typeface="Wingdings 3"/>
              </a:rPr>
              <a:t>Eye</a:t>
            </a:r>
            <a:endParaRPr lang="en-US" sz="2800" dirty="0">
              <a:latin typeface="Bernard MT Condensed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2796" y="1119830"/>
            <a:ext cx="1444626" cy="523220"/>
          </a:xfrm>
          <a:prstGeom prst="rect">
            <a:avLst/>
          </a:prstGeom>
          <a:noFill/>
          <a:ln>
            <a:solidFill>
              <a:srgbClr val="CCFF33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Bernard MT Condensed" pitchFamily="18" charset="0"/>
              </a:rPr>
              <a:t>Mydriasis</a:t>
            </a:r>
            <a:endParaRPr lang="en-US" sz="2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215074" y="1142984"/>
            <a:ext cx="2122697" cy="523220"/>
          </a:xfrm>
          <a:prstGeom prst="rect">
            <a:avLst/>
          </a:prstGeom>
          <a:noFill/>
          <a:ln>
            <a:solidFill>
              <a:srgbClr val="CCFF33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Bernard MT Condensed" pitchFamily="18" charset="0"/>
              </a:rPr>
              <a:t>Accomodation</a:t>
            </a:r>
            <a:endParaRPr lang="en-US" sz="2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xit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xit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3" presetClass="exit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3" presetClass="exit" presetSubtype="27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4/3*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2" grpId="0" animBg="1"/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9" grpId="0" animBg="1"/>
      <p:bldP spid="41" grpId="0"/>
      <p:bldP spid="4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Glaucoma Treatment-An Evolving Paradigm</a:t>
            </a:r>
            <a:endParaRPr kumimoji="0" lang="en-US" sz="8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r>
              <a:rPr kumimoji="0" lang="en-US" sz="10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Verdana" pitchFamily="34" charset="0"/>
                <a:cs typeface="Arial" pitchFamily="34" charset="0"/>
              </a:rPr>
              <a:t> </a:t>
            </a:r>
            <a:endParaRPr kumimoji="0" lang="en-US" sz="184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pitchFamily="34" charset="0"/>
            </a:endParaRPr>
          </a:p>
        </p:txBody>
      </p:sp>
      <p:pic>
        <p:nvPicPr>
          <p:cNvPr id="1026" name="Picture 2" descr="mhtml:file://C:\Users\Administrator\Desktop\pharma\Glaucoma%20Treatment.mht!http://www.agingeye.net/images-v1/space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50" y="0"/>
            <a:ext cx="1143000" cy="9525"/>
          </a:xfrm>
          <a:prstGeom prst="rect">
            <a:avLst/>
          </a:prstGeom>
          <a:noFill/>
        </p:spPr>
      </p:pic>
      <p:pic>
        <p:nvPicPr>
          <p:cNvPr id="2" name="Picture 2" descr="C:\Users\Administrator\Pictures\eye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17243" y="2143116"/>
            <a:ext cx="7655351" cy="4929222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285720" y="642918"/>
            <a:ext cx="3894079" cy="523220"/>
          </a:xfrm>
          <a:prstGeom prst="rect">
            <a:avLst/>
          </a:prstGeom>
          <a:noFill/>
          <a:ln>
            <a:solidFill>
              <a:srgbClr val="CCFF33"/>
            </a:solidFill>
          </a:ln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Bernard MT Condensed" pitchFamily="18" charset="0"/>
              </a:rPr>
              <a:t>Intra-Ocular Pressure [IOP]</a:t>
            </a:r>
            <a:endParaRPr lang="en-US" sz="2800" dirty="0">
              <a:solidFill>
                <a:srgbClr val="FF000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25998" y="1214422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Kept by a balance between  formation &amp; drainage 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25998" y="1669309"/>
            <a:ext cx="64733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If balance disturbed by increasing formation or decreasing drainage </a:t>
            </a:r>
            <a:r>
              <a:rPr lang="en-US" sz="2400" b="1" dirty="0" smtClean="0">
                <a:latin typeface="Arial Narrow" pitchFamily="34" charset="0"/>
                <a:sym typeface="Wingdings 3"/>
              </a:rPr>
              <a:t> IOP glaucoma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5998" y="2500306"/>
            <a:ext cx="66437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SNS; 	No or slightly increase formation !!!</a:t>
            </a:r>
          </a:p>
          <a:p>
            <a:r>
              <a:rPr lang="en-US" sz="2400" b="1" dirty="0" smtClean="0">
                <a:latin typeface="Arial Narrow" pitchFamily="34" charset="0"/>
              </a:rPr>
              <a:t>	No or slightly increase drainage !!!</a:t>
            </a:r>
            <a:endParaRPr lang="en-US" sz="2400" b="1" dirty="0"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42844" y="3324525"/>
            <a:ext cx="6643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 Narrow" pitchFamily="34" charset="0"/>
              </a:rPr>
              <a:t>SNS; 	So collectively hardly an effect on IOP</a:t>
            </a:r>
            <a:endParaRPr lang="en-US" sz="24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5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rallelogram 2"/>
          <p:cNvSpPr/>
          <p:nvPr/>
        </p:nvSpPr>
        <p:spPr>
          <a:xfrm rot="21189742">
            <a:off x="-329442" y="834691"/>
            <a:ext cx="9144000" cy="5482565"/>
          </a:xfrm>
          <a:prstGeom prst="parallelogram">
            <a:avLst/>
          </a:prstGeom>
          <a:solidFill>
            <a:srgbClr val="660033">
              <a:alpha val="4705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arallelogram 3"/>
          <p:cNvSpPr/>
          <p:nvPr/>
        </p:nvSpPr>
        <p:spPr>
          <a:xfrm rot="-540000" flipH="1">
            <a:off x="532397" y="339958"/>
            <a:ext cx="8067524" cy="5615315"/>
          </a:xfrm>
          <a:prstGeom prst="parallelogram">
            <a:avLst/>
          </a:prstGeom>
          <a:solidFill>
            <a:srgbClr val="EA00A2">
              <a:alpha val="5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818" name="Picture 2" descr="C:\Users\~IzAh~\Pictures\wallpapers\PinkIsThenewBlack.png"/>
          <p:cNvPicPr>
            <a:picLocks noChangeAspect="1" noChangeArrowheads="1"/>
          </p:cNvPicPr>
          <p:nvPr/>
        </p:nvPicPr>
        <p:blipFill>
          <a:blip r:embed="rId2"/>
          <a:srcRect t="9319" r="6272" b="3304"/>
          <a:stretch>
            <a:fillRect/>
          </a:stretch>
        </p:blipFill>
        <p:spPr bwMode="auto">
          <a:xfrm rot="360000">
            <a:off x="593525" y="425898"/>
            <a:ext cx="7049157" cy="50881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EA00A2">
                <a:alpha val="29804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Picture 2" descr="http://www.healingyou.eu/images/energyhandsbrennan_0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5143512"/>
            <a:ext cx="1928794" cy="176541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572000" y="4627915"/>
            <a:ext cx="304282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/>
                <a:solidFill>
                  <a:schemeClr val="bg1"/>
                </a:solidFill>
                <a:effectLst/>
                <a:latin typeface="Freestyle Script" pitchFamily="66" charset="0"/>
              </a:rPr>
              <a:t>GOOD LUCK</a:t>
            </a:r>
            <a:endParaRPr lang="en-US" sz="6000" b="1" cap="none" spc="0" dirty="0">
              <a:ln/>
              <a:solidFill>
                <a:schemeClr val="bg1"/>
              </a:solidFill>
              <a:effectLst/>
              <a:latin typeface="Freestyle Scrip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357158" y="785794"/>
            <a:ext cx="8358246" cy="5572164"/>
            <a:chOff x="571472" y="785794"/>
            <a:chExt cx="7215238" cy="5572164"/>
          </a:xfrm>
        </p:grpSpPr>
        <p:pic>
          <p:nvPicPr>
            <p:cNvPr id="2" name="Picture 2" descr="Loading Image"/>
            <p:cNvPicPr>
              <a:picLocks noChangeAspect="1" noChangeArrowheads="1"/>
            </p:cNvPicPr>
            <p:nvPr/>
          </p:nvPicPr>
          <p:blipFill>
            <a:blip r:embed="rId2"/>
            <a:srcRect l="1055" t="7232" r="70978" b="10277"/>
            <a:stretch>
              <a:fillRect/>
            </a:stretch>
          </p:blipFill>
          <p:spPr bwMode="auto">
            <a:xfrm>
              <a:off x="571472" y="785794"/>
              <a:ext cx="3144218" cy="5565913"/>
            </a:xfrm>
            <a:prstGeom prst="rect">
              <a:avLst/>
            </a:prstGeom>
            <a:noFill/>
          </p:spPr>
        </p:pic>
        <p:pic>
          <p:nvPicPr>
            <p:cNvPr id="3" name="Picture 2" descr="Loading Image"/>
            <p:cNvPicPr>
              <a:picLocks noChangeAspect="1" noChangeArrowheads="1"/>
            </p:cNvPicPr>
            <p:nvPr/>
          </p:nvPicPr>
          <p:blipFill>
            <a:blip r:embed="rId2"/>
            <a:srcRect l="61327" t="7232" b="10277"/>
            <a:stretch>
              <a:fillRect/>
            </a:stretch>
          </p:blipFill>
          <p:spPr bwMode="auto">
            <a:xfrm>
              <a:off x="3438840" y="785794"/>
              <a:ext cx="4347870" cy="5572164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285720" y="714356"/>
            <a:ext cx="8143932" cy="5643602"/>
            <a:chOff x="618565" y="1371600"/>
            <a:chExt cx="4684071" cy="4078942"/>
          </a:xfrm>
        </p:grpSpPr>
        <p:pic>
          <p:nvPicPr>
            <p:cNvPr id="4" name="Picture 2" descr="Loading Image"/>
            <p:cNvPicPr>
              <a:picLocks noChangeAspect="1" noChangeArrowheads="1"/>
            </p:cNvPicPr>
            <p:nvPr/>
          </p:nvPicPr>
          <p:blipFill>
            <a:blip r:embed="rId2"/>
            <a:srcRect l="1328" t="7197" r="73084" b="9255"/>
            <a:stretch>
              <a:fillRect/>
            </a:stretch>
          </p:blipFill>
          <p:spPr bwMode="auto">
            <a:xfrm>
              <a:off x="618565" y="1371600"/>
              <a:ext cx="1949823" cy="4074459"/>
            </a:xfrm>
            <a:prstGeom prst="rect">
              <a:avLst/>
            </a:prstGeom>
            <a:noFill/>
          </p:spPr>
        </p:pic>
        <p:pic>
          <p:nvPicPr>
            <p:cNvPr id="5" name="Picture 4" descr="Loading Image"/>
            <p:cNvPicPr>
              <a:picLocks noChangeAspect="1" noChangeArrowheads="1"/>
            </p:cNvPicPr>
            <p:nvPr/>
          </p:nvPicPr>
          <p:blipFill>
            <a:blip r:embed="rId2"/>
            <a:srcRect l="61269" t="7197" r="1613" b="9255"/>
            <a:stretch>
              <a:fillRect/>
            </a:stretch>
          </p:blipFill>
          <p:spPr bwMode="auto">
            <a:xfrm>
              <a:off x="2474271" y="1376083"/>
              <a:ext cx="2828365" cy="407445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862013"/>
            <a:ext cx="7715250" cy="513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2475" y="890588"/>
            <a:ext cx="7639050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44" y="927690"/>
            <a:ext cx="4500594" cy="5858896"/>
          </a:xfrm>
          <a:prstGeom prst="rect">
            <a:avLst/>
          </a:prstGeom>
          <a:noFill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 l="27961" t="48575" r="19407" b="33397"/>
          <a:stretch>
            <a:fillRect/>
          </a:stretch>
        </p:blipFill>
        <p:spPr bwMode="auto">
          <a:xfrm>
            <a:off x="4571968" y="4786322"/>
            <a:ext cx="4572032" cy="928694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3" cstate="print"/>
          <a:srcRect l="27138" t="30548" r="20230" b="52811"/>
          <a:stretch>
            <a:fillRect/>
          </a:stretch>
        </p:blipFill>
        <p:spPr bwMode="auto">
          <a:xfrm>
            <a:off x="4572000" y="3143248"/>
            <a:ext cx="4500594" cy="857256"/>
          </a:xfrm>
          <a:prstGeom prst="rect">
            <a:avLst/>
          </a:prstGeom>
          <a:noFill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29" t="67805" r="21162" b="15554"/>
          <a:stretch>
            <a:fillRect/>
          </a:stretch>
        </p:blipFill>
        <p:spPr bwMode="auto">
          <a:xfrm>
            <a:off x="0" y="214290"/>
            <a:ext cx="4500562" cy="857256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3474672" y="4974878"/>
            <a:ext cx="1285884" cy="597262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86314" y="882990"/>
            <a:ext cx="42148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  <a:sym typeface="Wingdings 3"/>
              </a:rPr>
              <a:t></a:t>
            </a:r>
            <a:r>
              <a:rPr lang="en-US" sz="2000" b="1" i="1" u="sng" dirty="0" smtClean="0">
                <a:solidFill>
                  <a:srgbClr val="0000FF"/>
                </a:solidFill>
                <a:latin typeface="Arial Narrow" pitchFamily="34" charset="0"/>
              </a:rPr>
              <a:t>Differ in: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Site of ganglia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Length of pre &amp; postganglionic fiber</a:t>
            </a:r>
          </a:p>
          <a:p>
            <a:pPr>
              <a:buBlip>
                <a:blip r:embed="rId4"/>
              </a:buBlip>
            </a:pPr>
            <a:r>
              <a:rPr lang="en-US" sz="2000" b="1" dirty="0" smtClean="0">
                <a:latin typeface="Arial Narrow" pitchFamily="34" charset="0"/>
              </a:rPr>
              <a:t> Mediators of postganglionic fiber </a:t>
            </a:r>
          </a:p>
          <a:p>
            <a:pPr>
              <a:buBlip>
                <a:blip r:embed="rId4"/>
              </a:buBlip>
            </a:pPr>
            <a:r>
              <a:rPr lang="en-US" sz="2000" b="1" dirty="0">
                <a:latin typeface="Arial Narrow" pitchFamily="34" charset="0"/>
              </a:rPr>
              <a:t> </a:t>
            </a:r>
            <a:r>
              <a:rPr lang="en-US" sz="2000" b="1" dirty="0" smtClean="0">
                <a:latin typeface="Arial Narrow" pitchFamily="34" charset="0"/>
              </a:rPr>
              <a:t>Ramifies adrenal medulla and its </a:t>
            </a:r>
            <a:br>
              <a:rPr lang="en-US" sz="2000" b="1" dirty="0" smtClean="0">
                <a:latin typeface="Arial Narrow" pitchFamily="34" charset="0"/>
              </a:rPr>
            </a:br>
            <a:r>
              <a:rPr lang="en-US" sz="2000" b="1" dirty="0" smtClean="0">
                <a:latin typeface="Arial Narrow" pitchFamily="34" charset="0"/>
              </a:rPr>
              <a:t>    mediator circulate in blood</a:t>
            </a:r>
            <a:endParaRPr lang="en-US" sz="2000" b="1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 cstate="print"/>
          <a:srcRect l="27541" t="30498" r="18470" b="33397"/>
          <a:stretch>
            <a:fillRect/>
          </a:stretch>
        </p:blipFill>
        <p:spPr bwMode="auto">
          <a:xfrm>
            <a:off x="291557" y="3687787"/>
            <a:ext cx="3992411" cy="1928826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77243" y="357166"/>
            <a:ext cx="6423583" cy="3187745"/>
            <a:chOff x="77243" y="527007"/>
            <a:chExt cx="6423583" cy="3187745"/>
          </a:xfrm>
        </p:grpSpPr>
        <p:pic>
          <p:nvPicPr>
            <p:cNvPr id="6" name="Picture 5" descr="http://uk.wrs.yahoo.com/_ylt=A0WTf2vwrNtMK3gAfklWBQx./SIG=12pn3lndo/EXP=1289493872/**http%3a/www.cvpharmacology.com/ANS%2520neurotransmitters-receptors.gif"/>
            <p:cNvPicPr>
              <a:picLocks noChangeAspect="1" noChangeArrowheads="1"/>
            </p:cNvPicPr>
            <p:nvPr/>
          </p:nvPicPr>
          <p:blipFill>
            <a:blip r:embed="rId3" cstate="print"/>
            <a:srcRect t="16681" b="34730"/>
            <a:stretch>
              <a:fillRect/>
            </a:stretch>
          </p:blipFill>
          <p:spPr bwMode="auto">
            <a:xfrm>
              <a:off x="77243" y="1009632"/>
              <a:ext cx="5786478" cy="27051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4" cstate="print">
              <a:lum bright="10000"/>
            </a:blip>
            <a:srcRect l="75713" t="29845" r="9144" b="59774"/>
            <a:stretch>
              <a:fillRect/>
            </a:stretch>
          </p:blipFill>
          <p:spPr bwMode="auto">
            <a:xfrm>
              <a:off x="4883510" y="1009632"/>
              <a:ext cx="1617316" cy="6648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40974" t="3894" r="24287" b="87024"/>
            <a:stretch>
              <a:fillRect/>
            </a:stretch>
          </p:blipFill>
          <p:spPr bwMode="auto">
            <a:xfrm>
              <a:off x="1291689" y="527007"/>
              <a:ext cx="2786082" cy="50006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" name="Group 10"/>
          <p:cNvGrpSpPr/>
          <p:nvPr/>
        </p:nvGrpSpPr>
        <p:grpSpPr>
          <a:xfrm>
            <a:off x="71406" y="5715016"/>
            <a:ext cx="5707998" cy="1000132"/>
            <a:chOff x="71406" y="5857892"/>
            <a:chExt cx="5707998" cy="1000132"/>
          </a:xfrm>
        </p:grpSpPr>
        <p:pic>
          <p:nvPicPr>
            <p:cNvPr id="3" name="Picture 2" descr="http://uk.wrs.yahoo.com/_ylt=A0WTf2vwrNtMK3gAfklWBQx./SIG=12pn3lndo/EXP=1289493872/**http%3a/www.cvpharmacology.com/ANS%2520neurotransmitters-receptors.gif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65441" b="16595"/>
            <a:stretch>
              <a:fillRect/>
            </a:stretch>
          </p:blipFill>
          <p:spPr bwMode="auto">
            <a:xfrm>
              <a:off x="71406" y="5857892"/>
              <a:ext cx="5707998" cy="1000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43372" y="6312278"/>
              <a:ext cx="121444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 Narrow" pitchFamily="34" charset="0"/>
                </a:rPr>
                <a:t>Gland cells</a:t>
              </a:r>
              <a:endParaRPr lang="en-US" sz="1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283968" y="3330597"/>
            <a:ext cx="4860033" cy="122084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u="sng" dirty="0" smtClean="0">
                <a:solidFill>
                  <a:srgbClr val="339966"/>
                </a:solidFill>
                <a:latin typeface="Arial Narrow" pitchFamily="34" charset="0"/>
              </a:rPr>
              <a:t>Transmitter is</a:t>
            </a: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Mainly </a:t>
            </a:r>
            <a:r>
              <a:rPr lang="en-US" sz="20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norepinephrine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[NE]</a:t>
            </a:r>
            <a:endParaRPr lang="en-US" sz="2000" b="1" baseline="-25000" dirty="0" smtClean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  <a:sym typeface="Wingdings 3"/>
            </a:endParaRP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Rarely Ach  M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</a:p>
          <a:p>
            <a:pPr>
              <a:lnSpc>
                <a:spcPts val="2200"/>
              </a:lnSpc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                      or Dopamine  D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0" y="4616481"/>
            <a:ext cx="9144000" cy="1588"/>
          </a:xfrm>
          <a:prstGeom prst="line">
            <a:avLst/>
          </a:prstGeom>
          <a:ln w="57150">
            <a:solidFill>
              <a:srgbClr val="3399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6314" y="4901464"/>
            <a:ext cx="4357686" cy="93871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2200"/>
              </a:lnSpc>
            </a:pPr>
            <a:r>
              <a:rPr lang="en-US" sz="2000" b="1" i="1" u="sng" dirty="0" smtClean="0">
                <a:solidFill>
                  <a:srgbClr val="339966"/>
                </a:solidFill>
                <a:latin typeface="Arial Narrow" pitchFamily="34" charset="0"/>
              </a:rPr>
              <a:t>Transmitter is</a:t>
            </a:r>
          </a:p>
          <a:p>
            <a:pPr>
              <a:lnSpc>
                <a:spcPts val="2200"/>
              </a:lnSpc>
              <a:buBlip>
                <a:blip r:embed="rId5"/>
              </a:buBlip>
            </a:pP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</a:rPr>
              <a:t> Mainly epinephrine [E ]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 circulates </a:t>
            </a:r>
            <a:b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</a:b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 and acts 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a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,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 a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000" b="1" baseline="-25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1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, 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ymbol" pitchFamily="18" charset="2"/>
                <a:sym typeface="Wingdings 3"/>
              </a:rPr>
              <a:t>b</a:t>
            </a:r>
            <a:r>
              <a:rPr lang="en-US" sz="2000" b="1" baseline="-25000" dirty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2</a:t>
            </a:r>
            <a:r>
              <a:rPr lang="en-US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Narrow" pitchFamily="34" charset="0"/>
                <a:sym typeface="Wingdings 3"/>
              </a:rPr>
              <a:t>   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:\Users\Administrator\Pictures\Picture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" y="285728"/>
            <a:ext cx="6286544" cy="6592491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071934" y="642918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488" y="805716"/>
            <a:ext cx="928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  <a:latin typeface="Arial Rounded MT Bold" pitchFamily="34" charset="0"/>
              </a:rPr>
              <a:t>Tyrosine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785794"/>
            <a:ext cx="714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chemeClr val="bg1"/>
                </a:solidFill>
                <a:latin typeface="Arial Rounded MT Bold" pitchFamily="34" charset="0"/>
              </a:rPr>
              <a:t>Dopa</a:t>
            </a:r>
            <a:endParaRPr lang="en-US" sz="1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974474" y="1513053"/>
            <a:ext cx="5000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DA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74474" y="2031755"/>
            <a:ext cx="4801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Arial Rounded MT Bold" pitchFamily="34" charset="0"/>
              </a:rPr>
              <a:t>NE</a:t>
            </a:r>
            <a:endParaRPr lang="en-US" sz="16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14744" y="454362"/>
            <a:ext cx="214314" cy="285752"/>
          </a:xfrm>
          <a:prstGeom prst="ellipse">
            <a:avLst/>
          </a:prstGeom>
          <a:solidFill>
            <a:srgbClr val="00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039133" y="181489"/>
            <a:ext cx="419104" cy="276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Na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16" name="Arc 15"/>
          <p:cNvSpPr/>
          <p:nvPr/>
        </p:nvSpPr>
        <p:spPr>
          <a:xfrm>
            <a:off x="3500430" y="642918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7" name="Arc 16"/>
          <p:cNvSpPr/>
          <p:nvPr/>
        </p:nvSpPr>
        <p:spPr>
          <a:xfrm flipV="1">
            <a:off x="3500430" y="142852"/>
            <a:ext cx="642942" cy="428628"/>
          </a:xfrm>
          <a:prstGeom prst="arc">
            <a:avLst>
              <a:gd name="adj1" fmla="val 11059860"/>
              <a:gd name="adj2" fmla="val 20440512"/>
            </a:avLst>
          </a:prstGeom>
          <a:ln w="28575">
            <a:solidFill>
              <a:schemeClr val="bg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 rot="10800000">
            <a:off x="2656053" y="974350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5400000">
            <a:off x="2072464" y="195376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5400000">
            <a:off x="2049990" y="1307541"/>
            <a:ext cx="341377" cy="12264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 rot="20865642">
            <a:off x="3451975" y="6190416"/>
            <a:ext cx="642942" cy="285752"/>
          </a:xfrm>
          <a:prstGeom prst="roundRect">
            <a:avLst/>
          </a:prstGeom>
          <a:solidFill>
            <a:srgbClr val="F2C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Arrow Connector 27"/>
          <p:cNvCxnSpPr/>
          <p:nvPr/>
        </p:nvCxnSpPr>
        <p:spPr>
          <a:xfrm rot="8160000">
            <a:off x="4246700" y="605590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9180000">
            <a:off x="4015708" y="6218704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9840000">
            <a:off x="3709429" y="6307409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9840000">
            <a:off x="3434307" y="6392056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8160000">
            <a:off x="3175130" y="6555973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13440000" flipV="1">
            <a:off x="3175129" y="6341658"/>
            <a:ext cx="285752" cy="1588"/>
          </a:xfrm>
          <a:prstGeom prst="straightConnector1">
            <a:avLst/>
          </a:prstGeom>
          <a:ln w="28575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071934" y="6357958"/>
            <a:ext cx="714380" cy="285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Arial Rounded MT Bold" pitchFamily="34" charset="0"/>
              </a:rPr>
              <a:t>COMT</a:t>
            </a:r>
            <a:endParaRPr lang="en-US" sz="12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4876" y="3714752"/>
            <a:ext cx="500066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NET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6" name="Flowchart: Stored Data 35"/>
          <p:cNvSpPr/>
          <p:nvPr/>
        </p:nvSpPr>
        <p:spPr>
          <a:xfrm rot="15900000">
            <a:off x="1260094" y="598084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Stored Data 36"/>
          <p:cNvSpPr/>
          <p:nvPr/>
        </p:nvSpPr>
        <p:spPr>
          <a:xfrm rot="15600000">
            <a:off x="851388" y="6072206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Stored Data 37"/>
          <p:cNvSpPr/>
          <p:nvPr/>
        </p:nvSpPr>
        <p:spPr>
          <a:xfrm rot="15300000">
            <a:off x="448518" y="6215082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Direct Access Storage 38"/>
          <p:cNvSpPr/>
          <p:nvPr/>
        </p:nvSpPr>
        <p:spPr>
          <a:xfrm rot="899524">
            <a:off x="571472" y="2643182"/>
            <a:ext cx="571504" cy="285752"/>
          </a:xfrm>
          <a:prstGeom prst="flowChartMagneticDrum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TextBox 39"/>
          <p:cNvSpPr txBox="1"/>
          <p:nvPr/>
        </p:nvSpPr>
        <p:spPr>
          <a:xfrm>
            <a:off x="65570" y="2428868"/>
            <a:ext cx="5000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1"/>
                </a:solidFill>
                <a:latin typeface="Arial Rounded MT Bold" pitchFamily="34" charset="0"/>
              </a:rPr>
              <a:t>Ca</a:t>
            </a:r>
            <a:endParaRPr lang="en-US" sz="1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5795" y="357166"/>
            <a:ext cx="1961628" cy="369332"/>
          </a:xfrm>
          <a:prstGeom prst="rect">
            <a:avLst/>
          </a:prstGeom>
          <a:solidFill>
            <a:srgbClr val="33CC33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  <a:latin typeface="Bernard MT Condensed" pitchFamily="18" charset="0"/>
              </a:rPr>
              <a:t>Norepinephrine</a:t>
            </a:r>
            <a:r>
              <a:rPr lang="en-US" dirty="0" smtClean="0">
                <a:solidFill>
                  <a:schemeClr val="bg1"/>
                </a:solidFill>
                <a:latin typeface="Bernard MT Condensed" pitchFamily="18" charset="0"/>
              </a:rPr>
              <a:t> (NE)</a:t>
            </a:r>
            <a:endParaRPr lang="en-US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flipH="1">
            <a:off x="928662" y="769545"/>
            <a:ext cx="714380" cy="1785950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6929454" y="95718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SYNTHESIS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929454" y="1528692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STORAGE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929454" y="2100196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RELEASE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929454" y="2671700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ACTION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929454" y="3243204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REUPTAKE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929454" y="3814708"/>
            <a:ext cx="1214446" cy="400110"/>
          </a:xfrm>
          <a:prstGeom prst="rect">
            <a:avLst/>
          </a:prstGeom>
          <a:solidFill>
            <a:srgbClr val="33CC33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DEGRADE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857884" y="77908"/>
            <a:ext cx="3071834" cy="707886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POSTGANGLIONIC 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6215073" y="4714885"/>
            <a:ext cx="2668963" cy="1900307"/>
            <a:chOff x="6148386" y="4714885"/>
            <a:chExt cx="2781329" cy="1900307"/>
          </a:xfrm>
        </p:grpSpPr>
        <p:pic>
          <p:nvPicPr>
            <p:cNvPr id="1029" name="Picture 5" descr="C:\Users\Administrator\Pictures\Picture3.jpg"/>
            <p:cNvPicPr>
              <a:picLocks noChangeAspect="1" noChangeArrowheads="1"/>
            </p:cNvPicPr>
            <p:nvPr/>
          </p:nvPicPr>
          <p:blipFill>
            <a:blip r:embed="rId3" cstate="print"/>
            <a:srcRect r="4851" b="4000"/>
            <a:stretch>
              <a:fillRect/>
            </a:stretch>
          </p:blipFill>
          <p:spPr bwMode="auto">
            <a:xfrm>
              <a:off x="6572264" y="4786322"/>
              <a:ext cx="2214578" cy="1714512"/>
            </a:xfrm>
            <a:prstGeom prst="rect">
              <a:avLst/>
            </a:prstGeom>
            <a:noFill/>
          </p:spPr>
        </p:pic>
        <p:sp>
          <p:nvSpPr>
            <p:cNvPr id="56" name="TextBox 55"/>
            <p:cNvSpPr txBox="1"/>
            <p:nvPr/>
          </p:nvSpPr>
          <p:spPr>
            <a:xfrm>
              <a:off x="7585275" y="5404243"/>
              <a:ext cx="8314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Bernard MT Condensed" pitchFamily="18" charset="0"/>
                </a:rPr>
                <a:t>NE </a:t>
              </a:r>
              <a:r>
                <a:rPr lang="en-US" dirty="0" smtClean="0">
                  <a:latin typeface="Bernard MT Condensed" pitchFamily="18" charset="0"/>
                  <a:sym typeface="Wingdings 3"/>
                </a:rPr>
                <a:t> E</a:t>
              </a:r>
              <a:endParaRPr lang="en-US" dirty="0">
                <a:latin typeface="Bernard MT Condensed" pitchFamily="18" charset="0"/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6148386" y="4714885"/>
              <a:ext cx="141446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>
                  <a:latin typeface="Arial Rounded MT Bold" pitchFamily="34" charset="0"/>
                </a:rPr>
                <a:t>Dopamine (DA)</a:t>
              </a:r>
              <a:endParaRPr lang="en-US" sz="1400" b="1" dirty="0">
                <a:latin typeface="Arial Rounded MT Bold" pitchFamily="34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8572526" y="5429264"/>
              <a:ext cx="357189" cy="400110"/>
            </a:xfrm>
            <a:prstGeom prst="rect">
              <a:avLst/>
            </a:prstGeom>
            <a:solidFill>
              <a:srgbClr val="33CC33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Bernard MT Condensed" pitchFamily="18" charset="0"/>
                  <a:sym typeface="Wingdings 3"/>
                </a:rPr>
                <a:t>E</a:t>
              </a:r>
              <a:endParaRPr lang="en-US" sz="2000" dirty="0">
                <a:latin typeface="Bernard MT Condensed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6643702" y="6215082"/>
              <a:ext cx="2276492" cy="400110"/>
            </a:xfrm>
            <a:prstGeom prst="rect">
              <a:avLst/>
            </a:prstGeom>
            <a:solidFill>
              <a:srgbClr val="009999"/>
            </a:solidFill>
            <a:ln w="3810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chemeClr val="bg1"/>
                  </a:solidFill>
                  <a:latin typeface="Bernard MT Condensed" pitchFamily="18" charset="0"/>
                </a:rPr>
                <a:t>ADRENAL MEDULLA</a:t>
              </a:r>
              <a:endParaRPr lang="en-US" sz="2000" dirty="0">
                <a:solidFill>
                  <a:schemeClr val="bg1"/>
                </a:solidFill>
                <a:latin typeface="Bernard MT Condensed" pitchFamily="18" charset="0"/>
              </a:endParaRPr>
            </a:p>
          </p:txBody>
        </p:sp>
      </p:grpSp>
      <p:pic>
        <p:nvPicPr>
          <p:cNvPr id="126" name="Picture 4" descr="C:\Users\Administrator\Pictures\Picture2.png"/>
          <p:cNvPicPr>
            <a:picLocks noChangeAspect="1" noChangeArrowheads="1"/>
          </p:cNvPicPr>
          <p:nvPr/>
        </p:nvPicPr>
        <p:blipFill>
          <a:blip r:embed="rId4" cstate="print"/>
          <a:srcRect l="32984" t="21786" r="59020" b="70652"/>
          <a:stretch>
            <a:fillRect/>
          </a:stretch>
        </p:blipFill>
        <p:spPr bwMode="auto">
          <a:xfrm>
            <a:off x="1617284" y="3318925"/>
            <a:ext cx="500066" cy="500066"/>
          </a:xfrm>
          <a:prstGeom prst="ellipse">
            <a:avLst/>
          </a:prstGeom>
          <a:noFill/>
        </p:spPr>
      </p:pic>
      <p:sp>
        <p:nvSpPr>
          <p:cNvPr id="61" name="Oval 60"/>
          <p:cNvSpPr/>
          <p:nvPr/>
        </p:nvSpPr>
        <p:spPr>
          <a:xfrm>
            <a:off x="642910" y="548640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642910" y="5567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915960" y="50561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4" name="Oval 813"/>
          <p:cNvSpPr/>
          <p:nvPr/>
        </p:nvSpPr>
        <p:spPr>
          <a:xfrm>
            <a:off x="685772" y="514033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5" name="Oval 821"/>
          <p:cNvSpPr/>
          <p:nvPr/>
        </p:nvSpPr>
        <p:spPr>
          <a:xfrm>
            <a:off x="761972" y="52911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6" name="Oval 899"/>
          <p:cNvSpPr/>
          <p:nvPr/>
        </p:nvSpPr>
        <p:spPr>
          <a:xfrm>
            <a:off x="761972" y="53848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Oval 811"/>
          <p:cNvSpPr/>
          <p:nvPr/>
        </p:nvSpPr>
        <p:spPr>
          <a:xfrm>
            <a:off x="685772" y="434023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8" name="Oval 81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9" name="Oval 81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Oval 81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Oval 818"/>
          <p:cNvSpPr/>
          <p:nvPr/>
        </p:nvSpPr>
        <p:spPr>
          <a:xfrm>
            <a:off x="869922" y="438309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2" name="Oval 821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3" name="Oval 822"/>
          <p:cNvSpPr/>
          <p:nvPr/>
        </p:nvSpPr>
        <p:spPr>
          <a:xfrm>
            <a:off x="687360" y="44656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4" name="Oval 823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5" name="Oval 824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6" name="Oval 829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7" name="Oval 832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8" name="Oval 875"/>
          <p:cNvSpPr/>
          <p:nvPr/>
        </p:nvSpPr>
        <p:spPr>
          <a:xfrm>
            <a:off x="777847" y="43830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9" name="Oval 876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0" name="Oval 877"/>
          <p:cNvSpPr/>
          <p:nvPr/>
        </p:nvSpPr>
        <p:spPr>
          <a:xfrm>
            <a:off x="869922" y="44656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1" name="Oval 878"/>
          <p:cNvSpPr/>
          <p:nvPr/>
        </p:nvSpPr>
        <p:spPr>
          <a:xfrm>
            <a:off x="869922" y="43005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" name="Oval 883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3" name="Oval 886"/>
          <p:cNvSpPr/>
          <p:nvPr/>
        </p:nvSpPr>
        <p:spPr>
          <a:xfrm>
            <a:off x="869922" y="462915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4" name="Oval 899"/>
          <p:cNvSpPr/>
          <p:nvPr/>
        </p:nvSpPr>
        <p:spPr>
          <a:xfrm>
            <a:off x="687360" y="454660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5" name="Oval 901"/>
          <p:cNvSpPr/>
          <p:nvPr/>
        </p:nvSpPr>
        <p:spPr>
          <a:xfrm>
            <a:off x="777847" y="46291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6" name="Oval 902"/>
          <p:cNvSpPr/>
          <p:nvPr/>
        </p:nvSpPr>
        <p:spPr>
          <a:xfrm>
            <a:off x="777847" y="45466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7" name="Oval 811"/>
          <p:cNvSpPr/>
          <p:nvPr/>
        </p:nvSpPr>
        <p:spPr>
          <a:xfrm>
            <a:off x="944535" y="4492630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8" name="Oval 81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9" name="Oval 81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0" name="Oval 81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1" name="Oval 818"/>
          <p:cNvSpPr/>
          <p:nvPr/>
        </p:nvSpPr>
        <p:spPr>
          <a:xfrm>
            <a:off x="1128685" y="453549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" name="Oval 821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3" name="Oval 822"/>
          <p:cNvSpPr/>
          <p:nvPr/>
        </p:nvSpPr>
        <p:spPr>
          <a:xfrm>
            <a:off x="946122" y="461804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4" name="Oval 823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5" name="Oval 824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6" name="Oval 829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7" name="Oval 832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8" name="Oval 875"/>
          <p:cNvSpPr/>
          <p:nvPr/>
        </p:nvSpPr>
        <p:spPr>
          <a:xfrm>
            <a:off x="1036610" y="453549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9" name="Oval 876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0" name="Oval 877"/>
          <p:cNvSpPr/>
          <p:nvPr/>
        </p:nvSpPr>
        <p:spPr>
          <a:xfrm>
            <a:off x="1128685" y="461804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1" name="Oval 878"/>
          <p:cNvSpPr/>
          <p:nvPr/>
        </p:nvSpPr>
        <p:spPr>
          <a:xfrm>
            <a:off x="1128685" y="445294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" name="Oval 883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" name="Oval 886"/>
          <p:cNvSpPr/>
          <p:nvPr/>
        </p:nvSpPr>
        <p:spPr>
          <a:xfrm>
            <a:off x="1128685" y="478155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4" name="Oval 899"/>
          <p:cNvSpPr/>
          <p:nvPr/>
        </p:nvSpPr>
        <p:spPr>
          <a:xfrm>
            <a:off x="946122" y="469900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5" name="Oval 901"/>
          <p:cNvSpPr/>
          <p:nvPr/>
        </p:nvSpPr>
        <p:spPr>
          <a:xfrm>
            <a:off x="1036610" y="478155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6" name="Oval 902"/>
          <p:cNvSpPr/>
          <p:nvPr/>
        </p:nvSpPr>
        <p:spPr>
          <a:xfrm>
            <a:off x="1036610" y="469900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7" name="Oval 81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8" name="Oval 81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9" name="Oval 81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0" name="Oval 818"/>
          <p:cNvSpPr/>
          <p:nvPr/>
        </p:nvSpPr>
        <p:spPr>
          <a:xfrm>
            <a:off x="1082647" y="40719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1" name="Oval 823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2" name="Oval 824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3" name="Oval 829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4" name="Oval 832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5" name="Oval 875"/>
          <p:cNvSpPr/>
          <p:nvPr/>
        </p:nvSpPr>
        <p:spPr>
          <a:xfrm>
            <a:off x="990572" y="407194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6" name="Oval 876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7" name="Oval 877"/>
          <p:cNvSpPr/>
          <p:nvPr/>
        </p:nvSpPr>
        <p:spPr>
          <a:xfrm>
            <a:off x="1082647" y="415449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8" name="Oval 883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9" name="Oval 886"/>
          <p:cNvSpPr/>
          <p:nvPr/>
        </p:nvSpPr>
        <p:spPr>
          <a:xfrm>
            <a:off x="1082647" y="431800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0" name="Oval 901"/>
          <p:cNvSpPr/>
          <p:nvPr/>
        </p:nvSpPr>
        <p:spPr>
          <a:xfrm>
            <a:off x="990572" y="431800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1" name="Oval 902"/>
          <p:cNvSpPr/>
          <p:nvPr/>
        </p:nvSpPr>
        <p:spPr>
          <a:xfrm>
            <a:off x="990572" y="423545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2" name="Oval 898"/>
          <p:cNvSpPr/>
          <p:nvPr/>
        </p:nvSpPr>
        <p:spPr>
          <a:xfrm>
            <a:off x="931835" y="481171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Oval 825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4" name="Oval 879"/>
          <p:cNvSpPr/>
          <p:nvPr/>
        </p:nvSpPr>
        <p:spPr>
          <a:xfrm>
            <a:off x="838172" y="498634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8" name="Oval 127"/>
          <p:cNvSpPr/>
          <p:nvPr/>
        </p:nvSpPr>
        <p:spPr>
          <a:xfrm rot="600000">
            <a:off x="857224" y="573723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9" name="Oval 128"/>
          <p:cNvSpPr/>
          <p:nvPr/>
        </p:nvSpPr>
        <p:spPr>
          <a:xfrm rot="600000">
            <a:off x="857224" y="581819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476231" y="55276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568306" y="560864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442893" y="558959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533381" y="57642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568306" y="55276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442893" y="568802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6" name="Oval 135"/>
          <p:cNvSpPr/>
          <p:nvPr/>
        </p:nvSpPr>
        <p:spPr>
          <a:xfrm>
            <a:off x="442893" y="550863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7" name="Oval 136"/>
          <p:cNvSpPr/>
          <p:nvPr/>
        </p:nvSpPr>
        <p:spPr>
          <a:xfrm rot="600000">
            <a:off x="1130274" y="53070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9" name="Oval 813"/>
          <p:cNvSpPr/>
          <p:nvPr/>
        </p:nvSpPr>
        <p:spPr>
          <a:xfrm rot="600000">
            <a:off x="900086" y="539116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0" name="Oval 821"/>
          <p:cNvSpPr/>
          <p:nvPr/>
        </p:nvSpPr>
        <p:spPr>
          <a:xfrm rot="600000">
            <a:off x="976286" y="55419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1" name="Oval 899"/>
          <p:cNvSpPr/>
          <p:nvPr/>
        </p:nvSpPr>
        <p:spPr>
          <a:xfrm rot="600000">
            <a:off x="976286" y="56356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2" name="Oval 81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3" name="Oval 821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4" name="Oval 823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5" name="Oval 829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6" name="Oval 832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7" name="Oval 876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8" name="Oval 883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9" name="Oval 886"/>
          <p:cNvSpPr/>
          <p:nvPr/>
        </p:nvSpPr>
        <p:spPr>
          <a:xfrm rot="600000">
            <a:off x="1084236" y="4879985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0" name="Oval 899"/>
          <p:cNvSpPr/>
          <p:nvPr/>
        </p:nvSpPr>
        <p:spPr>
          <a:xfrm rot="600000">
            <a:off x="901674" y="4797435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1" name="Oval 901"/>
          <p:cNvSpPr/>
          <p:nvPr/>
        </p:nvSpPr>
        <p:spPr>
          <a:xfrm rot="600000">
            <a:off x="992161" y="48799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2" name="Oval 902"/>
          <p:cNvSpPr/>
          <p:nvPr/>
        </p:nvSpPr>
        <p:spPr>
          <a:xfrm rot="600000">
            <a:off x="992161" y="47974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3" name="Oval 81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4" name="Oval 81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5" name="Oval 81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6" name="Oval 818"/>
          <p:cNvSpPr/>
          <p:nvPr/>
        </p:nvSpPr>
        <p:spPr>
          <a:xfrm rot="600000">
            <a:off x="1342999" y="478632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7" name="Oval 821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8" name="Oval 822"/>
          <p:cNvSpPr/>
          <p:nvPr/>
        </p:nvSpPr>
        <p:spPr>
          <a:xfrm rot="600000">
            <a:off x="1160436" y="4868872"/>
            <a:ext cx="90488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9" name="Oval 823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0" name="Oval 824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1" name="Oval 829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2" name="Oval 832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3" name="Oval 875"/>
          <p:cNvSpPr/>
          <p:nvPr/>
        </p:nvSpPr>
        <p:spPr>
          <a:xfrm rot="600000">
            <a:off x="1250924" y="4786322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4" name="Oval 876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5" name="Oval 877"/>
          <p:cNvSpPr/>
          <p:nvPr/>
        </p:nvSpPr>
        <p:spPr>
          <a:xfrm rot="600000">
            <a:off x="1342999" y="4868872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6" name="Oval 883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7" name="Oval 886"/>
          <p:cNvSpPr/>
          <p:nvPr/>
        </p:nvSpPr>
        <p:spPr>
          <a:xfrm rot="600000">
            <a:off x="1342999" y="5032385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8" name="Oval 899"/>
          <p:cNvSpPr/>
          <p:nvPr/>
        </p:nvSpPr>
        <p:spPr>
          <a:xfrm rot="600000">
            <a:off x="1160436" y="4949835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9" name="Oval 901"/>
          <p:cNvSpPr/>
          <p:nvPr/>
        </p:nvSpPr>
        <p:spPr>
          <a:xfrm rot="600000">
            <a:off x="1250924" y="5032385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0" name="Oval 902"/>
          <p:cNvSpPr/>
          <p:nvPr/>
        </p:nvSpPr>
        <p:spPr>
          <a:xfrm rot="600000">
            <a:off x="1250924" y="4949835"/>
            <a:ext cx="92075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1" name="Oval 899"/>
          <p:cNvSpPr/>
          <p:nvPr/>
        </p:nvSpPr>
        <p:spPr>
          <a:xfrm>
            <a:off x="533381" y="584677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2" name="Oval 898"/>
          <p:cNvSpPr/>
          <p:nvPr/>
        </p:nvSpPr>
        <p:spPr>
          <a:xfrm rot="600000">
            <a:off x="1146149" y="5062547"/>
            <a:ext cx="90487" cy="80963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3" name="Oval 825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4" name="Oval 879"/>
          <p:cNvSpPr/>
          <p:nvPr/>
        </p:nvSpPr>
        <p:spPr>
          <a:xfrm rot="600000">
            <a:off x="1052486" y="5237172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1433492" y="53165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1433492" y="5397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8" name="Oval 899"/>
          <p:cNvSpPr/>
          <p:nvPr/>
        </p:nvSpPr>
        <p:spPr>
          <a:xfrm>
            <a:off x="1552554" y="521495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1233475" y="533878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1266813" y="5419740"/>
            <a:ext cx="92075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1481117" y="5143512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1142976" y="5489590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3" name="Oval 182"/>
          <p:cNvSpPr/>
          <p:nvPr/>
        </p:nvSpPr>
        <p:spPr>
          <a:xfrm>
            <a:off x="1323963" y="559436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4" name="Oval 183"/>
          <p:cNvSpPr/>
          <p:nvPr/>
        </p:nvSpPr>
        <p:spPr>
          <a:xfrm>
            <a:off x="1358888" y="5214950"/>
            <a:ext cx="90487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5" name="Oval 184"/>
          <p:cNvSpPr/>
          <p:nvPr/>
        </p:nvSpPr>
        <p:spPr>
          <a:xfrm>
            <a:off x="1233475" y="5518167"/>
            <a:ext cx="90488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6" name="Oval 185"/>
          <p:cNvSpPr/>
          <p:nvPr/>
        </p:nvSpPr>
        <p:spPr>
          <a:xfrm>
            <a:off x="1233475" y="5214950"/>
            <a:ext cx="90488" cy="80962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7" name="Oval 899"/>
          <p:cNvSpPr/>
          <p:nvPr/>
        </p:nvSpPr>
        <p:spPr>
          <a:xfrm>
            <a:off x="1323963" y="5676917"/>
            <a:ext cx="90487" cy="8255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88" name="Flowchart: Stored Data 187"/>
          <p:cNvSpPr/>
          <p:nvPr/>
        </p:nvSpPr>
        <p:spPr>
          <a:xfrm rot="10328471">
            <a:off x="586721" y="3383225"/>
            <a:ext cx="392909" cy="250033"/>
          </a:xfrm>
          <a:prstGeom prst="flowChartOnlineStorage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000"/>
                            </p:stCondLst>
                            <p:childTnLst>
                              <p:par>
                                <p:cTn id="3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000"/>
                            </p:stCondLst>
                            <p:childTnLst>
                              <p:par>
                                <p:cTn id="4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000"/>
                            </p:stCondLst>
                            <p:childTnLst>
                              <p:par>
                                <p:cTn id="7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000"/>
                            </p:stCondLst>
                            <p:childTnLst>
                              <p:par>
                                <p:cTn id="8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945 0.00601 0.03889 0.01202 0.05504 0.02058 C 0.07118 0.02914 0.08368 0.03839 0.09722 0.05065 C 0.11077 0.0629 0.13004 0.08695 0.13663 0.09389 " pathEditMode="relative" ptsTypes="aaaA">
                                      <p:cBhvr>
                                        <p:cTn id="82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60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000"/>
                            </p:stCondLst>
                            <p:childTnLst>
                              <p:par>
                                <p:cTn id="8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66667E-6 -3.9408E-6 L -0.07084 0.06291 " pathEditMode="relative" ptsTypes="AA">
                                      <p:cBhvr>
                                        <p:cTn id="88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000"/>
                            </p:stCondLst>
                            <p:childTnLst>
                              <p:par>
                                <p:cTn id="90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7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6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9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1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4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7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3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9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5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4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0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3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6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9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2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5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8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4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0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3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6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9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8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4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7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0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3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9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2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5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8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1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4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7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0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3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6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9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5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8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1"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4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7" dur="10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0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3" dur="1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6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9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2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5"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8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1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4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0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3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6"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9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2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1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4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0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3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6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9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2"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5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8" dur="10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1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4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0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3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6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9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2"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5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8"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1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4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0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3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6" dur="1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2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5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8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1"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4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7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0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3"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6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9"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0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2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5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8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9" fill="hold">
                      <p:stCondLst>
                        <p:cond delay="indefinite"/>
                      </p:stCondLst>
                      <p:childTnLst>
                        <p:par>
                          <p:cTn id="460" fill="hold">
                            <p:stCondLst>
                              <p:cond delay="0"/>
                            </p:stCondLst>
                            <p:childTnLst>
                              <p:par>
                                <p:cTn id="4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6" fill="hold">
                      <p:stCondLst>
                        <p:cond delay="indefinite"/>
                      </p:stCondLst>
                      <p:childTnLst>
                        <p:par>
                          <p:cTn id="467" fill="hold">
                            <p:stCondLst>
                              <p:cond delay="0"/>
                            </p:stCondLst>
                            <p:childTnLst>
                              <p:par>
                                <p:cTn id="4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2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000"/>
                            </p:stCondLst>
                            <p:childTnLst>
                              <p:par>
                                <p:cTn id="47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9" fill="hold">
                      <p:stCondLst>
                        <p:cond delay="indefinite"/>
                      </p:stCondLst>
                      <p:childTnLst>
                        <p:par>
                          <p:cTn id="480" fill="hold">
                            <p:stCondLst>
                              <p:cond delay="0"/>
                            </p:stCondLst>
                            <p:childTnLst>
                              <p:par>
                                <p:cTn id="481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2" dur="3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1"/>
                                            </p:cond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4" dur="3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3"/>
                                            </p:cond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6" dur="3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5"/>
                                            </p:cond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88" dur="3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7"/>
                                            </p:cond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0" dur="3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89"/>
                                            </p:cond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2" dur="3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1"/>
                                            </p:cond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4" dur="3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3"/>
                                            </p:cond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6" dur="3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5"/>
                                            </p:cond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498" dur="3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7"/>
                                            </p:cond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9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0" dur="3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9"/>
                                            </p:cond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2" dur="3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1"/>
                                            </p:cond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4" dur="3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3"/>
                                            </p:cond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6" dur="3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5"/>
                                            </p:cond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08" dur="3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7"/>
                                            </p:cond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0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0" dur="3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9"/>
                                            </p:cond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2" dur="30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1"/>
                                            </p:cond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4" dur="30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3"/>
                                            </p:cond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6" dur="30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5"/>
                                            </p:cond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18" dur="3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7"/>
                                            </p:cond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0" dur="3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9"/>
                                            </p:cond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2" dur="3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1"/>
                                            </p:cond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4" dur="3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3"/>
                                            </p:cond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6" dur="3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5"/>
                                            </p:cond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28" dur="3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7"/>
                                            </p:cond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0" dur="3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29"/>
                                            </p:cond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2" dur="3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1"/>
                                            </p:cond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4" dur="30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3"/>
                                            </p:cond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6" dur="3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5"/>
                                            </p:cond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38" dur="3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7"/>
                                            </p:cond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3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0" dur="3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9"/>
                                            </p:cond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2" dur="3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1"/>
                                            </p:cond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4" dur="3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3"/>
                                            </p:cond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6" dur="3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5"/>
                                            </p:cond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48" dur="3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7"/>
                                            </p:cond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0" dur="3000" fill="hold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49"/>
                                            </p:cond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2" dur="3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1"/>
                                            </p:cond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5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084 0.00139 0.04184 0.003 0.06337 0.00948 C 0.0849 0.01596 0.10695 0.03307 0.12969 0.03954 C 0.15243 0.04602 0.1724 0.04949 0.2 0.0488 C 0.22761 0.0481 0.26927 0.04903 0.29584 0.03584 C 0.3224 0.02266 0.3507 -0.00879 0.3592 -0.02984 C 0.36771 -0.05088 0.35781 -0.06406 0.34653 -0.08996 C 0.33525 -0.11587 0.30452 -0.16235 0.29167 -0.18571 C 0.27882 -0.20907 0.27778 -0.21207 0.2691 -0.23058 C 0.26042 -0.24908 0.24827 -0.27498 0.23941 -0.29626 C 0.23056 -0.31753 0.22031 -0.34505 0.21563 -0.35824 C 0.21094 -0.37142 0.21198 -0.37234 0.21129 -0.37512 " pathEditMode="relative" ptsTypes="aaaaaaaaaaaA">
                                      <p:cBhvr>
                                        <p:cTn id="554" dur="3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3"/>
                                            </p:cond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5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4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3"/>
                                            </p:cond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6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5"/>
                                            </p:cond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68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7"/>
                                            </p:cond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6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0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69"/>
                                            </p:cond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2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1"/>
                                            </p:cond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4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3"/>
                                            </p:cond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6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5"/>
                                            </p:cond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78" dur="2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7"/>
                                            </p:cond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7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9"/>
                                            </p:cond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2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1"/>
                                            </p:cond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4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3"/>
                                            </p:cond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6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5"/>
                                            </p:cond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88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7"/>
                                            </p:cond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8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2361 -0.01156 0.0474 -0.02312 0.07743 -0.03191 C 0.10747 -0.0407 0.1415 -0.04972 0.18039 -0.0525 C 0.21927 -0.05527 0.28143 -0.05735 0.31129 -0.0488 C 0.34115 -0.04024 0.35573 -0.0222 0.3592 -0.00185 C 0.36268 0.0185 0.34427 0.05689 0.33247 0.07308 C 0.32066 0.08927 0.31129 0.08557 0.28872 0.09552 C 0.26615 0.10546 0.2125 0.12697 0.19705 0.13321 " pathEditMode="relative" ptsTypes="aaaaaaaA">
                                      <p:cBhvr>
                                        <p:cTn id="590" dur="20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89"/>
                                            </p:cond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1" fill="hold">
                      <p:stCondLst>
                        <p:cond delay="indefinite"/>
                      </p:stCondLst>
                      <p:childTnLst>
                        <p:par>
                          <p:cTn id="592" fill="hold">
                            <p:stCondLst>
                              <p:cond delay="0"/>
                            </p:stCondLst>
                            <p:childTnLst>
                              <p:par>
                                <p:cTn id="5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5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 animBg="1"/>
      <p:bldP spid="35" grpId="0" animBg="1"/>
      <p:bldP spid="39" grpId="0" animBg="1"/>
      <p:bldP spid="40" grpId="0"/>
      <p:bldP spid="40" grpId="1"/>
      <p:bldP spid="46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89" grpId="1" animBg="1"/>
      <p:bldP spid="90" grpId="0" animBg="1"/>
      <p:bldP spid="90" grpId="1" animBg="1"/>
      <p:bldP spid="91" grpId="0" animBg="1"/>
      <p:bldP spid="92" grpId="0" animBg="1"/>
      <p:bldP spid="93" grpId="0" animBg="1"/>
      <p:bldP spid="94" grpId="0" animBg="1"/>
      <p:bldP spid="94" grpId="1" animBg="1"/>
      <p:bldP spid="95" grpId="0" animBg="1"/>
      <p:bldP spid="95" grpId="1" animBg="1"/>
      <p:bldP spid="96" grpId="0" animBg="1"/>
      <p:bldP spid="96" grpId="1" animBg="1"/>
      <p:bldP spid="97" grpId="0" animBg="1"/>
      <p:bldP spid="97" grpId="1" animBg="1"/>
      <p:bldP spid="98" grpId="0" animBg="1"/>
      <p:bldP spid="99" grpId="0" animBg="1"/>
      <p:bldP spid="99" grpId="1" animBg="1"/>
      <p:bldP spid="100" grpId="0" animBg="1"/>
      <p:bldP spid="100" grpId="1" animBg="1"/>
      <p:bldP spid="101" grpId="0" animBg="1"/>
      <p:bldP spid="102" grpId="0" animBg="1"/>
      <p:bldP spid="102" grpId="1" animBg="1"/>
      <p:bldP spid="103" grpId="0" animBg="1"/>
      <p:bldP spid="103" grpId="1" animBg="1"/>
      <p:bldP spid="104" grpId="0" animBg="1"/>
      <p:bldP spid="105" grpId="0" animBg="1"/>
      <p:bldP spid="105" grpId="1" animBg="1"/>
      <p:bldP spid="106" grpId="0" animBg="1"/>
      <p:bldP spid="106" grpId="1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7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3" grpId="0" animBg="1"/>
      <p:bldP spid="144" grpId="0" animBg="1"/>
      <p:bldP spid="145" grpId="0" animBg="1"/>
      <p:bldP spid="146" grpId="0" animBg="1"/>
      <p:bldP spid="146" grpId="1" animBg="1"/>
      <p:bldP spid="147" grpId="0" animBg="1"/>
      <p:bldP spid="148" grpId="0" animBg="1"/>
      <p:bldP spid="149" grpId="0" animBg="1"/>
      <p:bldP spid="149" grpId="1" animBg="1"/>
      <p:bldP spid="150" grpId="0" animBg="1"/>
      <p:bldP spid="151" grpId="0" animBg="1"/>
      <p:bldP spid="152" grpId="0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2" grpId="1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  <p:bldP spid="167" grpId="0" animBg="1"/>
      <p:bldP spid="167" grpId="1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2" grpId="0" animBg="1"/>
      <p:bldP spid="172" grpId="1" animBg="1"/>
      <p:bldP spid="173" grpId="0" animBg="1"/>
      <p:bldP spid="173" grpId="1" animBg="1"/>
      <p:bldP spid="174" grpId="0" animBg="1"/>
      <p:bldP spid="174" grpId="1" animBg="1"/>
      <p:bldP spid="176" grpId="0" animBg="1"/>
      <p:bldP spid="176" grpId="1" animBg="1"/>
      <p:bldP spid="177" grpId="0" animBg="1"/>
      <p:bldP spid="177" grpId="1" animBg="1"/>
      <p:bldP spid="178" grpId="0" animBg="1"/>
      <p:bldP spid="178" grpId="1" animBg="1"/>
      <p:bldP spid="179" grpId="0" animBg="1"/>
      <p:bldP spid="179" grpId="1" animBg="1"/>
      <p:bldP spid="180" grpId="0" animBg="1"/>
      <p:bldP spid="180" grpId="1" animBg="1"/>
      <p:bldP spid="181" grpId="0" animBg="1"/>
      <p:bldP spid="181" grpId="1" animBg="1"/>
      <p:bldP spid="182" grpId="0" animBg="1"/>
      <p:bldP spid="182" grpId="1" animBg="1"/>
      <p:bldP spid="183" grpId="0" animBg="1"/>
      <p:bldP spid="183" grpId="1" animBg="1"/>
      <p:bldP spid="184" grpId="0" animBg="1"/>
      <p:bldP spid="184" grpId="1" animBg="1"/>
      <p:bldP spid="185" grpId="0" animBg="1"/>
      <p:bldP spid="185" grpId="1" animBg="1"/>
      <p:bldP spid="186" grpId="0" animBg="1"/>
      <p:bldP spid="186" grpId="1" animBg="1"/>
      <p:bldP spid="187" grpId="0" animBg="1"/>
      <p:bldP spid="187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35553" t="7830" r="21785" b="5191"/>
          <a:stretch>
            <a:fillRect/>
          </a:stretch>
        </p:blipFill>
        <p:spPr bwMode="auto">
          <a:xfrm>
            <a:off x="-32" y="642918"/>
            <a:ext cx="3357554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1406" y="132827"/>
            <a:ext cx="2143140" cy="938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400" dirty="0" smtClean="0">
                <a:solidFill>
                  <a:srgbClr val="578200"/>
                </a:solidFill>
                <a:latin typeface="Britannic Bold" pitchFamily="34" charset="0"/>
              </a:rPr>
              <a:t>SYMPATHETIC ACTIONS</a:t>
            </a:r>
          </a:p>
          <a:p>
            <a:pPr algn="ctr">
              <a:lnSpc>
                <a:spcPts val="2200"/>
              </a:lnSpc>
            </a:pPr>
            <a:r>
              <a:rPr lang="en-US" sz="2000" dirty="0" smtClean="0">
                <a:solidFill>
                  <a:srgbClr val="578200"/>
                </a:solidFill>
                <a:latin typeface="Bernard MT Condensed" pitchFamily="18" charset="0"/>
              </a:rPr>
              <a:t>Fight &amp; Flight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57554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a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429256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b</a:t>
            </a:r>
            <a:r>
              <a:rPr lang="en-US" sz="2000" b="1" baseline="-25000" dirty="0" smtClean="0">
                <a:latin typeface="Bernard MT Condensed" pitchFamily="18" charset="0"/>
              </a:rPr>
              <a:t>1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429520" y="142852"/>
            <a:ext cx="1500198" cy="374461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200"/>
              </a:lnSpc>
            </a:pPr>
            <a:r>
              <a:rPr lang="en-US" sz="2000" b="1" dirty="0" smtClean="0">
                <a:latin typeface="Symbol" pitchFamily="18" charset="2"/>
              </a:rPr>
              <a:t>b</a:t>
            </a:r>
            <a:r>
              <a:rPr lang="en-US" sz="2000" b="1" baseline="-25000" dirty="0" smtClean="0">
                <a:latin typeface="Bernard MT Condensed" pitchFamily="18" charset="0"/>
              </a:rPr>
              <a:t>2</a:t>
            </a:r>
            <a:r>
              <a:rPr lang="en-US" sz="2000" dirty="0" smtClean="0">
                <a:latin typeface="Bernard MT Condensed" pitchFamily="18" charset="0"/>
              </a:rPr>
              <a:t> receptors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86380" y="1571612"/>
            <a:ext cx="1714512" cy="1246495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HEART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 Force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Inotropic</a:t>
            </a:r>
            <a:endParaRPr lang="en-US" i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  <a:buFont typeface="Wingdings 3"/>
              <a:buChar char=""/>
            </a:pPr>
            <a:r>
              <a:rPr lang="en-US" dirty="0" smtClean="0">
                <a:latin typeface="Arial Narrow" pitchFamily="34" charset="0"/>
                <a:sym typeface="Wingdings 3"/>
              </a:rPr>
              <a:t> HR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Chronotropic</a:t>
            </a:r>
            <a:endParaRPr lang="en-US" sz="1600" i="1" dirty="0" smtClean="0">
              <a:latin typeface="Arial Narrow" pitchFamily="34" charset="0"/>
              <a:sym typeface="Wingdings 3"/>
            </a:endParaRPr>
          </a:p>
          <a:p>
            <a:pPr>
              <a:lnSpc>
                <a:spcPts val="1800"/>
              </a:lnSpc>
            </a:pPr>
            <a:r>
              <a:rPr lang="en-US" sz="1600" dirty="0" smtClean="0">
                <a:sym typeface="Wingdings 3"/>
              </a:rPr>
              <a:t>AV conduction</a:t>
            </a:r>
          </a:p>
          <a:p>
            <a:pPr>
              <a:lnSpc>
                <a:spcPts val="1800"/>
              </a:lnSpc>
            </a:pPr>
            <a:r>
              <a:rPr lang="en-US" sz="1600" i="1" dirty="0" smtClean="0">
                <a:latin typeface="Arial Narrow" pitchFamily="34" charset="0"/>
                <a:sym typeface="Wingdings 3"/>
              </a:rPr>
              <a:t>    </a:t>
            </a:r>
            <a:r>
              <a:rPr lang="en-US" sz="1600" i="1" dirty="0" err="1" smtClean="0">
                <a:latin typeface="Arial Narrow" pitchFamily="34" charset="0"/>
                <a:sym typeface="Wingdings 3"/>
              </a:rPr>
              <a:t>Dromotropic</a:t>
            </a:r>
            <a:endParaRPr lang="en-US" sz="1600" i="1" dirty="0"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29256" y="4858748"/>
            <a:ext cx="1857388" cy="784830"/>
          </a:xfrm>
          <a:prstGeom prst="rect">
            <a:avLst/>
          </a:prstGeom>
          <a:gradFill flip="none" rotWithShape="1">
            <a:gsLst>
              <a:gs pos="0">
                <a:srgbClr val="66FFFF">
                  <a:tint val="66000"/>
                  <a:satMod val="160000"/>
                </a:srgbClr>
              </a:gs>
              <a:gs pos="50000">
                <a:srgbClr val="66FFFF">
                  <a:tint val="44500"/>
                  <a:satMod val="160000"/>
                </a:srgbClr>
              </a:gs>
              <a:gs pos="100000">
                <a:srgbClr val="66FFFF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KIDNEY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Renin</a:t>
            </a:r>
            <a:r>
              <a:rPr lang="en-US" dirty="0" smtClean="0">
                <a:latin typeface="Arial Narrow" pitchFamily="34" charset="0"/>
                <a:sym typeface="Wingdings 3"/>
              </a:rPr>
              <a:t> from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Juxta-glomerular</a:t>
            </a:r>
            <a:r>
              <a:rPr lang="en-US" dirty="0" smtClean="0">
                <a:latin typeface="Arial Narrow" pitchFamily="34" charset="0"/>
                <a:sym typeface="Wingdings 3"/>
              </a:rPr>
              <a:t> cells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286612" y="1469680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VESSELS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Vasodilatation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86612" y="2374936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BRONCHUS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Bronchodilatation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86612" y="6161150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UTERUS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Relax :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Tocolysis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86612" y="3732258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LIVER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 Glucose 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286612" y="3017878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GIT &amp; G. Bladder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sym typeface="Wingdings 3"/>
              </a:rPr>
              <a:t>M</a:t>
            </a:r>
            <a:r>
              <a:rPr lang="en-US" dirty="0" smtClean="0">
                <a:latin typeface="Arial Narrow" pitchFamily="34" charset="0"/>
                <a:sym typeface="Wingdings 3"/>
              </a:rPr>
              <a:t>otility 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86612" y="531724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EYE:</a:t>
            </a:r>
            <a:r>
              <a:rPr lang="en-US" dirty="0" smtClean="0">
                <a:latin typeface="Arial Narrow" pitchFamily="34" charset="0"/>
                <a:sym typeface="Wingdings 3"/>
              </a:rPr>
              <a:t> Relax 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Ciliary</a:t>
            </a:r>
            <a:r>
              <a:rPr lang="en-US" dirty="0" smtClean="0">
                <a:latin typeface="Arial Narrow" pitchFamily="34" charset="0"/>
                <a:sym typeface="Wingdings 3"/>
              </a:rPr>
              <a:t> m.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286612" y="5589646"/>
            <a:ext cx="1857388" cy="553998"/>
          </a:xfrm>
          <a:prstGeom prst="rect">
            <a:avLst/>
          </a:prstGeom>
          <a:gradFill flip="none" rotWithShape="1">
            <a:gsLst>
              <a:gs pos="0">
                <a:srgbClr val="CCFF33">
                  <a:tint val="66000"/>
                  <a:satMod val="160000"/>
                </a:srgbClr>
              </a:gs>
              <a:gs pos="50000">
                <a:srgbClr val="CCFF33">
                  <a:tint val="44500"/>
                  <a:satMod val="160000"/>
                </a:srgbClr>
              </a:gs>
              <a:gs pos="100000">
                <a:srgbClr val="CCFF33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BLADDER</a:t>
            </a:r>
          </a:p>
          <a:p>
            <a:pPr>
              <a:lnSpc>
                <a:spcPts val="1800"/>
              </a:lnSpc>
            </a:pPr>
            <a:r>
              <a:rPr lang="en-US" dirty="0" err="1" smtClean="0">
                <a:latin typeface="Arial Narrow" pitchFamily="34" charset="0"/>
                <a:sym typeface="Wingdings 3"/>
              </a:rPr>
              <a:t>Detrusal</a:t>
            </a:r>
            <a:r>
              <a:rPr lang="en-US" dirty="0" smtClean="0">
                <a:latin typeface="Arial Narrow" pitchFamily="34" charset="0"/>
                <a:sym typeface="Wingdings 3"/>
              </a:rPr>
              <a:t>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m.:Relax</a:t>
            </a:r>
            <a:endParaRPr lang="en-US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357554" y="531724"/>
            <a:ext cx="1571636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EYE: </a:t>
            </a:r>
            <a:r>
              <a:rPr lang="en-US" dirty="0" smtClean="0">
                <a:latin typeface="Arial Narrow" pitchFamily="34" charset="0"/>
                <a:sym typeface="Wingdings 3"/>
              </a:rPr>
              <a:t>Contract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Dilator </a:t>
            </a:r>
            <a:r>
              <a:rPr lang="en-US" dirty="0" err="1" smtClean="0">
                <a:latin typeface="Arial Narrow" pitchFamily="34" charset="0"/>
                <a:sym typeface="Wingdings 3"/>
              </a:rPr>
              <a:t>Pupilli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84058" y="6258236"/>
            <a:ext cx="1857388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PENIS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Ejaculation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pic>
        <p:nvPicPr>
          <p:cNvPr id="31" name="Picture 2" descr="http://img.medscape.com/fullsize/migrated/editorial/clinupdates/2002/2009/2009_1.fig04.gif"/>
          <p:cNvPicPr>
            <a:picLocks noChangeAspect="1" noChangeArrowheads="1"/>
          </p:cNvPicPr>
          <p:nvPr/>
        </p:nvPicPr>
        <p:blipFill>
          <a:blip r:embed="rId4" cstate="print"/>
          <a:srcRect l="41251" t="52381" r="24999" b="4762"/>
          <a:stretch>
            <a:fillRect/>
          </a:stretch>
        </p:blipFill>
        <p:spPr bwMode="auto">
          <a:xfrm>
            <a:off x="2928926" y="1428736"/>
            <a:ext cx="357190" cy="35719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TextBox 31"/>
          <p:cNvSpPr txBox="1"/>
          <p:nvPr/>
        </p:nvSpPr>
        <p:spPr>
          <a:xfrm>
            <a:off x="3286116" y="3001360"/>
            <a:ext cx="1928826" cy="78483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GIT 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Contraction of sphincters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357554" y="1469680"/>
            <a:ext cx="1857388" cy="52835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BLOOD VESSELS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Vasoconstriction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357554" y="5572140"/>
            <a:ext cx="2071702" cy="746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URINARY BLADDER 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Contraction of sphincters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357554" y="1030602"/>
            <a:ext cx="2000264" cy="52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7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SALIVARY GLANDS</a:t>
            </a:r>
          </a:p>
          <a:p>
            <a:pPr>
              <a:lnSpc>
                <a:spcPts val="17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 Salivation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302962" y="3755696"/>
            <a:ext cx="1928826" cy="55399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rgbClr val="FFCCFF">
                  <a:shade val="100000"/>
                  <a:satMod val="115000"/>
                  <a:alpha val="48000"/>
                </a:srgbClr>
              </a:gs>
            </a:gsLst>
            <a:lin ang="2700000" scaled="1"/>
            <a:tileRect/>
          </a:gradFill>
        </p:spPr>
        <p:txBody>
          <a:bodyPr wrap="square" rtlCol="0">
            <a:spAutoFit/>
          </a:bodyPr>
          <a:lstStyle/>
          <a:p>
            <a:pPr>
              <a:lnSpc>
                <a:spcPts val="1800"/>
              </a:lnSpc>
            </a:pPr>
            <a:r>
              <a:rPr lang="en-US" b="1" dirty="0" smtClean="0">
                <a:latin typeface="Arial Narrow" pitchFamily="34" charset="0"/>
                <a:sym typeface="Wingdings 3"/>
              </a:rPr>
              <a:t>PANCREAS</a:t>
            </a:r>
          </a:p>
          <a:p>
            <a:pPr>
              <a:lnSpc>
                <a:spcPts val="1800"/>
              </a:lnSpc>
            </a:pPr>
            <a:r>
              <a:rPr lang="en-US" dirty="0" smtClean="0">
                <a:latin typeface="Arial Narrow" pitchFamily="34" charset="0"/>
                <a:sym typeface="Wingdings 3"/>
              </a:rPr>
              <a:t> Insulin secretion</a:t>
            </a:r>
            <a:endParaRPr lang="en-US" i="1" dirty="0" smtClean="0">
              <a:latin typeface="Arial Narrow" pitchFamily="34" charset="0"/>
              <a:sym typeface="Wingdings 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7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5" grpId="0" animBg="1"/>
      <p:bldP spid="17" grpId="0" animBg="1"/>
      <p:bldP spid="19" grpId="0" animBg="1"/>
      <p:bldP spid="20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/>
      <p:bldP spid="29" grpId="0"/>
      <p:bldP spid="32" grpId="0" animBg="1"/>
      <p:bldP spid="34" grpId="0" animBg="1"/>
      <p:bldP spid="35" grpId="0"/>
      <p:bldP spid="36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57"/>
          <p:cNvGrpSpPr/>
          <p:nvPr/>
        </p:nvGrpSpPr>
        <p:grpSpPr>
          <a:xfrm>
            <a:off x="2547950" y="71414"/>
            <a:ext cx="3810000" cy="928694"/>
            <a:chOff x="2547950" y="71414"/>
            <a:chExt cx="3810000" cy="928694"/>
          </a:xfrm>
        </p:grpSpPr>
        <p:pic>
          <p:nvPicPr>
            <p:cNvPr id="16" name="Picture 2" descr="http://img.medscape.com/fullsize/migrated/editorial/clinupdates/2002/2009/2009_1.fig01.gif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23584" b="45755"/>
            <a:stretch>
              <a:fillRect/>
            </a:stretch>
          </p:blipFill>
          <p:spPr bwMode="auto">
            <a:xfrm>
              <a:off x="2547950" y="71414"/>
              <a:ext cx="3810000" cy="928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6" name="Rectangle 55"/>
            <p:cNvSpPr/>
            <p:nvPr/>
          </p:nvSpPr>
          <p:spPr>
            <a:xfrm>
              <a:off x="3344675" y="688598"/>
              <a:ext cx="142876" cy="142876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143372" y="675719"/>
              <a:ext cx="142876" cy="142876"/>
            </a:xfrm>
            <a:prstGeom prst="rect">
              <a:avLst/>
            </a:prstGeom>
            <a:solidFill>
              <a:srgbClr val="00C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6" descr="http://faculty.irsc.edu/faculty/sschwartz/episynthesis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" y="1480252"/>
            <a:ext cx="8643998" cy="1214446"/>
          </a:xfrm>
          <a:prstGeom prst="rect">
            <a:avLst/>
          </a:prstGeom>
          <a:noFill/>
        </p:spPr>
      </p:pic>
      <p:grpSp>
        <p:nvGrpSpPr>
          <p:cNvPr id="3" name="Group 33"/>
          <p:cNvGrpSpPr/>
          <p:nvPr/>
        </p:nvGrpSpPr>
        <p:grpSpPr>
          <a:xfrm>
            <a:off x="0" y="2643182"/>
            <a:ext cx="9240653" cy="4214842"/>
            <a:chOff x="0" y="2643182"/>
            <a:chExt cx="9240653" cy="4214842"/>
          </a:xfrm>
        </p:grpSpPr>
        <p:sp>
          <p:nvSpPr>
            <p:cNvPr id="11" name="Rectangle 10"/>
            <p:cNvSpPr/>
            <p:nvPr/>
          </p:nvSpPr>
          <p:spPr>
            <a:xfrm>
              <a:off x="0" y="2643182"/>
              <a:ext cx="9144000" cy="642942"/>
            </a:xfrm>
            <a:prstGeom prst="rect">
              <a:avLst/>
            </a:prstGeom>
            <a:solidFill>
              <a:srgbClr val="FFF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3286124"/>
              <a:ext cx="9144000" cy="1071570"/>
            </a:xfrm>
            <a:prstGeom prst="rect">
              <a:avLst/>
            </a:prstGeom>
            <a:solidFill>
              <a:srgbClr val="FFD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0" y="4253455"/>
              <a:ext cx="9144000" cy="428628"/>
            </a:xfrm>
            <a:prstGeom prst="rect">
              <a:avLst/>
            </a:prstGeom>
            <a:solidFill>
              <a:srgbClr val="EBD7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0" y="4669204"/>
              <a:ext cx="9144000" cy="1285884"/>
            </a:xfrm>
            <a:prstGeom prst="rect">
              <a:avLst/>
            </a:prstGeom>
            <a:solidFill>
              <a:srgbClr val="CFFFB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5929330"/>
              <a:ext cx="9144000" cy="928694"/>
            </a:xfrm>
            <a:prstGeom prst="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 6"/>
            <p:cNvGrpSpPr/>
            <p:nvPr/>
          </p:nvGrpSpPr>
          <p:grpSpPr>
            <a:xfrm>
              <a:off x="71406" y="2786034"/>
              <a:ext cx="9169247" cy="4071966"/>
              <a:chOff x="785786" y="1714488"/>
              <a:chExt cx="9474022" cy="4071966"/>
            </a:xfrm>
          </p:grpSpPr>
          <p:pic>
            <p:nvPicPr>
              <p:cNvPr id="5" name="Picture 4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19880" t="44598" r="73764" b="9671"/>
              <a:stretch>
                <a:fillRect/>
              </a:stretch>
            </p:blipFill>
            <p:spPr bwMode="auto">
              <a:xfrm>
                <a:off x="785786" y="1714488"/>
                <a:ext cx="857256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" name="Picture 5" descr="Loading Imag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lum bright="-30000"/>
              </a:blip>
              <a:srcRect l="35771" t="44598" b="9671"/>
              <a:stretch>
                <a:fillRect/>
              </a:stretch>
            </p:blipFill>
            <p:spPr bwMode="auto">
              <a:xfrm>
                <a:off x="1597691" y="1714488"/>
                <a:ext cx="8662117" cy="407196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7" name="Group 36"/>
          <p:cNvGrpSpPr/>
          <p:nvPr/>
        </p:nvGrpSpPr>
        <p:grpSpPr>
          <a:xfrm>
            <a:off x="3286116" y="928670"/>
            <a:ext cx="3714776" cy="642942"/>
            <a:chOff x="3286116" y="928670"/>
            <a:chExt cx="3714776" cy="642942"/>
          </a:xfrm>
        </p:grpSpPr>
        <p:cxnSp>
          <p:nvCxnSpPr>
            <p:cNvPr id="19" name="Straight Arrow Connector 18"/>
            <p:cNvCxnSpPr/>
            <p:nvPr/>
          </p:nvCxnSpPr>
          <p:spPr>
            <a:xfrm rot="10800000">
              <a:off x="5429256" y="1000108"/>
              <a:ext cx="142876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 rot="10800000">
              <a:off x="4857752" y="1000108"/>
              <a:ext cx="2071702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/>
            <p:nvPr/>
          </p:nvCxnSpPr>
          <p:spPr>
            <a:xfrm rot="10800000">
              <a:off x="4071934" y="1000108"/>
              <a:ext cx="2857520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rot="10800000">
              <a:off x="3286116" y="1000108"/>
              <a:ext cx="3714776" cy="571504"/>
            </a:xfrm>
            <a:prstGeom prst="straightConnector1">
              <a:avLst/>
            </a:prstGeom>
            <a:ln w="28575">
              <a:solidFill>
                <a:schemeClr val="tx1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/>
            <p:nvPr/>
          </p:nvCxnSpPr>
          <p:spPr>
            <a:xfrm rot="10800000">
              <a:off x="5715008" y="928670"/>
              <a:ext cx="1143008" cy="64294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46"/>
          <p:cNvGrpSpPr/>
          <p:nvPr/>
        </p:nvGrpSpPr>
        <p:grpSpPr>
          <a:xfrm>
            <a:off x="3286116" y="1000108"/>
            <a:ext cx="2428892" cy="571504"/>
            <a:chOff x="3286116" y="1000108"/>
            <a:chExt cx="2428892" cy="571504"/>
          </a:xfrm>
        </p:grpSpPr>
        <p:cxnSp>
          <p:nvCxnSpPr>
            <p:cNvPr id="39" name="Straight Arrow Connector 38"/>
            <p:cNvCxnSpPr/>
            <p:nvPr/>
          </p:nvCxnSpPr>
          <p:spPr>
            <a:xfrm rot="10800000">
              <a:off x="3286116" y="1000108"/>
              <a:ext cx="1928826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rot="10800000">
              <a:off x="4071934" y="1000108"/>
              <a:ext cx="1143008" cy="571504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 rot="16200000" flipV="1">
              <a:off x="4750595" y="1107265"/>
              <a:ext cx="571504" cy="357190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5400000" flipH="1" flipV="1">
              <a:off x="5179223" y="1035827"/>
              <a:ext cx="571504" cy="500066"/>
            </a:xfrm>
            <a:prstGeom prst="straightConnector1">
              <a:avLst/>
            </a:prstGeom>
            <a:ln w="28575">
              <a:solidFill>
                <a:srgbClr val="0000FF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31"/>
          <p:cNvGrpSpPr/>
          <p:nvPr/>
        </p:nvGrpSpPr>
        <p:grpSpPr>
          <a:xfrm>
            <a:off x="1714480" y="1000108"/>
            <a:ext cx="3071834" cy="571506"/>
            <a:chOff x="1714480" y="1000108"/>
            <a:chExt cx="3071834" cy="571506"/>
          </a:xfrm>
        </p:grpSpPr>
        <p:cxnSp>
          <p:nvCxnSpPr>
            <p:cNvPr id="49" name="Straight Arrow Connector 48"/>
            <p:cNvCxnSpPr/>
            <p:nvPr/>
          </p:nvCxnSpPr>
          <p:spPr>
            <a:xfrm rot="16200000" flipV="1">
              <a:off x="3286116" y="1000108"/>
              <a:ext cx="57150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3857620" y="1000108"/>
              <a:ext cx="928694" cy="571504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rot="5400000" flipH="1" flipV="1">
              <a:off x="3679025" y="1178703"/>
              <a:ext cx="571504" cy="214314"/>
            </a:xfrm>
            <a:prstGeom prst="straightConnector1">
              <a:avLst/>
            </a:prstGeom>
            <a:ln w="28575">
              <a:solidFill>
                <a:srgbClr val="008000"/>
              </a:solidFill>
              <a:prstDash val="sysDot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rot="10800000">
              <a:off x="1714480" y="1071547"/>
              <a:ext cx="2143140" cy="500067"/>
            </a:xfrm>
            <a:prstGeom prst="straightConnector1">
              <a:avLst/>
            </a:prstGeom>
            <a:ln w="28575">
              <a:solidFill>
                <a:srgbClr val="008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Oval 30"/>
          <p:cNvSpPr/>
          <p:nvPr/>
        </p:nvSpPr>
        <p:spPr>
          <a:xfrm>
            <a:off x="1285852" y="857232"/>
            <a:ext cx="642942" cy="500066"/>
          </a:xfrm>
          <a:prstGeom prst="ellipse">
            <a:avLst/>
          </a:prstGeom>
          <a:solidFill>
            <a:srgbClr val="00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/>
              <a:t>D</a:t>
            </a:r>
            <a:r>
              <a:rPr lang="en-US" sz="1600" b="1" baseline="-25000" dirty="0" smtClean="0"/>
              <a:t>1</a:t>
            </a:r>
            <a:endParaRPr lang="en-US" sz="1600" b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276204"/>
            <a:ext cx="4214810" cy="4438680"/>
            <a:chOff x="0" y="142852"/>
            <a:chExt cx="4214810" cy="4438680"/>
          </a:xfrm>
        </p:grpSpPr>
        <p:pic>
          <p:nvPicPr>
            <p:cNvPr id="2051" name="Picture 3" descr="C:\Users\Administrator\Pictures\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b="18462"/>
            <a:stretch>
              <a:fillRect/>
            </a:stretch>
          </p:blipFill>
          <p:spPr bwMode="auto">
            <a:xfrm>
              <a:off x="0" y="142852"/>
              <a:ext cx="4214810" cy="3786214"/>
            </a:xfrm>
            <a:prstGeom prst="rect">
              <a:avLst/>
            </a:prstGeom>
            <a:noFill/>
          </p:spPr>
        </p:pic>
        <p:pic>
          <p:nvPicPr>
            <p:cNvPr id="18" name="Picture 3" descr="C:\Users\Administrator\Pictures\ter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t="85949"/>
            <a:stretch>
              <a:fillRect/>
            </a:stretch>
          </p:blipFill>
          <p:spPr bwMode="auto">
            <a:xfrm>
              <a:off x="0" y="3929066"/>
              <a:ext cx="4214810" cy="652466"/>
            </a:xfrm>
            <a:prstGeom prst="rect">
              <a:avLst/>
            </a:prstGeom>
            <a:noFill/>
          </p:spPr>
        </p:pic>
      </p:grpSp>
      <p:sp>
        <p:nvSpPr>
          <p:cNvPr id="4" name="TextBox 3"/>
          <p:cNvSpPr txBox="1"/>
          <p:nvPr/>
        </p:nvSpPr>
        <p:spPr>
          <a:xfrm>
            <a:off x="71406" y="0"/>
            <a:ext cx="3071834" cy="400110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SYMPATHETIC  NERVE ENDING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28860" y="3286124"/>
            <a:ext cx="571504" cy="369332"/>
          </a:xfrm>
          <a:prstGeom prst="rect">
            <a:avLst/>
          </a:prstGeom>
          <a:solidFill>
            <a:srgbClr val="33CCCC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Symbol" pitchFamily="18" charset="2"/>
              </a:rPr>
              <a:t>a </a:t>
            </a:r>
            <a:r>
              <a:rPr lang="en-US" b="1" baseline="-25000" dirty="0" smtClean="0">
                <a:solidFill>
                  <a:schemeClr val="bg1"/>
                </a:solidFill>
                <a:latin typeface="Symbol" pitchFamily="18" charset="2"/>
              </a:rPr>
              <a:t>2</a:t>
            </a:r>
            <a:r>
              <a:rPr lang="en-US" b="1" dirty="0" smtClean="0">
                <a:solidFill>
                  <a:schemeClr val="bg1"/>
                </a:solidFill>
                <a:latin typeface="Bernard MT Condensed" pitchFamily="18" charset="0"/>
              </a:rPr>
              <a:t> </a:t>
            </a:r>
            <a:endParaRPr lang="en-US" b="1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496" y="4857760"/>
            <a:ext cx="315099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CC0000"/>
                </a:solidFill>
                <a:latin typeface="Bernard MT Condensed" pitchFamily="18" charset="0"/>
              </a:rPr>
              <a:t>Presynaptic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action of NE</a:t>
            </a:r>
          </a:p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at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receptor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4810" y="1671568"/>
            <a:ext cx="4572000" cy="400110"/>
          </a:xfrm>
          <a:prstGeom prst="rect">
            <a:avLst/>
          </a:prstGeom>
          <a:solidFill>
            <a:srgbClr val="009999"/>
          </a:solidFill>
          <a:ln w="3810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Bernard MT Condensed" pitchFamily="18" charset="0"/>
              </a:rPr>
              <a:t>SYMPATHETIC  SUPPLY TO SMOOTH MUSCLES</a:t>
            </a:r>
            <a:endParaRPr lang="en-US" sz="20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571868" y="2786058"/>
            <a:ext cx="5470232" cy="3806358"/>
            <a:chOff x="3571868" y="2786058"/>
            <a:chExt cx="5470232" cy="3806358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71868" y="2786058"/>
              <a:ext cx="5470232" cy="38063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0" name="Rectangle 29"/>
            <p:cNvSpPr/>
            <p:nvPr/>
          </p:nvSpPr>
          <p:spPr>
            <a:xfrm>
              <a:off x="4214810" y="3629666"/>
              <a:ext cx="380232" cy="26161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/>
              <a:r>
                <a:rPr lang="en-US" sz="1050" b="1" dirty="0" err="1" smtClean="0"/>
                <a:t>Gq</a:t>
              </a:r>
              <a:endParaRPr lang="en-US" sz="1050" b="1" dirty="0"/>
            </a:p>
          </p:txBody>
        </p:sp>
      </p:grpSp>
      <p:sp>
        <p:nvSpPr>
          <p:cNvPr id="16" name="Lightning Bolt 15"/>
          <p:cNvSpPr/>
          <p:nvPr/>
        </p:nvSpPr>
        <p:spPr>
          <a:xfrm rot="21049289" flipH="1">
            <a:off x="3992865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2508721" y="1393017"/>
            <a:ext cx="2786082" cy="1285884"/>
          </a:xfrm>
          <a:prstGeom prst="line">
            <a:avLst/>
          </a:prstGeom>
          <a:ln w="38100">
            <a:solidFill>
              <a:srgbClr val="00CC99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4788024" y="714356"/>
            <a:ext cx="352839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a</a:t>
            </a:r>
            <a:r>
              <a:rPr lang="en-US" sz="2400" b="1" baseline="-25000" dirty="0" smtClean="0">
                <a:solidFill>
                  <a:srgbClr val="CC0000"/>
                </a:solidFill>
                <a:latin typeface="Symbol" pitchFamily="18" charset="2"/>
              </a:rPr>
              <a:t>1&amp;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 and  </a:t>
            </a:r>
            <a:r>
              <a:rPr lang="en-US" sz="24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4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2</a:t>
            </a:r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 receptors in smooth m. 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09424" y="6286520"/>
            <a:ext cx="1259380" cy="338554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CONTRACTION</a:t>
            </a:r>
            <a:endParaRPr lang="en-US" sz="1600" dirty="0">
              <a:latin typeface="Bernard MT Condensed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72198" y="6286520"/>
            <a:ext cx="1143008" cy="33855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Bernard MT Condensed" pitchFamily="18" charset="0"/>
              </a:rPr>
              <a:t>RELAXATION</a:t>
            </a:r>
            <a:endParaRPr lang="en-US" sz="16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37" name="Lightning Bolt 36"/>
          <p:cNvSpPr/>
          <p:nvPr/>
        </p:nvSpPr>
        <p:spPr>
          <a:xfrm rot="21049289" flipH="1">
            <a:off x="5797410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Lightning Bolt 37"/>
          <p:cNvSpPr/>
          <p:nvPr/>
        </p:nvSpPr>
        <p:spPr>
          <a:xfrm rot="21049289" flipH="1">
            <a:off x="7601955" y="1963821"/>
            <a:ext cx="525387" cy="1075352"/>
          </a:xfrm>
          <a:prstGeom prst="lightningBolt">
            <a:avLst/>
          </a:prstGeom>
          <a:gradFill flip="none" rotWithShape="1">
            <a:gsLst>
              <a:gs pos="0">
                <a:schemeClr val="bg1">
                  <a:alpha val="73000"/>
                </a:schemeClr>
              </a:gs>
              <a:gs pos="50000">
                <a:schemeClr val="accent1">
                  <a:shade val="67500"/>
                  <a:satMod val="115000"/>
                  <a:alpha val="61000"/>
                </a:schemeClr>
              </a:gs>
              <a:gs pos="100000">
                <a:srgbClr val="C00000">
                  <a:alpha val="74000"/>
                </a:srgbClr>
              </a:gs>
            </a:gsLst>
            <a:lin ang="54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/>
          <p:cNvSpPr txBox="1"/>
          <p:nvPr/>
        </p:nvSpPr>
        <p:spPr>
          <a:xfrm>
            <a:off x="7643834" y="6286520"/>
            <a:ext cx="1259380" cy="338554"/>
          </a:xfrm>
          <a:prstGeom prst="rect">
            <a:avLst/>
          </a:prstGeom>
          <a:solidFill>
            <a:srgbClr val="CCFF33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ernard MT Condensed" pitchFamily="18" charset="0"/>
              </a:rPr>
              <a:t>CONTRACTION</a:t>
            </a:r>
            <a:endParaRPr lang="en-US" sz="1600" dirty="0"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6" grpId="0" animBg="1"/>
      <p:bldP spid="36" grpId="0"/>
      <p:bldP spid="19" grpId="0" animBg="1"/>
      <p:bldP spid="20" grpId="0" animBg="1"/>
      <p:bldP spid="37" grpId="0" animBg="1"/>
      <p:bldP spid="38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571472" y="362824"/>
            <a:ext cx="3571900" cy="5636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572000" y="332656"/>
            <a:ext cx="3714776" cy="5709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95536" y="5962928"/>
            <a:ext cx="388843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 </a:t>
            </a:r>
            <a:r>
              <a:rPr lang="en-US" sz="20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000" baseline="-25000" dirty="0" smtClean="0">
                <a:solidFill>
                  <a:srgbClr val="CC0000"/>
                </a:solidFill>
                <a:latin typeface="Bernard MT Condensed" pitchFamily="18" charset="0"/>
              </a:rPr>
              <a:t>1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receptors in heart </a:t>
            </a:r>
            <a:endParaRPr lang="en-US" sz="20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6003872"/>
            <a:ext cx="3888432" cy="60529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SNS  actions  at </a:t>
            </a:r>
            <a:r>
              <a:rPr lang="en-US" sz="20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2000" dirty="0" smtClean="0">
                <a:solidFill>
                  <a:srgbClr val="CC0000"/>
                </a:solidFill>
                <a:latin typeface="Bernard MT Condensed" pitchFamily="18" charset="0"/>
              </a:rPr>
              <a:t> receptors in organs controlling metabolism</a:t>
            </a:r>
            <a:endParaRPr lang="en-US" sz="20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429396"/>
            <a:ext cx="9144000" cy="428604"/>
          </a:xfrm>
          <a:prstGeom prst="rect">
            <a:avLst/>
          </a:prstGeom>
          <a:gradFill flip="none" rotWithShape="1">
            <a:gsLst>
              <a:gs pos="7000">
                <a:srgbClr val="4E00C0">
                  <a:alpha val="60000"/>
                </a:srgbClr>
              </a:gs>
              <a:gs pos="35000">
                <a:srgbClr val="CCFFFF"/>
              </a:gs>
              <a:gs pos="65000">
                <a:srgbClr val="CCFF33"/>
              </a:gs>
              <a:gs pos="93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9512" y="548680"/>
            <a:ext cx="792088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C0000"/>
                </a:solidFill>
                <a:latin typeface="Bernard MT Condensed" pitchFamily="18" charset="0"/>
              </a:rPr>
              <a:t>Sum up of physiological actions of Epinephrine (adrenaline)</a:t>
            </a:r>
            <a:endParaRPr lang="en-US" sz="2400" dirty="0">
              <a:solidFill>
                <a:srgbClr val="CC0000"/>
              </a:solidFill>
              <a:latin typeface="Bernard MT Condensed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512" y="1484784"/>
            <a:ext cx="9144000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Heart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inotropic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chronotropic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dromotropic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lusiotropic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(excitability)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BP  systolic 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diastolic   low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&amp;  high dose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Vascular SMC; constrict skin + peripheral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latin typeface="Symbol" pitchFamily="18" charset="2"/>
              </a:rPr>
              <a:t>/ </a:t>
            </a:r>
            <a:r>
              <a:rPr lang="en-US" sz="2200" b="1" dirty="0" smtClean="0">
                <a:latin typeface="Arial Narrow" pitchFamily="34" charset="0"/>
              </a:rPr>
              <a:t>dilate  </a:t>
            </a:r>
            <a:r>
              <a:rPr lang="en-US" sz="2200" b="1" dirty="0" err="1" smtClean="0">
                <a:latin typeface="Arial Narrow" pitchFamily="34" charset="0"/>
              </a:rPr>
              <a:t>coronary+skeletal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</a:endParaRP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Non vascular SMC;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	Lung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bronchiodilatation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endParaRPr lang="en-US" sz="2200" b="1" dirty="0" smtClean="0"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GIT  motility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Bladder  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detrusor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m.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/ contract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trigone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&amp; sphincter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endParaRPr lang="en-US" sz="2200" b="1" dirty="0" smtClean="0">
              <a:solidFill>
                <a:srgbClr val="FF0000"/>
              </a:solidFill>
              <a:latin typeface="Arial Narrow" pitchFamily="34" charset="0"/>
              <a:sym typeface="Wingdings 3"/>
            </a:endParaRP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Pregnant uterus  </a:t>
            </a:r>
            <a:r>
              <a:rPr lang="en-US" sz="2200" b="1" dirty="0" err="1" smtClean="0">
                <a:solidFill>
                  <a:srgbClr val="5100C8"/>
                </a:solidFill>
                <a:latin typeface="Arial Narrow" pitchFamily="34" charset="0"/>
                <a:sym typeface="Wingdings 3"/>
              </a:rPr>
              <a:t>tocolytic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	Eye 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mydriasis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1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</a:p>
          <a:p>
            <a:pPr>
              <a:spcBef>
                <a:spcPts val="200"/>
              </a:spcBef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                      no sig. change; accommodation &amp; intraocular pressure(IOP) ???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  <a:sym typeface="Wingdings 3"/>
              </a:rPr>
              <a:t> Metabolism  insulin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a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, glucagon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),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</a:t>
            </a:r>
            <a:r>
              <a:rPr lang="en-US" sz="2200" dirty="0" smtClean="0"/>
              <a:t> </a:t>
            </a:r>
            <a:r>
              <a:rPr lang="en-US" sz="2200" b="1" dirty="0" smtClean="0">
                <a:latin typeface="Arial Narrow" pitchFamily="34" charset="0"/>
              </a:rPr>
              <a:t>liver</a:t>
            </a:r>
            <a:r>
              <a:rPr lang="en-US" sz="2200" dirty="0" smtClean="0"/>
              <a:t> </a:t>
            </a:r>
            <a:r>
              <a:rPr lang="en-US" sz="2200" b="1" dirty="0" err="1" smtClean="0">
                <a:latin typeface="Arial Narrow" pitchFamily="34" charset="0"/>
              </a:rPr>
              <a:t>glycogenolysis</a:t>
            </a:r>
            <a:r>
              <a:rPr lang="en-US" sz="2200" b="1" dirty="0" smtClean="0">
                <a:latin typeface="Arial Narrow" pitchFamily="34" charset="0"/>
              </a:rPr>
              <a:t> + sk. </a:t>
            </a:r>
            <a:br>
              <a:rPr lang="en-US" sz="2200" b="1" dirty="0" smtClean="0">
                <a:latin typeface="Arial Narrow" pitchFamily="34" charset="0"/>
              </a:rPr>
            </a:br>
            <a:r>
              <a:rPr lang="en-US" sz="2200" b="1" dirty="0" smtClean="0">
                <a:latin typeface="Arial Narrow" pitchFamily="34" charset="0"/>
              </a:rPr>
              <a:t>    m. </a:t>
            </a:r>
            <a:r>
              <a:rPr lang="en-US" sz="2200" b="1" dirty="0" err="1" smtClean="0">
                <a:latin typeface="Arial Narrow" pitchFamily="34" charset="0"/>
              </a:rPr>
              <a:t>glycolysis</a:t>
            </a:r>
            <a:r>
              <a:rPr lang="en-US" sz="2200" b="1" dirty="0" smtClean="0"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latin typeface="Arial Narrow" pitchFamily="34" charset="0"/>
              </a:rPr>
              <a:t>/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  adipose </a:t>
            </a:r>
            <a:r>
              <a:rPr lang="en-US" sz="2200" b="1" dirty="0" err="1" smtClean="0">
                <a:latin typeface="Arial Narrow" pitchFamily="34" charset="0"/>
                <a:sym typeface="Wingdings 3"/>
              </a:rPr>
              <a:t>lipolysis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Arial Narrow" pitchFamily="34" charset="0"/>
                <a:sym typeface="Wingdings 3"/>
              </a:rPr>
              <a:t>(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 /b</a:t>
            </a:r>
            <a:r>
              <a:rPr lang="en-US" sz="2200" b="1" baseline="-25000" dirty="0" smtClean="0">
                <a:solidFill>
                  <a:srgbClr val="FF0000"/>
                </a:solidFill>
                <a:latin typeface="Symbol" pitchFamily="18" charset="2"/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  <a:latin typeface="Symbol" pitchFamily="18" charset="2"/>
              </a:rPr>
              <a:t>)</a:t>
            </a:r>
          </a:p>
          <a:p>
            <a:pPr>
              <a:spcBef>
                <a:spcPts val="600"/>
              </a:spcBef>
              <a:buBlip>
                <a:blip r:embed="rId2"/>
              </a:buBlip>
            </a:pPr>
            <a:r>
              <a:rPr lang="en-US" sz="2200" b="1" dirty="0" smtClean="0">
                <a:latin typeface="Arial Narrow" pitchFamily="34" charset="0"/>
              </a:rPr>
              <a:t> CNS </a:t>
            </a:r>
            <a:r>
              <a:rPr lang="en-US" sz="2200" b="1" dirty="0" smtClean="0">
                <a:latin typeface="Arial Narrow" pitchFamily="34" charset="0"/>
                <a:sym typeface="Wingdings 3"/>
              </a:rPr>
              <a:t>little, headache, tremors &amp; restlessness</a:t>
            </a:r>
            <a:endParaRPr lang="en-US" sz="2200" b="1" dirty="0" smtClean="0">
              <a:latin typeface="Arial Narrow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9512" y="1196752"/>
            <a:ext cx="26809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Acts on all ADR; 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b </a:t>
            </a:r>
            <a:r>
              <a:rPr lang="en-US" sz="2000" b="1" dirty="0" smtClean="0">
                <a:solidFill>
                  <a:srgbClr val="FF0000"/>
                </a:solidFill>
                <a:latin typeface="Arial Narrow" pitchFamily="34" charset="0"/>
              </a:rPr>
              <a:t>=/&gt;</a:t>
            </a:r>
            <a:r>
              <a:rPr lang="en-US" sz="2000" b="1" dirty="0" smtClean="0">
                <a:solidFill>
                  <a:srgbClr val="FF0000"/>
                </a:solidFill>
                <a:latin typeface="Symbol" pitchFamily="18" charset="2"/>
              </a:rPr>
              <a:t> a 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11501</TotalTime>
  <Words>371</Words>
  <Application>Microsoft Office PowerPoint</Application>
  <PresentationFormat>On-screen Show (4:3)</PresentationFormat>
  <Paragraphs>120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Urban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EFFECTS OF SYMPATHOMIMETICS ON CARDIOVASCULAR DISEASES</dc:title>
  <dc:creator>Liyana</dc:creator>
  <cp:lastModifiedBy>ksupy</cp:lastModifiedBy>
  <cp:revision>209</cp:revision>
  <dcterms:created xsi:type="dcterms:W3CDTF">2009-01-17T13:48:18Z</dcterms:created>
  <dcterms:modified xsi:type="dcterms:W3CDTF">2012-02-05T11:02:11Z</dcterms:modified>
</cp:coreProperties>
</file>