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audio1.bin" ContentType="audio/unknown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307" r:id="rId2"/>
    <p:sldId id="284" r:id="rId3"/>
    <p:sldId id="285" r:id="rId4"/>
    <p:sldId id="308" r:id="rId5"/>
    <p:sldId id="320" r:id="rId6"/>
    <p:sldId id="312" r:id="rId7"/>
    <p:sldId id="311" r:id="rId8"/>
    <p:sldId id="288" r:id="rId9"/>
    <p:sldId id="289" r:id="rId10"/>
    <p:sldId id="290" r:id="rId11"/>
    <p:sldId id="291" r:id="rId12"/>
    <p:sldId id="315" r:id="rId13"/>
    <p:sldId id="293" r:id="rId14"/>
    <p:sldId id="314" r:id="rId15"/>
    <p:sldId id="316" r:id="rId16"/>
    <p:sldId id="317" r:id="rId17"/>
    <p:sldId id="304" r:id="rId18"/>
    <p:sldId id="295" r:id="rId19"/>
    <p:sldId id="297" r:id="rId20"/>
    <p:sldId id="318" r:id="rId21"/>
    <p:sldId id="319" r:id="rId22"/>
    <p:sldId id="30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90DB7"/>
    <a:srgbClr val="FFCC66"/>
    <a:srgbClr val="FF0066"/>
    <a:srgbClr val="008000"/>
    <a:srgbClr val="259EDB"/>
    <a:srgbClr val="EFF8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26" autoAdjust="0"/>
  </p:normalViewPr>
  <p:slideViewPr>
    <p:cSldViewPr>
      <p:cViewPr varScale="1">
        <p:scale>
          <a:sx n="79" d="100"/>
          <a:sy n="79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E46629-4586-7B46-99C4-3269329B8FDA}" type="datetimeFigureOut">
              <a:rPr lang="en-US"/>
              <a:pPr/>
              <a:t>1/30/12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5B750A-B507-1846-806F-8D32D8A69A8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24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E545FA-CC22-7243-8913-9011E25C1CB8}" type="slidenum">
              <a:rPr lang="ar-sa"/>
              <a:pPr eaLnBrk="1" hangingPunct="1"/>
              <a:t>2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1CED0D-6B95-9848-AA15-286DA7ED3071}" type="slidenum">
              <a:rPr lang="ar-sa"/>
              <a:pPr eaLnBrk="1" hangingPunct="1"/>
              <a:t>17</a:t>
            </a:fld>
            <a:endParaRPr 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F4B194-1E52-9448-A248-8BAA305668D0}" type="slidenum">
              <a:rPr lang="ar-sa"/>
              <a:pPr eaLnBrk="1" hangingPunct="1"/>
              <a:t>18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5EFB2D-EDE0-5449-BA57-D2CCE504EC21}" type="slidenum">
              <a:rPr lang="ar-sa"/>
              <a:pPr eaLnBrk="1" hangingPunct="1"/>
              <a:t>19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1DE3E2-98F1-4E44-B952-D8DE6CE8CB9F}" type="slidenum">
              <a:rPr lang="ar-sa"/>
              <a:pPr eaLnBrk="1" hangingPunct="1"/>
              <a:t>21</a:t>
            </a:fld>
            <a:endParaRPr 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D02903-B65E-D24B-A683-1EAD9053135E}" type="slidenum">
              <a:rPr lang="ar-sa"/>
              <a:pPr eaLnBrk="1" hangingPunct="1"/>
              <a:t>22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41C345-6BAD-E042-B020-A63DB11E3117}" type="slidenum">
              <a:rPr lang="ar-sa"/>
              <a:pPr eaLnBrk="1" hangingPunct="1"/>
              <a:t>3</a:t>
            </a:fld>
            <a:endParaRPr 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D3D545-73E5-B84A-9FCA-FEE515B7696F}" type="slidenum">
              <a:rPr lang="ar-sa"/>
              <a:pPr eaLnBrk="1" hangingPunct="1"/>
              <a:t>8</a:t>
            </a:fld>
            <a:endParaRPr 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59481F-BA78-4449-8B65-190B561D994E}" type="slidenum">
              <a:rPr lang="ar-sa"/>
              <a:pPr eaLnBrk="1" hangingPunct="1"/>
              <a:t>9</a:t>
            </a:fld>
            <a:endParaRPr 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E3B4B9-FD75-B244-8816-45F445506417}" type="slidenum">
              <a:rPr lang="ar-sa"/>
              <a:pPr eaLnBrk="1" hangingPunct="1"/>
              <a:t>10</a:t>
            </a:fld>
            <a:endParaRPr 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B8C17E-7D36-C049-9063-4DCFC0B7B68D}" type="slidenum">
              <a:rPr lang="ar-sa"/>
              <a:pPr eaLnBrk="1" hangingPunct="1"/>
              <a:t>11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AF817193-34DE-9C4A-A482-1886AB09DCD9}" type="slidenum">
              <a:rPr lang="ar-sa" sz="1200"/>
              <a:pPr algn="r" eaLnBrk="1" hangingPunct="1"/>
              <a:t>12</a:t>
            </a:fld>
            <a:endParaRPr lang="en-US" sz="120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BED398-8E9E-6A40-A34F-E51DD03C8608}" type="slidenum">
              <a:rPr lang="ar-sa"/>
              <a:pPr eaLnBrk="1" hangingPunct="1"/>
              <a:t>13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019FCC5C-0147-8C41-9719-96A0E03444E0}" type="slidenum">
              <a:rPr lang="ar-sa" sz="1200"/>
              <a:pPr algn="r" eaLnBrk="1" hangingPunct="1"/>
              <a:t>14</a:t>
            </a:fld>
            <a:endParaRPr lang="en-US" sz="120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1D9ED-4EEA-5C42-9996-CD7E437E0BB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9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0F5B5-0B31-D440-8DB8-0695ACD5D83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0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1119A-17A3-1845-98DE-5C00DB03AF4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1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FD7CC-D1B3-3E4F-9C97-0FB85E5A593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1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9286B-9B92-6046-829B-E0497D20175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8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DB981-B02F-AA4E-A29D-16B69AC59E8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8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78892-362F-3E43-909D-19521372F44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5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D62F2-FFFF-E542-92C9-AA586C48D8E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2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8CA11-2A5F-7C47-9022-C54C7224C31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5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FA956-C520-5241-86AF-B8313C2C2C8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5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8D43A-5332-6240-ADE4-84C72BE820B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6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69A70-0BAF-6C4A-9EED-3C17C3B94FC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0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EFF8C4"/>
              </a:gs>
              <a:gs pos="100000">
                <a:srgbClr val="EFF8C4">
                  <a:gamma/>
                  <a:tint val="54118"/>
                  <a:invGamma/>
                </a:srgbClr>
              </a:gs>
            </a:gsLst>
            <a:lin ang="5400000" scaled="1"/>
          </a:gra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DDC63F-9AAE-4943-BB66-90D503C454F5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audio" Target="../media/audio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1187450" y="1628775"/>
            <a:ext cx="7056438" cy="17287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13500000">
              <a:srgbClr val="000000">
                <a:alpha val="74998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ANTICHOLINERGIC DRUGS</a:t>
            </a:r>
          </a:p>
        </p:txBody>
      </p:sp>
      <p:graphicFrame>
        <p:nvGraphicFramePr>
          <p:cNvPr id="346126" name="Group 14"/>
          <p:cNvGraphicFramePr>
            <a:graphicFrameLocks noGrp="1"/>
          </p:cNvGraphicFramePr>
          <p:nvPr/>
        </p:nvGraphicFramePr>
        <p:xfrm>
          <a:off x="323850" y="3860800"/>
          <a:ext cx="8640763" cy="1387475"/>
        </p:xfrm>
        <a:graphic>
          <a:graphicData uri="http://schemas.openxmlformats.org/drawingml/2006/table">
            <a:tbl>
              <a:tblPr rtl="1"/>
              <a:tblGrid>
                <a:gridCol w="4319588"/>
                <a:gridCol w="4321175"/>
              </a:tblGrid>
              <a:tr h="1387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Prof. Alhaider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Pharmacology Department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f. Hanan 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agar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Pharmacology Department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4087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charset="0"/>
              <a:buNone/>
            </a:pPr>
            <a:r>
              <a:rPr lang="en-US" sz="28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Cardiovascular system (CVS)</a:t>
            </a:r>
            <a:endParaRPr lang="en-US" sz="2800" b="1" i="1">
              <a:solidFill>
                <a:srgbClr val="C00000"/>
              </a:solidFill>
              <a:latin typeface="Times New Roman" charset="0"/>
              <a:cs typeface="Times New Roman" charset="0"/>
            </a:endParaRPr>
          </a:p>
          <a:p>
            <a:pPr marL="609600" indent="-609600">
              <a:lnSpc>
                <a:spcPct val="90000"/>
              </a:lnSpc>
              <a:buSzPct val="70000"/>
              <a:buFont typeface="Wingdings" charset="0"/>
              <a:buChar char="q"/>
            </a:pPr>
            <a:r>
              <a:rPr lang="en-US" b="1">
                <a:latin typeface="Times New Roman" charset="0"/>
                <a:cs typeface="Times New Roman" charset="0"/>
              </a:rPr>
              <a:t>Tachycardia (increase in heart rate)</a:t>
            </a:r>
          </a:p>
          <a:p>
            <a:pPr marL="609600" indent="-609600">
              <a:lnSpc>
                <a:spcPct val="90000"/>
              </a:lnSpc>
              <a:buSzPct val="70000"/>
              <a:buFont typeface="Wingdings" charset="0"/>
              <a:buChar char="q"/>
            </a:pP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</a:t>
            </a:r>
            <a:r>
              <a:rPr lang="en-US" b="1">
                <a:latin typeface="Times New Roman" charset="0"/>
                <a:cs typeface="Times New Roman" charset="0"/>
              </a:rPr>
              <a:t> AV conduction ( + ve dromotropic effect</a:t>
            </a:r>
            <a:r>
              <a:rPr lang="en-US" b="1" i="1">
                <a:latin typeface="Times New Roman" charset="0"/>
                <a:cs typeface="Times New Roman" charset="0"/>
              </a:rPr>
              <a:t>)</a:t>
            </a:r>
          </a:p>
          <a:p>
            <a:pPr marL="609600" indent="-609600">
              <a:lnSpc>
                <a:spcPct val="90000"/>
              </a:lnSpc>
              <a:buSzPct val="70000"/>
              <a:buFont typeface="Wingdings" charset="0"/>
              <a:buChar char="q"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Therapeutic dose</a:t>
            </a:r>
            <a:r>
              <a:rPr lang="en-US" b="1">
                <a:latin typeface="Times New Roman" charset="0"/>
                <a:cs typeface="Times New Roman" charset="0"/>
              </a:rPr>
              <a:t>: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</a:t>
            </a:r>
            <a:r>
              <a:rPr lang="en-US" b="1">
                <a:latin typeface="Times New Roman" charset="0"/>
                <a:cs typeface="Times New Roman" charset="0"/>
              </a:rPr>
              <a:t> Vasodilatation induced by cholinomimetics.</a:t>
            </a:r>
          </a:p>
          <a:p>
            <a:pPr marL="609600" indent="-609600">
              <a:lnSpc>
                <a:spcPct val="90000"/>
              </a:lnSpc>
              <a:buSzPct val="70000"/>
              <a:buFont typeface="Wingdings" charset="0"/>
              <a:buChar char="q"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Toxic dose: </a:t>
            </a:r>
            <a:r>
              <a:rPr lang="en-US" b="1">
                <a:latin typeface="Times New Roman" charset="0"/>
                <a:cs typeface="Times New Roman" charset="0"/>
              </a:rPr>
              <a:t>Cutaneous vasodilatation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</a:t>
            </a:r>
            <a:r>
              <a:rPr lang="en-US" b="1">
                <a:latin typeface="Times New Roman" charset="0"/>
                <a:cs typeface="Times New Roman" charset="0"/>
              </a:rPr>
              <a:t> (atropine flush).	</a:t>
            </a:r>
            <a:endParaRPr lang="en-US" b="1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C00000"/>
              </a:solidFill>
              <a:latin typeface="Times New Roman" charset="0"/>
              <a:cs typeface="Times New Roman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Respiratory system</a:t>
            </a:r>
          </a:p>
          <a:p>
            <a:pPr marL="609600" indent="-609600">
              <a:lnSpc>
                <a:spcPct val="80000"/>
              </a:lnSpc>
              <a:buSzPct val="70000"/>
              <a:buFont typeface="Wingdings" charset="0"/>
              <a:buChar char="q"/>
            </a:pPr>
            <a:r>
              <a:rPr lang="en-US" b="1">
                <a:latin typeface="Times New Roman" charset="0"/>
                <a:cs typeface="Times New Roman" charset="0"/>
              </a:rPr>
              <a:t>Relaxation of bronchial muscles (bronchodilator)</a:t>
            </a:r>
          </a:p>
          <a:p>
            <a:pPr marL="609600" indent="-609600">
              <a:lnSpc>
                <a:spcPct val="80000"/>
              </a:lnSpc>
              <a:buSzPct val="70000"/>
              <a:buFont typeface="Wingdings" charset="0"/>
              <a:buChar char="q"/>
            </a:pP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</a:t>
            </a:r>
            <a:r>
              <a:rPr lang="en-US" b="1">
                <a:latin typeface="Times New Roman" charset="0"/>
                <a:cs typeface="Times New Roman" charset="0"/>
              </a:rPr>
              <a:t> Bronchial secretion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</a:t>
            </a:r>
            <a:r>
              <a:rPr lang="en-US" b="1">
                <a:latin typeface="Times New Roman" charset="0"/>
                <a:cs typeface="Times New Roman" charset="0"/>
              </a:rPr>
              <a:t>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</a:t>
            </a:r>
            <a:r>
              <a:rPr lang="en-US" b="1">
                <a:latin typeface="Times New Roman" charset="0"/>
                <a:cs typeface="Times New Roman" charset="0"/>
              </a:rPr>
              <a:t> viscosity 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667750" cy="6553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Eye</a:t>
            </a:r>
          </a:p>
          <a:p>
            <a:pPr lvl="1">
              <a:lnSpc>
                <a:spcPct val="110000"/>
              </a:lnSpc>
              <a:buSzPct val="70000"/>
              <a:buFont typeface="Wingdings" charset="0"/>
              <a:buChar char="q"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Passive mydriasis</a:t>
            </a:r>
          </a:p>
          <a:p>
            <a:pPr lvl="1">
              <a:lnSpc>
                <a:spcPct val="110000"/>
              </a:lnSpc>
              <a:buSzPct val="70000"/>
              <a:buFont typeface="Wingdings" charset="0"/>
              <a:buNone/>
            </a:pPr>
            <a:r>
              <a:rPr lang="en-US" sz="3200" b="1" i="1">
                <a:solidFill>
                  <a:srgbClr val="C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	due to paralysis of circular muscle</a:t>
            </a:r>
          </a:p>
          <a:p>
            <a:pPr lvl="1">
              <a:lnSpc>
                <a:spcPct val="110000"/>
              </a:lnSpc>
              <a:buSzPct val="70000"/>
              <a:buFont typeface="Wingdings" charset="0"/>
              <a:buChar char="q"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Cycloplegia  (loss of near accommodation)</a:t>
            </a:r>
          </a:p>
          <a:p>
            <a:pPr lvl="1">
              <a:lnSpc>
                <a:spcPct val="110000"/>
              </a:lnSpc>
              <a:buSzPct val="70000"/>
              <a:buFont typeface="Wingdings" charset="0"/>
              <a:buNone/>
            </a:pPr>
            <a:r>
              <a:rPr lang="en-US" sz="3200" b="1" i="1">
                <a:solidFill>
                  <a:srgbClr val="C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  due to paralysis of ciliary muscle.</a:t>
            </a:r>
          </a:p>
          <a:p>
            <a:pPr lvl="1">
              <a:lnSpc>
                <a:spcPct val="110000"/>
              </a:lnSpc>
              <a:buSzPct val="70000"/>
              <a:buFont typeface="Wingdings" charset="0"/>
              <a:buChar char="q"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Loss of light reflex.</a:t>
            </a:r>
          </a:p>
          <a:p>
            <a:pPr lvl="1">
              <a:lnSpc>
                <a:spcPct val="110000"/>
              </a:lnSpc>
              <a:buSzPct val="70000"/>
              <a:buFont typeface="Wingdings" charset="0"/>
              <a:buChar char="q"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increase I.O.P # glaucoma.</a:t>
            </a:r>
          </a:p>
          <a:p>
            <a:pPr lvl="1">
              <a:lnSpc>
                <a:spcPct val="110000"/>
              </a:lnSpc>
              <a:buSzPct val="70000"/>
              <a:buFont typeface="Wingdings" charset="0"/>
              <a:buChar char="q"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</a:t>
            </a: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Lacrimal secretion </a:t>
            </a: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</a:t>
            </a: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sandy eye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52400"/>
            <a:ext cx="8667750" cy="6553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Secretions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="1">
              <a:solidFill>
                <a:srgbClr val="C00000"/>
              </a:solidFill>
              <a:latin typeface="Times New Roman" charset="0"/>
              <a:cs typeface="Times New Roman" charset="0"/>
            </a:endParaRPr>
          </a:p>
          <a:p>
            <a:pPr>
              <a:lnSpc>
                <a:spcPct val="115000"/>
              </a:lnSpc>
              <a:buFont typeface="Symbol" charset="0"/>
              <a:buChar char="¯"/>
            </a:pPr>
            <a:r>
              <a:rPr lang="en-US" b="1">
                <a:latin typeface="Times New Roman" charset="0"/>
                <a:cs typeface="Times New Roman" charset="0"/>
              </a:rPr>
              <a:t>Salivary secretion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</a:t>
            </a:r>
            <a:r>
              <a:rPr lang="en-US" b="1">
                <a:latin typeface="Times New Roman" charset="0"/>
                <a:cs typeface="Times New Roman" charset="0"/>
              </a:rPr>
              <a:t> ( Dry mouth ).</a:t>
            </a:r>
          </a:p>
          <a:p>
            <a:pPr>
              <a:lnSpc>
                <a:spcPct val="115000"/>
              </a:lnSpc>
              <a:buFont typeface="Symbol" charset="0"/>
              <a:buNone/>
            </a:pP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</a:t>
            </a:r>
            <a:r>
              <a:rPr lang="en-US" b="1">
                <a:latin typeface="Times New Roman" charset="0"/>
                <a:cs typeface="Times New Roman" charset="0"/>
              </a:rPr>
              <a:t> Sweating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</a:t>
            </a:r>
            <a:r>
              <a:rPr lang="en-US" b="1">
                <a:latin typeface="Times New Roman" charset="0"/>
                <a:cs typeface="Times New Roman" charset="0"/>
              </a:rPr>
              <a:t> Dry skin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</a:t>
            </a:r>
            <a:r>
              <a:rPr lang="en-US" b="1">
                <a:latin typeface="Times New Roman" charset="0"/>
                <a:cs typeface="Times New Roman" charset="0"/>
              </a:rPr>
              <a:t> Fever in infants and children.</a:t>
            </a:r>
          </a:p>
          <a:p>
            <a:pPr>
              <a:lnSpc>
                <a:spcPct val="115000"/>
              </a:lnSpc>
              <a:buFont typeface="Symbol" charset="0"/>
              <a:buNone/>
            </a:pP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</a:t>
            </a:r>
            <a:r>
              <a:rPr lang="en-US" b="1">
                <a:latin typeface="Times New Roman" charset="0"/>
                <a:cs typeface="Times New Roman" charset="0"/>
              </a:rPr>
              <a:t> Bronchial  secretion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 </a:t>
            </a:r>
            <a:r>
              <a:rPr lang="en-US" b="1">
                <a:latin typeface="Times New Roman" charset="0"/>
                <a:cs typeface="Times New Roman" charset="0"/>
              </a:rPr>
              <a:t> Viscosity</a:t>
            </a:r>
          </a:p>
          <a:p>
            <a:pPr>
              <a:lnSpc>
                <a:spcPct val="115000"/>
              </a:lnSpc>
              <a:buFont typeface="Symbol" charset="0"/>
              <a:buChar char="¯"/>
            </a:pPr>
            <a:r>
              <a:rPr lang="en-US" b="1">
                <a:latin typeface="Times New Roman" charset="0"/>
                <a:cs typeface="Times New Roman" charset="0"/>
              </a:rPr>
              <a:t>Lacrimal secretion </a:t>
            </a:r>
            <a:r>
              <a:rPr lang="en-US" b="1">
                <a:latin typeface="Times New Roman" charset="0"/>
                <a:cs typeface="Times New Roman" charset="0"/>
                <a:sym typeface="Symbol" charset="0"/>
              </a:rPr>
              <a:t></a:t>
            </a:r>
            <a:r>
              <a:rPr lang="en-US" b="1">
                <a:latin typeface="Times New Roman" charset="0"/>
                <a:cs typeface="Times New Roman" charset="0"/>
              </a:rPr>
              <a:t> Sandy eye</a:t>
            </a:r>
          </a:p>
          <a:p>
            <a:pPr>
              <a:lnSpc>
                <a:spcPct val="80000"/>
              </a:lnSpc>
              <a:buFont typeface="Symbol" charset="0"/>
              <a:buNone/>
            </a:pPr>
            <a:endParaRPr lang="en-US" b="1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64575" cy="636905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buFont typeface="Wingdings" charset="0"/>
              <a:buNone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GIT</a:t>
            </a:r>
          </a:p>
          <a:p>
            <a:pPr marL="717550" lvl="1" indent="-457200">
              <a:lnSpc>
                <a:spcPct val="90000"/>
              </a:lnSpc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Relaxation of smooth muscles.</a:t>
            </a:r>
            <a:endParaRPr lang="en-US" sz="3200" b="1">
              <a:latin typeface="Times New Roman" charset="0"/>
              <a:ea typeface="ＭＳ Ｐゴシック" charset="0"/>
              <a:cs typeface="Times New Roman" charset="0"/>
              <a:sym typeface="Symbol" charset="0"/>
            </a:endParaRPr>
          </a:p>
          <a:p>
            <a:pPr marL="717550" lvl="1" indent="-457200">
              <a:lnSpc>
                <a:spcPct val="90000"/>
              </a:lnSpc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</a:t>
            </a: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GIT motility </a:t>
            </a: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</a:t>
            </a: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3200" b="1">
                <a:solidFill>
                  <a:srgbClr val="C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Antispasmodic effect.</a:t>
            </a:r>
            <a:endParaRPr lang="en-US" sz="3200" b="1">
              <a:solidFill>
                <a:srgbClr val="C00000"/>
              </a:solidFill>
              <a:latin typeface="Times New Roman" charset="0"/>
              <a:ea typeface="ＭＳ Ｐゴシック" charset="0"/>
              <a:cs typeface="Times New Roman" charset="0"/>
              <a:sym typeface="Symbol" charset="0"/>
            </a:endParaRPr>
          </a:p>
          <a:p>
            <a:pPr marL="717550" lvl="1" indent="-457200">
              <a:lnSpc>
                <a:spcPct val="90000"/>
              </a:lnSpc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  <a:sym typeface="Symbol" charset="0"/>
              </a:rPr>
              <a:t></a:t>
            </a: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 Sphincter contractions</a:t>
            </a:r>
          </a:p>
          <a:p>
            <a:pPr marL="717550" lvl="1" indent="-457200">
              <a:lnSpc>
                <a:spcPct val="90000"/>
              </a:lnSpc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Constipation</a:t>
            </a:r>
          </a:p>
          <a:p>
            <a:pPr marL="717550" lvl="1" indent="-457200">
              <a:lnSpc>
                <a:spcPct val="80000"/>
              </a:lnSpc>
              <a:buFontTx/>
              <a:buNone/>
            </a:pPr>
            <a:endParaRPr lang="en-US" sz="3200" b="1" u="sng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533400" indent="-533400">
              <a:buFont typeface="Wingdings" charset="0"/>
              <a:buNone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Urinary Tract</a:t>
            </a:r>
          </a:p>
          <a:p>
            <a:pPr marL="717550" lvl="1" indent="-457200">
              <a:lnSpc>
                <a:spcPct val="95000"/>
              </a:lnSpc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Relaxation of smooth muscles of urinary bladder.</a:t>
            </a:r>
          </a:p>
          <a:p>
            <a:pPr marL="717550" lvl="1" indent="-457200">
              <a:lnSpc>
                <a:spcPct val="95000"/>
              </a:lnSpc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Sphincter contraction. </a:t>
            </a:r>
          </a:p>
          <a:p>
            <a:pPr marL="717550" lvl="1" indent="-457200">
              <a:lnSpc>
                <a:spcPct val="95000"/>
              </a:lnSpc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Urinary retention</a:t>
            </a:r>
            <a:r>
              <a:rPr lang="en-US" sz="3200" b="1" i="1">
                <a:latin typeface="Times New Roman" charset="0"/>
                <a:ea typeface="ＭＳ Ｐゴシック" charset="0"/>
                <a:cs typeface="Times New Roman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333375"/>
            <a:ext cx="8534400" cy="6264275"/>
          </a:xfrm>
        </p:spPr>
        <p:txBody>
          <a:bodyPr/>
          <a:lstStyle/>
          <a:p>
            <a:pPr marL="609600" indent="-609600" algn="ctr">
              <a:buFont typeface="Wingdings" charset="0"/>
              <a:buNone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Hyoscine (SCOPOLAMINE) </a:t>
            </a:r>
          </a:p>
          <a:p>
            <a:pPr marL="609600" indent="-609600">
              <a:buFont typeface="Wingdings" charset="0"/>
              <a:buNone/>
            </a:pPr>
            <a:endParaRPr lang="en-US" b="1">
              <a:solidFill>
                <a:srgbClr val="C00000"/>
              </a:solidFill>
              <a:latin typeface="Times New Roman" charset="0"/>
              <a:cs typeface="Times New Roman" charset="0"/>
            </a:endParaRPr>
          </a:p>
          <a:p>
            <a:pPr marL="609600" indent="-609600">
              <a:buFont typeface="Wingdings" charset="0"/>
              <a:buNone/>
            </a:pPr>
            <a:r>
              <a:rPr lang="en-US" sz="28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What is difference between atropine and hyoscine?</a:t>
            </a:r>
          </a:p>
          <a:p>
            <a:pPr marL="609600" indent="-609600">
              <a:buFont typeface="Wingdings" charset="0"/>
              <a:buNone/>
            </a:pPr>
            <a:endParaRPr lang="en-US" b="1">
              <a:latin typeface="Times New Roman" charset="0"/>
              <a:cs typeface="Times New Roman" charset="0"/>
            </a:endParaRPr>
          </a:p>
          <a:p>
            <a:pPr marL="609600" indent="-609600">
              <a:buFont typeface="Wingdings" charset="0"/>
              <a:buNone/>
            </a:pPr>
            <a:r>
              <a:rPr lang="en-US" b="1">
                <a:latin typeface="Times New Roman" charset="0"/>
                <a:cs typeface="Times New Roman" charset="0"/>
              </a:rPr>
              <a:t>Hyoscine has</a:t>
            </a:r>
          </a:p>
          <a:p>
            <a:pPr marL="609600" indent="-609600">
              <a:lnSpc>
                <a:spcPct val="95000"/>
              </a:lnSpc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Shorter </a:t>
            </a:r>
            <a:r>
              <a:rPr lang="en-US" b="1">
                <a:latin typeface="Times New Roman" charset="0"/>
                <a:cs typeface="Times New Roman" charset="0"/>
              </a:rPr>
              <a:t>duration of action</a:t>
            </a:r>
          </a:p>
          <a:p>
            <a:pPr marL="609600" indent="-609600">
              <a:lnSpc>
                <a:spcPct val="95000"/>
              </a:lnSpc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More</a:t>
            </a:r>
            <a:r>
              <a:rPr lang="en-US" b="1">
                <a:latin typeface="Times New Roman" charset="0"/>
                <a:cs typeface="Times New Roman" charset="0"/>
              </a:rPr>
              <a:t> CNS depressant action</a:t>
            </a:r>
          </a:p>
          <a:p>
            <a:pPr marL="609600" indent="-609600">
              <a:lnSpc>
                <a:spcPct val="95000"/>
              </a:lnSpc>
            </a:pPr>
            <a:r>
              <a:rPr lang="en-US" b="1">
                <a:latin typeface="Times New Roman" charset="0"/>
                <a:cs typeface="Times New Roman" charset="0"/>
              </a:rPr>
              <a:t>Antiemetics action in motion sickness</a:t>
            </a:r>
          </a:p>
          <a:p>
            <a:pPr marL="609600" indent="-609600">
              <a:lnSpc>
                <a:spcPct val="95000"/>
              </a:lnSpc>
            </a:pPr>
            <a:r>
              <a:rPr lang="en-US" b="1">
                <a:latin typeface="Times New Roman" charset="0"/>
                <a:cs typeface="Times New Roman" charset="0"/>
              </a:rPr>
              <a:t>Can produce amnesia. </a:t>
            </a:r>
          </a:p>
          <a:p>
            <a:pPr marL="609600" indent="-609600">
              <a:lnSpc>
                <a:spcPct val="95000"/>
              </a:lnSpc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Less</a:t>
            </a:r>
            <a:r>
              <a:rPr lang="en-US" b="1">
                <a:latin typeface="Times New Roman" charset="0"/>
                <a:cs typeface="Times New Roman" charset="0"/>
              </a:rPr>
              <a:t> CVS effect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b="1">
              <a:solidFill>
                <a:srgbClr val="C00000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94" name="Group 46"/>
          <p:cNvGraphicFramePr>
            <a:graphicFrameLocks noGrp="1"/>
          </p:cNvGraphicFramePr>
          <p:nvPr>
            <p:ph sz="half" idx="4294967295"/>
          </p:nvPr>
        </p:nvGraphicFramePr>
        <p:xfrm>
          <a:off x="250825" y="304800"/>
          <a:ext cx="8713788" cy="6576105"/>
        </p:xfrm>
        <a:graphic>
          <a:graphicData uri="http://schemas.openxmlformats.org/drawingml/2006/table">
            <a:tbl>
              <a:tblPr rtl="1"/>
              <a:tblGrid>
                <a:gridCol w="4087813"/>
                <a:gridCol w="4625975"/>
              </a:tblGrid>
              <a:tr h="5223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Anticholinergic actions</a:t>
                      </a:r>
                    </a:p>
                  </a:txBody>
                  <a:tcPr marT="45037" marB="450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Cholinergic actions</a:t>
                      </a:r>
                    </a:p>
                  </a:txBody>
                  <a:tcPr marT="45037" marB="450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2947919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relaxation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(mydriasis)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relaxation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(cycloplegia) </a:t>
                      </a:r>
                    </a:p>
                    <a:p>
                      <a:pPr marL="533400" marR="0" lvl="0" indent="-53340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loss of accommodation</a:t>
                      </a:r>
                    </a:p>
                  </a:txBody>
                  <a:tcPr marT="45037" marB="450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Eye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Circular muscle of iris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Contraction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(miosis)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Ciliary muscles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Contraction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(accommodation for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near vision)</a:t>
                      </a:r>
                    </a:p>
                  </a:txBody>
                  <a:tcPr marT="45037" marB="450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95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Tachycardia    H.R</a:t>
                      </a:r>
                    </a:p>
                  </a:txBody>
                  <a:tcPr marT="45037" marB="450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Heart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bradycardia (   H.R.)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037" marB="450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9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Relaxation of muscles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contraction of sphincter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Urinary retention</a:t>
                      </a:r>
                    </a:p>
                  </a:txBody>
                  <a:tcPr marT="45037" marB="450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Urinary bladder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Contraction of muscles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Relaxation of sphincter</a:t>
                      </a:r>
                    </a:p>
                  </a:txBody>
                  <a:tcPr marT="45037" marB="450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1" name="Line 20"/>
          <p:cNvSpPr>
            <a:spLocks noChangeShapeType="1"/>
          </p:cNvSpPr>
          <p:nvPr/>
        </p:nvSpPr>
        <p:spPr bwMode="auto">
          <a:xfrm>
            <a:off x="2590800" y="4267200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92" name="Line 21"/>
          <p:cNvSpPr>
            <a:spLocks noChangeShapeType="1"/>
          </p:cNvSpPr>
          <p:nvPr/>
        </p:nvSpPr>
        <p:spPr bwMode="auto">
          <a:xfrm flipV="1">
            <a:off x="7086600" y="4114800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97" name="Group 25"/>
          <p:cNvGraphicFramePr>
            <a:graphicFrameLocks noGrp="1"/>
          </p:cNvGraphicFramePr>
          <p:nvPr>
            <p:ph sz="half" idx="4294967295"/>
          </p:nvPr>
        </p:nvGraphicFramePr>
        <p:xfrm>
          <a:off x="179388" y="188913"/>
          <a:ext cx="8785225" cy="6437418"/>
        </p:xfrm>
        <a:graphic>
          <a:graphicData uri="http://schemas.openxmlformats.org/drawingml/2006/table">
            <a:tbl>
              <a:tblPr rtl="1"/>
              <a:tblGrid>
                <a:gridCol w="4237038"/>
                <a:gridCol w="4548187"/>
              </a:tblGrid>
              <a:tr h="518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Anticholinergic drugs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Cholinergic drugs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1798231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Decrease all secretions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Exocrine glands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 of sweat, saliva, lacrimal, bronchial, intestinal secretions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60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peristalsis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secretion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Contraction of sphincter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constipation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peristalsis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secretion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relaxation of sphincter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49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Bronchodilatation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     Decrease secretion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Lung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Bronchoconstriction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   bronchial secretion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5292725" y="34290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V="1">
            <a:off x="468313" y="314166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V="1">
            <a:off x="457200" y="35814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5292725" y="29718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9" name="Line 25"/>
          <p:cNvSpPr>
            <a:spLocks noChangeShapeType="1"/>
          </p:cNvSpPr>
          <p:nvPr/>
        </p:nvSpPr>
        <p:spPr bwMode="auto">
          <a:xfrm flipV="1">
            <a:off x="762000" y="5638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20" name="Line 19"/>
          <p:cNvSpPr>
            <a:spLocks noChangeShapeType="1"/>
          </p:cNvSpPr>
          <p:nvPr/>
        </p:nvSpPr>
        <p:spPr bwMode="auto">
          <a:xfrm>
            <a:off x="5334000" y="5638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46" name="Group 50"/>
          <p:cNvGraphicFramePr>
            <a:graphicFrameLocks noGrp="1"/>
          </p:cNvGraphicFramePr>
          <p:nvPr>
            <p:ph sz="half" idx="2"/>
          </p:nvPr>
        </p:nvGraphicFramePr>
        <p:xfrm>
          <a:off x="304800" y="762000"/>
          <a:ext cx="8686800" cy="5726114"/>
        </p:xfrm>
        <a:graphic>
          <a:graphicData uri="http://schemas.openxmlformats.org/drawingml/2006/table">
            <a:tbl>
              <a:tblPr rtl="1"/>
              <a:tblGrid>
                <a:gridCol w="4495800"/>
                <a:gridCol w="1870075"/>
                <a:gridCol w="2320925"/>
              </a:tblGrid>
              <a:tr h="458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Uses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organ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Drugs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8C4"/>
                    </a:solidFill>
                  </a:tcPr>
                </a:tc>
              </a:tr>
              <a:tr h="763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Pre-anesthetic medication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Antispasmodic 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CNS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Atropine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Pre-anesthetic medication,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Motion sickness, antispasmodic  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CNS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Hyoscine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Parkinson's disease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CNS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Benz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tropine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Fundus examination of eye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Eye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Hom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atropine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779">
                <a:tc>
                  <a:txBody>
                    <a:bodyPr/>
                    <a:lstStyle/>
                    <a:p>
                      <a:pPr marL="990600" marR="0" lvl="1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asthma, COPD, inhalation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Respiratory system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Ipra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tropi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um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Peptic ulcer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Stomach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Pirenzepine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Antispasmodics in hypermotility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GIT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Glycopyyrolate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Urinary urgency, Urinary incontinence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GUT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Oxybutynin</a:t>
                      </a:r>
                    </a:p>
                  </a:txBody>
                  <a:tcPr marT="45827" marB="458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76200"/>
            <a:ext cx="7920038" cy="576263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Uses of antimuscarinic drugs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45250"/>
          </a:xfrm>
        </p:spPr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en-US" sz="28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Adverse effects</a:t>
            </a:r>
            <a:endParaRPr lang="en-US" b="1">
              <a:solidFill>
                <a:srgbClr val="C00000"/>
              </a:solidFill>
              <a:latin typeface="Times New Roman" charset="0"/>
              <a:cs typeface="Times New Roman" charset="0"/>
            </a:endParaRP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Eye:</a:t>
            </a: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 Blurred vision – Mydriasis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CVS:</a:t>
            </a: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 Tachycardia - Atropine flush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GUT:</a:t>
            </a:r>
            <a:r>
              <a:rPr lang="en-US" b="1">
                <a:solidFill>
                  <a:srgbClr val="FF0066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Urinary retention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GIT:</a:t>
            </a: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 Constipation, paralytic ileus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Secretions:</a:t>
            </a: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 Dryness of mouth , Sandy eye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Increased body temperature.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b="1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CNS:</a:t>
            </a: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 sedation, hallucination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, </a:t>
            </a: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excitation (Toxic dose).</a:t>
            </a:r>
          </a:p>
          <a:p>
            <a:pPr marL="609600" indent="-609600">
              <a:buFontTx/>
              <a:buNone/>
            </a:pPr>
            <a:r>
              <a:rPr lang="en-US" sz="28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Treatment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Gastric lavage.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Anticonvulsant.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Cooling blanket.</a:t>
            </a:r>
          </a:p>
          <a:p>
            <a:pPr marL="609600" indent="-609600">
              <a:buFontTx/>
              <a:buNone/>
            </a:pPr>
            <a:r>
              <a:rPr lang="en-US" sz="28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Antidote</a:t>
            </a: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:  </a:t>
            </a:r>
            <a:r>
              <a:rPr lang="en-US" b="1">
                <a:latin typeface="Times New Roman" charset="0"/>
                <a:cs typeface="Times New Roman" charset="0"/>
              </a:rPr>
              <a:t>Physostigmine  ( IV slowly).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121400"/>
          </a:xfrm>
        </p:spPr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Contraindications</a:t>
            </a:r>
          </a:p>
          <a:p>
            <a:pPr marL="990600" lvl="1" indent="-533400"/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Glaucoma (</a:t>
            </a:r>
            <a:r>
              <a:rPr lang="en-US" b="1" i="1">
                <a:latin typeface="Times New Roman" charset="0"/>
                <a:ea typeface="ＭＳ Ｐゴシック" charset="0"/>
                <a:cs typeface="Times New Roman" charset="0"/>
              </a:rPr>
              <a:t>angle closure glaucoma</a:t>
            </a: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marL="990600" lvl="1" indent="-533400"/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Tachycardia</a:t>
            </a:r>
          </a:p>
          <a:p>
            <a:pPr marL="990600" lvl="1" indent="-533400"/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Prostate hypertrophy in old patients.</a:t>
            </a:r>
          </a:p>
          <a:p>
            <a:pPr marL="990600" lvl="1" indent="-533400"/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Constipation, paralytic ileus, intestinal obstruction.</a:t>
            </a:r>
          </a:p>
          <a:p>
            <a:pPr marL="990600" lvl="1" indent="-533400"/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Children </a:t>
            </a:r>
            <a:r>
              <a:rPr lang="en-US" b="1" i="1">
                <a:latin typeface="Times New Roman" charset="0"/>
                <a:ea typeface="ＭＳ Ｐゴシック" charset="0"/>
                <a:cs typeface="Times New Roman" charset="0"/>
              </a:rPr>
              <a:t>in case of atropine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785225" cy="5580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What students should know:</a:t>
            </a:r>
          </a:p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Student should be able to : </a:t>
            </a:r>
          </a:p>
          <a:p>
            <a:pPr>
              <a:defRPr/>
            </a:pP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Tx/>
              <a:buChar char="•"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Describe Kinetics of muscarinic antagonists </a:t>
            </a:r>
          </a:p>
          <a:p>
            <a:pPr>
              <a:buFontTx/>
              <a:buChar char="•"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The effects of atropine on the major organ systems.</a:t>
            </a:r>
          </a:p>
          <a:p>
            <a:pPr>
              <a:buFontTx/>
              <a:buChar char="•"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To list the clinical uses of muscarinic antagonists</a:t>
            </a:r>
            <a:r>
              <a:rPr lang="en-US" sz="2400" i="1" dirty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>
              <a:buFontTx/>
              <a:buChar char="•"/>
              <a:defRPr/>
            </a:pPr>
            <a:r>
              <a:rPr lang="en-US" sz="2400" i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To know adverse effects</a:t>
            </a: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&amp; contraindications of </a:t>
            </a:r>
            <a:r>
              <a:rPr lang="en-US" sz="2400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anticholinergic</a:t>
            </a: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drugs.</a:t>
            </a:r>
          </a:p>
          <a:p>
            <a:pPr>
              <a:buFontTx/>
              <a:buChar char="•"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To identify at least one antimuscarinic agent for each of the</a:t>
            </a:r>
          </a:p>
          <a:p>
            <a:pPr>
              <a:defRPr/>
            </a:pP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following special </a:t>
            </a:r>
            <a:r>
              <a:rPr lang="en-US" sz="2400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uses:mydriasis</a:t>
            </a: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, cyclopedia, peptic ulcer &amp; </a:t>
            </a:r>
          </a:p>
          <a:p>
            <a:pPr>
              <a:defRPr/>
            </a:pP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parkinsonism.</a:t>
            </a:r>
          </a:p>
          <a:p>
            <a:pPr>
              <a:buFontTx/>
              <a:buChar char="•"/>
              <a:defRPr/>
            </a:pPr>
            <a:endParaRPr lang="en-US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defRPr/>
            </a:pPr>
            <a:endParaRPr lang="en-US" sz="2400" b="1" i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Tx/>
              <a:buChar char="•"/>
              <a:defRPr/>
            </a:pP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Tx/>
              <a:buChar char="•"/>
              <a:defRPr/>
            </a:pPr>
            <a:endParaRPr lang="en-US" sz="24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98340" name="Rectangle 4"/>
          <p:cNvSpPr>
            <a:spLocks noChangeArrowheads="1"/>
          </p:cNvSpPr>
          <p:nvPr/>
        </p:nvSpPr>
        <p:spPr bwMode="auto">
          <a:xfrm>
            <a:off x="611188" y="260350"/>
            <a:ext cx="7920037" cy="576263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Anticholinergic drugs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4983163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endParaRPr lang="en-US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en-US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en-US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en-US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en-US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en-US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Can antimuscarinic drugs reverse the action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latin typeface="Times New Roman" pitchFamily="18" charset="0"/>
                <a:ea typeface="+mn-ea"/>
                <a:cs typeface="Times New Roman" pitchFamily="18" charset="0"/>
              </a:rPr>
              <a:t>of neostigmine on skeletal muscles?</a:t>
            </a:r>
            <a:endParaRPr lang="en-US" dirty="0">
              <a:ea typeface="+mn-ea"/>
            </a:endParaRPr>
          </a:p>
        </p:txBody>
      </p:sp>
      <p:pic>
        <p:nvPicPr>
          <p:cNvPr id="33795" name="Picture 11" descr="j00787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4384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534400" cy="6292850"/>
          </a:xfrm>
        </p:spPr>
        <p:txBody>
          <a:bodyPr/>
          <a:lstStyle/>
          <a:p>
            <a:pPr marL="609600" indent="-609600" algn="ctr">
              <a:buFont typeface="Wingdings" charset="0"/>
              <a:buNone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SUMMARY</a:t>
            </a:r>
          </a:p>
          <a:p>
            <a:pPr marL="609600" indent="-609600" algn="ctr">
              <a:buFont typeface="Wingdings" charset="0"/>
              <a:buNone/>
            </a:pPr>
            <a:endParaRPr lang="en-US" sz="1000" b="1">
              <a:solidFill>
                <a:srgbClr val="C00000"/>
              </a:solidFill>
              <a:latin typeface="Times New Roman" charset="0"/>
              <a:cs typeface="Times New Roman" charset="0"/>
            </a:endParaRPr>
          </a:p>
          <a:p>
            <a:pPr marL="990600" lvl="1" indent="-533400">
              <a:lnSpc>
                <a:spcPct val="125000"/>
              </a:lnSpc>
            </a:pPr>
            <a:r>
              <a:rPr lang="en-US" b="1" i="1">
                <a:latin typeface="Times New Roman" charset="0"/>
                <a:ea typeface="ＭＳ Ｐゴシック" charset="0"/>
                <a:cs typeface="Times New Roman" charset="0"/>
              </a:rPr>
              <a:t>Antimuscarinics reverse action of cholinomimetics on muscarinic receptors.</a:t>
            </a:r>
          </a:p>
          <a:p>
            <a:pPr marL="990600" lvl="1" indent="-533400">
              <a:lnSpc>
                <a:spcPct val="125000"/>
              </a:lnSpc>
            </a:pPr>
            <a:r>
              <a:rPr lang="en-US" b="1" i="1">
                <a:latin typeface="Times New Roman" charset="0"/>
                <a:ea typeface="ＭＳ Ｐゴシック" charset="0"/>
                <a:cs typeface="Times New Roman" charset="0"/>
              </a:rPr>
              <a:t>Are useful in many applications including intestinal spasm, constipation, urinary retention, vomiting, parkinsonism, asthma and peptic ulcer.</a:t>
            </a:r>
          </a:p>
          <a:p>
            <a:pPr marL="990600" lvl="1" indent="-533400">
              <a:lnSpc>
                <a:spcPct val="125000"/>
              </a:lnSpc>
            </a:pPr>
            <a:r>
              <a:rPr lang="en-US" b="1" i="1">
                <a:latin typeface="Times New Roman" charset="0"/>
                <a:ea typeface="ＭＳ Ｐゴシック" charset="0"/>
                <a:cs typeface="Times New Roman" charset="0"/>
              </a:rPr>
              <a:t>Are contraindicated in constipation, Prostate hypertrophy, tachycardia and glaucoma.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new_pa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31900"/>
            <a:ext cx="889317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838200"/>
            <a:ext cx="8439150" cy="5562600"/>
          </a:xfrm>
        </p:spPr>
        <p:txBody>
          <a:bodyPr/>
          <a:lstStyle/>
          <a:p>
            <a: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  <a:t>Thank you</a:t>
            </a:r>
            <a:b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</a:br>
            <a: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  <a:t/>
            </a:r>
            <a:b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</a:br>
            <a: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  <a:t/>
            </a:r>
            <a:b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</a:br>
            <a: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  <a:t/>
            </a:r>
            <a:b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</a:br>
            <a:r>
              <a:rPr lang="en-US" sz="7200">
                <a:solidFill>
                  <a:schemeClr val="tx1"/>
                </a:solidFill>
                <a:latin typeface="Bodoni MT Black" charset="0"/>
                <a:cs typeface="Arial" charset="0"/>
              </a:rPr>
              <a:t>Questions ?</a:t>
            </a:r>
            <a:r>
              <a:rPr lang="en-US" sz="4000">
                <a:solidFill>
                  <a:schemeClr val="tx1"/>
                </a:solidFill>
                <a:latin typeface="Bodoni MT Black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2590800"/>
          </a:xfrm>
        </p:spPr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en-US" b="1">
                <a:solidFill>
                  <a:srgbClr val="008000"/>
                </a:solidFill>
                <a:latin typeface="Times New Roman" charset="0"/>
                <a:cs typeface="Times New Roman" charset="0"/>
              </a:rPr>
              <a:t>	</a:t>
            </a:r>
            <a:r>
              <a:rPr lang="en-US" b="1">
                <a:latin typeface="Times New Roman" charset="0"/>
                <a:cs typeface="Times New Roman" charset="0"/>
              </a:rPr>
              <a:t>are drugs that block cholinergic receptors.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1188" y="260350"/>
            <a:ext cx="7920037" cy="806450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Anticholinergic drugs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sz="1800" b="1" kern="1200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sz="1800" b="1" kern="1200" dirty="0" smtClean="0">
              <a:ea typeface="+mn-ea"/>
            </a:endParaRPr>
          </a:p>
          <a:p>
            <a:pPr>
              <a:buFontTx/>
              <a:buNone/>
              <a:defRPr/>
            </a:pPr>
            <a:r>
              <a:rPr lang="en-US" sz="1800" b="1" kern="1200" dirty="0" smtClean="0"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>
            <a:off x="3962400" y="990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2362200" y="1752600"/>
            <a:ext cx="419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2362200" y="1752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6553200" y="1752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1295400" y="1981200"/>
            <a:ext cx="32686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/>
              <a:t>Antimuscarinics</a:t>
            </a:r>
          </a:p>
          <a:p>
            <a:pPr algn="ctr" eaLnBrk="1" hangingPunct="1"/>
            <a:r>
              <a:rPr lang="en-US" sz="2400" b="1"/>
              <a:t>(Parasympatholytics)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5387975" y="2057400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/>
              <a:t>Antinicotinics</a:t>
            </a:r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>
            <a:off x="6553200" y="2514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>
            <a:off x="5486400" y="29718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>
            <a:off x="5486400" y="29718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>
            <a:off x="7848600" y="29718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1" name="Group 17"/>
          <p:cNvGrpSpPr>
            <a:grpSpLocks/>
          </p:cNvGrpSpPr>
          <p:nvPr/>
        </p:nvGrpSpPr>
        <p:grpSpPr bwMode="auto">
          <a:xfrm>
            <a:off x="990600" y="2743200"/>
            <a:ext cx="2819400" cy="457200"/>
            <a:chOff x="4483444" y="2438400"/>
            <a:chExt cx="3276600" cy="457200"/>
          </a:xfrm>
        </p:grpSpPr>
        <p:sp>
          <p:nvSpPr>
            <p:cNvPr id="17429" name="Line 11"/>
            <p:cNvSpPr>
              <a:spLocks noChangeShapeType="1"/>
            </p:cNvSpPr>
            <p:nvPr/>
          </p:nvSpPr>
          <p:spPr bwMode="auto">
            <a:xfrm>
              <a:off x="5988909" y="2438400"/>
              <a:ext cx="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12"/>
            <p:cNvSpPr>
              <a:spLocks noChangeShapeType="1"/>
            </p:cNvSpPr>
            <p:nvPr/>
          </p:nvSpPr>
          <p:spPr bwMode="auto">
            <a:xfrm>
              <a:off x="4483444" y="2895600"/>
              <a:ext cx="3276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3" name="Straight Connector 22"/>
          <p:cNvCxnSpPr/>
          <p:nvPr/>
        </p:nvCxnSpPr>
        <p:spPr>
          <a:xfrm rot="16200000" flipH="1">
            <a:off x="2973388" y="4038600"/>
            <a:ext cx="167481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52401" y="4037012"/>
            <a:ext cx="1676400" cy="31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352800" y="4724400"/>
            <a:ext cx="3124200" cy="914400"/>
          </a:xfrm>
          <a:prstGeom prst="rect">
            <a:avLst/>
          </a:prstGeom>
          <a:solidFill>
            <a:srgbClr val="259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synthetic atropine substitutes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67200" y="3352800"/>
            <a:ext cx="22860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Ganglionic </a:t>
            </a:r>
          </a:p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blockers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705600" y="3352800"/>
            <a:ext cx="22860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>
                <a:solidFill>
                  <a:schemeClr val="tx1"/>
                </a:solidFill>
              </a:rPr>
              <a:t>Neuromuscular blockers</a:t>
            </a:r>
            <a:endParaRPr lang="en-US" sz="2200">
              <a:solidFill>
                <a:schemeClr val="tx1"/>
              </a:solidFill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609600" y="76200"/>
            <a:ext cx="7920038" cy="914400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Anticholinergic drugs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52400" y="4724400"/>
            <a:ext cx="3124200" cy="914400"/>
          </a:xfrm>
          <a:prstGeom prst="rect">
            <a:avLst/>
          </a:prstGeom>
          <a:solidFill>
            <a:srgbClr val="259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</a:rPr>
              <a:t>Naturally occurring alkaloids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sz="1800" b="1" kern="1200" dirty="0" smtClean="0">
              <a:ea typeface="+mn-ea"/>
            </a:endParaRPr>
          </a:p>
          <a:p>
            <a:pPr>
              <a:buFontTx/>
              <a:buNone/>
              <a:defRPr/>
            </a:pPr>
            <a:endParaRPr lang="en-US" sz="1800" b="1" kern="1200" dirty="0" smtClean="0">
              <a:ea typeface="+mn-ea"/>
            </a:endParaRPr>
          </a:p>
          <a:p>
            <a:pPr>
              <a:buFontTx/>
              <a:buNone/>
              <a:defRPr/>
            </a:pPr>
            <a:r>
              <a:rPr lang="en-US" sz="1800" b="1" kern="1200" dirty="0" smtClean="0"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endParaRPr lang="en-US" b="1" kern="1200" dirty="0" smtClean="0">
              <a:ea typeface="+mn-ea"/>
            </a:endParaRPr>
          </a:p>
          <a:p>
            <a:pPr>
              <a:defRPr/>
            </a:pPr>
            <a:endParaRPr lang="en-US" b="1" kern="1200" dirty="0" smtClean="0">
              <a:ea typeface="+mn-ea"/>
            </a:endParaRPr>
          </a:p>
        </p:txBody>
      </p:sp>
      <p:sp>
        <p:nvSpPr>
          <p:cNvPr id="18435" name="Line 11"/>
          <p:cNvSpPr>
            <a:spLocks noChangeShapeType="1"/>
          </p:cNvSpPr>
          <p:nvPr/>
        </p:nvSpPr>
        <p:spPr bwMode="auto">
          <a:xfrm>
            <a:off x="4114800" y="20574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12"/>
          <p:cNvSpPr>
            <a:spLocks noChangeShapeType="1"/>
          </p:cNvSpPr>
          <p:nvPr/>
        </p:nvSpPr>
        <p:spPr bwMode="auto">
          <a:xfrm>
            <a:off x="2667000" y="2819400"/>
            <a:ext cx="281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4649787" y="3656013"/>
            <a:ext cx="1674813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830388" y="3656012"/>
            <a:ext cx="1676400" cy="31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800600" y="4495800"/>
            <a:ext cx="4114800" cy="914400"/>
          </a:xfrm>
          <a:prstGeom prst="rect">
            <a:avLst/>
          </a:prstGeom>
          <a:solidFill>
            <a:srgbClr val="259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</a:rPr>
              <a:t>synthetic atropine substitutes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609600" y="76200"/>
            <a:ext cx="7920038" cy="914400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Antimuscarinics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28600" y="4495800"/>
            <a:ext cx="4419600" cy="914400"/>
          </a:xfrm>
          <a:prstGeom prst="rect">
            <a:avLst/>
          </a:prstGeom>
          <a:solidFill>
            <a:srgbClr val="259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tx1"/>
                </a:solidFill>
              </a:rPr>
              <a:t>Naturally occurring alkaloids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2133600" y="1371600"/>
            <a:ext cx="4343400" cy="588963"/>
          </a:xfrm>
          <a:prstGeom prst="rect">
            <a:avLst/>
          </a:prstGeom>
          <a:solidFill>
            <a:srgbClr val="FFCC66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/>
              <a:t>Antimuscarinics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5344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Natural alkaloids</a:t>
            </a:r>
          </a:p>
          <a:p>
            <a:pPr eaLnBrk="1" hangingPunct="1"/>
            <a:r>
              <a:rPr lang="en-US" sz="3200" b="1">
                <a:latin typeface="Times New Roman" charset="0"/>
                <a:ea typeface="Tahoma" charset="0"/>
                <a:cs typeface="Times New Roman" charset="0"/>
              </a:rPr>
              <a:t>Drugs as : Atropine - Hyoscine </a:t>
            </a:r>
          </a:p>
          <a:p>
            <a:pPr eaLnBrk="1" hangingPunct="1">
              <a:buFontTx/>
              <a:buChar char="•"/>
            </a:pPr>
            <a:r>
              <a:rPr lang="en-US" sz="3200" b="1">
                <a:latin typeface="Times New Roman" charset="0"/>
                <a:ea typeface="Tahoma" charset="0"/>
                <a:cs typeface="Times New Roman" charset="0"/>
              </a:rPr>
              <a:t> Esters of tropic acid and </a:t>
            </a:r>
            <a:r>
              <a:rPr lang="en-US" sz="3200" b="1">
                <a:solidFill>
                  <a:srgbClr val="FF0066"/>
                </a:solidFill>
                <a:latin typeface="Times New Roman" charset="0"/>
                <a:ea typeface="Tahoma" charset="0"/>
                <a:cs typeface="Times New Roman" charset="0"/>
              </a:rPr>
              <a:t>tertiary amines</a:t>
            </a:r>
          </a:p>
          <a:p>
            <a:pPr eaLnBrk="1" hangingPunct="1">
              <a:buFontTx/>
              <a:buChar char="•"/>
            </a:pPr>
            <a:r>
              <a:rPr lang="en-US" sz="3200" b="1">
                <a:latin typeface="Times New Roman" charset="0"/>
                <a:ea typeface="Tahoma" charset="0"/>
                <a:cs typeface="Times New Roman" charset="0"/>
              </a:rPr>
              <a:t> Lipid soluble</a:t>
            </a:r>
          </a:p>
          <a:p>
            <a:pPr eaLnBrk="1" hangingPunct="1">
              <a:buFontTx/>
              <a:buChar char="•"/>
            </a:pPr>
            <a:r>
              <a:rPr lang="en-US" sz="3200" b="1">
                <a:latin typeface="Times New Roman" charset="0"/>
                <a:ea typeface="Tahoma" charset="0"/>
                <a:cs typeface="Times New Roman" charset="0"/>
              </a:rPr>
              <a:t> Good oral absorption</a:t>
            </a:r>
          </a:p>
          <a:p>
            <a:pPr eaLnBrk="1" hangingPunct="1">
              <a:buFontTx/>
              <a:buChar char="•"/>
            </a:pPr>
            <a:r>
              <a:rPr lang="en-US" sz="3200" b="1">
                <a:latin typeface="Times New Roman" charset="0"/>
                <a:ea typeface="Tahoma" charset="0"/>
                <a:cs typeface="Times New Roman" charset="0"/>
              </a:rPr>
              <a:t> Good distribution</a:t>
            </a:r>
          </a:p>
          <a:p>
            <a:pPr eaLnBrk="1" hangingPunct="1">
              <a:buFontTx/>
              <a:buChar char="•"/>
            </a:pPr>
            <a:r>
              <a:rPr lang="en-US" sz="3200" b="1">
                <a:latin typeface="Times New Roman" charset="0"/>
                <a:ea typeface="Tahoma" charset="0"/>
                <a:cs typeface="Times New Roman" charset="0"/>
              </a:rPr>
              <a:t> Cross blood brain barrier</a:t>
            </a:r>
            <a:r>
              <a:rPr lang="en-US" sz="3200" b="1">
                <a:solidFill>
                  <a:srgbClr val="FF0066"/>
                </a:solidFill>
                <a:latin typeface="Times New Roman" charset="0"/>
                <a:ea typeface="Tahoma" charset="0"/>
                <a:cs typeface="Times New Roman" charset="0"/>
              </a:rPr>
              <a:t> (have CNS actions)</a:t>
            </a:r>
          </a:p>
          <a:p>
            <a:pPr eaLnBrk="1" hangingPunct="1">
              <a:buFontTx/>
              <a:buChar char="•"/>
            </a:pPr>
            <a:endParaRPr lang="en-US" sz="3200" b="1">
              <a:ea typeface="Tahoma" charset="0"/>
              <a:cs typeface="Times New Roman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lum bright="-18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76800"/>
            <a:ext cx="5257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9600" y="76200"/>
            <a:ext cx="7924800" cy="1219200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Antimuscarinics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Muscarinic antagonists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9"/>
          <p:cNvSpPr txBox="1">
            <a:spLocks noChangeArrowheads="1"/>
          </p:cNvSpPr>
          <p:nvPr/>
        </p:nvSpPr>
        <p:spPr bwMode="auto">
          <a:xfrm>
            <a:off x="304800" y="15240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8000"/>
                </a:solidFill>
                <a:latin typeface="Times New Roman" charset="0"/>
                <a:cs typeface="Times New Roman" charset="0"/>
              </a:rPr>
              <a:t>Synthetic atropine substitutes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9600" y="76200"/>
            <a:ext cx="7924800" cy="1219200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Antimuscarinics</a:t>
            </a:r>
          </a:p>
          <a:p>
            <a:pPr algn="ctr"/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Muscarinic antagonists</a:t>
            </a:r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762000" y="2514600"/>
            <a:ext cx="5257800" cy="3100388"/>
          </a:xfrm>
          <a:prstGeom prst="rect">
            <a:avLst/>
          </a:prstGeom>
          <a:solidFill>
            <a:srgbClr val="FFCC66"/>
          </a:solidFill>
          <a:ln w="19050">
            <a:solidFill>
              <a:schemeClr val="tx2"/>
            </a:solidFill>
            <a:miter lim="800000"/>
            <a:headEnd/>
            <a:tailEnd/>
          </a:ln>
          <a:effectLst>
            <a:prstShdw prst="shdw17" dist="17961" dir="13500000">
              <a:srgbClr val="000000">
                <a:alpha val="74998"/>
              </a:srgb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latin typeface="Times New Roman" pitchFamily="18" charset="0"/>
                <a:ea typeface="+mn-ea"/>
                <a:cs typeface="Times New Roman" pitchFamily="18" charset="0"/>
              </a:rPr>
              <a:t>Benztropine</a:t>
            </a:r>
          </a:p>
          <a:p>
            <a:pPr>
              <a:defRPr/>
            </a:pPr>
            <a:r>
              <a:rPr lang="en-US" sz="2800" b="1">
                <a:latin typeface="Times New Roman" pitchFamily="18" charset="0"/>
                <a:ea typeface="+mn-ea"/>
                <a:cs typeface="Times New Roman" pitchFamily="18" charset="0"/>
              </a:rPr>
              <a:t>Homatropine</a:t>
            </a:r>
          </a:p>
          <a:p>
            <a:pPr>
              <a:defRPr/>
            </a:pPr>
            <a:r>
              <a:rPr lang="en-US" sz="2800" b="1">
                <a:latin typeface="Times New Roman" pitchFamily="18" charset="0"/>
                <a:ea typeface="+mn-ea"/>
                <a:cs typeface="Times New Roman" pitchFamily="18" charset="0"/>
              </a:rPr>
              <a:t>Tropicamaide</a:t>
            </a:r>
          </a:p>
          <a:p>
            <a:pPr>
              <a:defRPr/>
            </a:pPr>
            <a:r>
              <a:rPr lang="en-US" sz="2800" b="1">
                <a:latin typeface="Times New Roman" pitchFamily="18" charset="0"/>
                <a:ea typeface="+mn-ea"/>
                <a:cs typeface="Times New Roman" pitchFamily="18" charset="0"/>
              </a:rPr>
              <a:t>Pirenzepine</a:t>
            </a:r>
          </a:p>
          <a:p>
            <a:pPr>
              <a:defRPr/>
            </a:pPr>
            <a:r>
              <a:rPr lang="en-US" sz="2800" b="1">
                <a:latin typeface="Times New Roman" pitchFamily="18" charset="0"/>
                <a:ea typeface="+mn-ea"/>
                <a:cs typeface="Times New Roman" pitchFamily="18" charset="0"/>
              </a:rPr>
              <a:t>Ipratropium</a:t>
            </a:r>
          </a:p>
          <a:p>
            <a:pPr>
              <a:defRPr/>
            </a:pPr>
            <a:r>
              <a:rPr lang="en-US" sz="2800" b="1">
                <a:latin typeface="Times New Roman" pitchFamily="18" charset="0"/>
                <a:ea typeface="+mn-ea"/>
                <a:cs typeface="Times New Roman" pitchFamily="18" charset="0"/>
              </a:rPr>
              <a:t>Glycopyrrolate</a:t>
            </a:r>
          </a:p>
          <a:p>
            <a:pPr>
              <a:defRPr/>
            </a:pPr>
            <a:r>
              <a:rPr lang="en-US" sz="2800" b="1">
                <a:latin typeface="Times New Roman" pitchFamily="18" charset="0"/>
                <a:ea typeface="+mn-ea"/>
                <a:cs typeface="Times New Roman" pitchFamily="18" charset="0"/>
              </a:rPr>
              <a:t>Oxybutynin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20113" cy="58356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charset="0"/>
              <a:buNone/>
            </a:pPr>
            <a:endParaRPr lang="en-US" sz="3000" b="1">
              <a:solidFill>
                <a:srgbClr val="C00000"/>
              </a:solidFill>
              <a:latin typeface="Times New Roman" charset="0"/>
              <a:cs typeface="Times New Roman" charset="0"/>
            </a:endParaRPr>
          </a:p>
          <a:p>
            <a:pPr marL="609600" indent="-609600">
              <a:lnSpc>
                <a:spcPct val="80000"/>
              </a:lnSpc>
              <a:buFont typeface="Wingdings" charset="0"/>
              <a:buNone/>
            </a:pPr>
            <a:r>
              <a:rPr lang="en-US" sz="30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Mechanism of action </a:t>
            </a:r>
          </a:p>
          <a:p>
            <a:pPr marL="609600" indent="-609600">
              <a:lnSpc>
                <a:spcPct val="120000"/>
              </a:lnSpc>
            </a:pPr>
            <a:r>
              <a:rPr lang="en-US" sz="2800" b="1">
                <a:latin typeface="Times New Roman" charset="0"/>
                <a:cs typeface="Times New Roman" charset="0"/>
              </a:rPr>
              <a:t>Reversible competitive blockade of muscarinic receptors.</a:t>
            </a:r>
          </a:p>
          <a:p>
            <a:pPr marL="609600" indent="-609600">
              <a:lnSpc>
                <a:spcPct val="120000"/>
              </a:lnSpc>
            </a:pPr>
            <a:r>
              <a:rPr lang="en-US" sz="2800" b="1">
                <a:latin typeface="Times New Roman" charset="0"/>
                <a:cs typeface="Times New Roman" charset="0"/>
              </a:rPr>
              <a:t>Atropine can block all muscarinic receptors.</a:t>
            </a:r>
            <a:r>
              <a:rPr lang="en-US" sz="2800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	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sz="2800" b="1">
                <a:latin typeface="Times New Roman" charset="0"/>
                <a:cs typeface="Times New Roman" charset="0"/>
              </a:rPr>
              <a:t>	</a:t>
            </a:r>
          </a:p>
          <a:p>
            <a:pPr marL="609600" indent="-609600">
              <a:lnSpc>
                <a:spcPct val="120000"/>
              </a:lnSpc>
              <a:buFont typeface="Wingdings" charset="0"/>
              <a:buNone/>
            </a:pPr>
            <a:endParaRPr lang="en-US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  <a:p>
            <a:pPr marL="609600" indent="-609600">
              <a:lnSpc>
                <a:spcPct val="120000"/>
              </a:lnSpc>
              <a:buFont typeface="Wingdings" charset="0"/>
              <a:buNone/>
            </a:pPr>
            <a:endParaRPr lang="en-US" b="1">
              <a:solidFill>
                <a:srgbClr val="FF0066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09600" y="76200"/>
            <a:ext cx="7920038" cy="576263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Antimuscarinic drugs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27150"/>
            <a:ext cx="8664575" cy="537845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charset="0"/>
              <a:buNone/>
            </a:pPr>
            <a:r>
              <a:rPr lang="en-US" b="1">
                <a:solidFill>
                  <a:srgbClr val="C00000"/>
                </a:solidFill>
                <a:latin typeface="Times New Roman" charset="0"/>
                <a:cs typeface="Times New Roman" charset="0"/>
              </a:rPr>
              <a:t>CNS</a:t>
            </a:r>
            <a:r>
              <a:rPr lang="en-US" b="1">
                <a:solidFill>
                  <a:srgbClr val="FFFF00"/>
                </a:solidFill>
                <a:latin typeface="Times New Roman" charset="0"/>
                <a:cs typeface="Times New Roman" charset="0"/>
              </a:rPr>
              <a:t>		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Sedation 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Antiemetic effect (block vomiting center)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antiparkinsonian effect (block basal ganglia).</a:t>
            </a:r>
            <a:r>
              <a:rPr lang="en-US" sz="3200" b="1">
                <a:solidFill>
                  <a:srgbClr val="C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</a:p>
          <a:p>
            <a:pPr marL="1009650" lvl="1" indent="-609600">
              <a:lnSpc>
                <a:spcPct val="90000"/>
              </a:lnSpc>
            </a:pPr>
            <a:endParaRPr lang="en-US" sz="3200" b="1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1009650" lvl="1" indent="-609600">
              <a:lnSpc>
                <a:spcPct val="80000"/>
              </a:lnSpc>
            </a:pPr>
            <a:r>
              <a:rPr lang="en-US" sz="3200" b="1">
                <a:solidFill>
                  <a:srgbClr val="C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Toxic dose: </a:t>
            </a:r>
          </a:p>
          <a:p>
            <a:pPr marL="1722438" lvl="2" indent="-533400">
              <a:lnSpc>
                <a:spcPct val="80000"/>
              </a:lnSpc>
              <a:buFontTx/>
              <a:buNone/>
            </a:pPr>
            <a:r>
              <a:rPr lang="en-US" sz="3200" b="1">
                <a:latin typeface="Times New Roman" charset="0"/>
                <a:ea typeface="ＭＳ Ｐゴシック" charset="0"/>
                <a:cs typeface="Times New Roman" charset="0"/>
              </a:rPr>
              <a:t>Hyperthermia - excitement-hallucination.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1000" y="76200"/>
            <a:ext cx="8458200" cy="1066800"/>
          </a:xfrm>
          <a:prstGeom prst="rect">
            <a:avLst/>
          </a:prstGeom>
          <a:solidFill>
            <a:srgbClr val="008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Pharmacological effects of</a:t>
            </a:r>
          </a:p>
          <a:p>
            <a:pPr algn="ctr"/>
            <a:r>
              <a:rPr 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atropine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664</Words>
  <Application>Microsoft Macintosh PowerPoint</Application>
  <PresentationFormat>On-screen Show (4:3)</PresentationFormat>
  <Paragraphs>257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Tahoma</vt:lpstr>
      <vt:lpstr>Symbol</vt:lpstr>
      <vt:lpstr>Bodoni MT Black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  Questions ? </vt:lpstr>
    </vt:vector>
  </TitlesOfParts>
  <Company>UIC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cholinergic agonists</dc:title>
  <dc:creator>Marcelo</dc:creator>
  <cp:lastModifiedBy>User</cp:lastModifiedBy>
  <cp:revision>27</cp:revision>
  <dcterms:created xsi:type="dcterms:W3CDTF">2009-11-01T17:23:15Z</dcterms:created>
  <dcterms:modified xsi:type="dcterms:W3CDTF">2012-01-30T10:41:58Z</dcterms:modified>
</cp:coreProperties>
</file>