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87" r:id="rId2"/>
    <p:sldId id="354" r:id="rId3"/>
    <p:sldId id="389" r:id="rId4"/>
    <p:sldId id="382" r:id="rId5"/>
    <p:sldId id="390" r:id="rId6"/>
    <p:sldId id="391" r:id="rId7"/>
    <p:sldId id="383" r:id="rId8"/>
    <p:sldId id="339" r:id="rId9"/>
    <p:sldId id="348" r:id="rId10"/>
    <p:sldId id="258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84" r:id="rId19"/>
    <p:sldId id="402" r:id="rId20"/>
    <p:sldId id="385" r:id="rId21"/>
    <p:sldId id="403" r:id="rId22"/>
    <p:sldId id="380" r:id="rId23"/>
    <p:sldId id="40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00"/>
    <a:srgbClr val="0000FF"/>
    <a:srgbClr val="4E00C0"/>
    <a:srgbClr val="EA00A2"/>
    <a:srgbClr val="5100C8"/>
    <a:srgbClr val="000099"/>
    <a:srgbClr val="CCFF33"/>
    <a:srgbClr val="00CC99"/>
    <a:srgbClr val="33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13" autoAdjust="0"/>
    <p:restoredTop sz="94660"/>
  </p:normalViewPr>
  <p:slideViewPr>
    <p:cSldViewPr>
      <p:cViewPr>
        <p:scale>
          <a:sx n="70" d="100"/>
          <a:sy n="70" d="100"/>
        </p:scale>
        <p:origin x="-115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45AFD6D-EE79-4BF3-8CBD-6240C25E5308}" type="datetimeFigureOut">
              <a:rPr lang="en-GB"/>
              <a:pPr>
                <a:defRPr/>
              </a:pPr>
              <a:t>06/02/2012</a:t>
            </a:fld>
            <a:endParaRPr lang="en-GB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5F07715-80CB-4EC9-810D-C25E1FB8582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07715-80CB-4EC9-810D-C25E1FB85824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07715-80CB-4EC9-810D-C25E1FB85824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07715-80CB-4EC9-810D-C25E1FB85824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4C172-C34E-4AED-A41F-6AE3F7E1F5B3}" type="datetimeFigureOut">
              <a:rPr lang="en-US"/>
              <a:pPr>
                <a:defRPr/>
              </a:pPr>
              <a:t>2/6/2012</a:t>
            </a:fld>
            <a:endParaRPr lang="en-MY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A3EFC7-D1E3-45D5-9C45-F75FD2F9CEB1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EF72-5B52-4623-835E-CBD64D0D1466}" type="datetimeFigureOut">
              <a:rPr lang="en-US"/>
              <a:pPr>
                <a:defRPr/>
              </a:pPr>
              <a:t>2/6/2012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E2B1-D147-497E-85D8-DCACBF449AE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C5D5-3F42-4429-9259-BCB5432176FC}" type="datetimeFigureOut">
              <a:rPr lang="en-US"/>
              <a:pPr>
                <a:defRPr/>
              </a:pPr>
              <a:t>2/6/2012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4ED1A-289C-4193-9075-9934B53B27D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39A9-A652-4B2A-8F6D-0D2C5D8CA0A8}" type="datetimeFigureOut">
              <a:rPr lang="en-US"/>
              <a:pPr>
                <a:defRPr/>
              </a:pPr>
              <a:t>2/6/2012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4CEB-BBEF-4BCC-A3B5-D8F54A5893F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09C8-3EBB-433C-9EF7-8871775AE96E}" type="datetimeFigureOut">
              <a:rPr lang="en-US"/>
              <a:pPr>
                <a:defRPr/>
              </a:pPr>
              <a:t>2/6/2012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E4169-4D9E-4C77-8350-580716938C5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6BD2-CB60-44F0-9E45-4957373865ED}" type="datetimeFigureOut">
              <a:rPr lang="en-US"/>
              <a:pPr>
                <a:defRPr/>
              </a:pPr>
              <a:t>2/6/2012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5B66-8565-4AE2-8759-2613C3A05BC5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5D83-5BE5-441C-A25E-42B1B0AE7072}" type="datetimeFigureOut">
              <a:rPr lang="en-US"/>
              <a:pPr>
                <a:defRPr/>
              </a:pPr>
              <a:t>2/6/2012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881F-41E3-452C-83AE-D341AD34FA2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9FF9BF-2B45-498A-9D8A-68C736394816}" type="datetimeFigureOut">
              <a:rPr lang="en-US"/>
              <a:pPr>
                <a:defRPr/>
              </a:pPr>
              <a:t>2/6/2012</a:t>
            </a:fld>
            <a:endParaRPr lang="en-MY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4EED-9392-4721-B539-C898B4FACB0B}" type="slidenum">
              <a:rPr lang="ar-SA"/>
              <a:pPr>
                <a:defRPr/>
              </a:pPr>
              <a:t>‹#›</a:t>
            </a:fld>
            <a:endParaRPr lang="en-MY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7BC9-59E8-444E-A8E7-E022EE083F2A}" type="datetimeFigureOut">
              <a:rPr lang="en-US"/>
              <a:pPr>
                <a:defRPr/>
              </a:pPr>
              <a:t>2/6/2012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1741-64F7-499F-B19C-FB3B780B22DA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93B4-C613-4F9C-89A9-56AA098C1239}" type="datetimeFigureOut">
              <a:rPr lang="en-US"/>
              <a:pPr>
                <a:defRPr/>
              </a:pPr>
              <a:t>2/6/2012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6BA48-CFC7-407C-BECB-A8F36EF4D79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3F4A-DAB1-4005-BD9A-6946A3CC780A}" type="datetimeFigureOut">
              <a:rPr lang="en-US"/>
              <a:pPr>
                <a:defRPr/>
              </a:pPr>
              <a:t>2/6/2012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45C0-DBB6-45EC-9FDD-D01569D0F9D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EBEC-DA77-469D-97B6-0F944DE52594}" type="datetimeFigureOut">
              <a:rPr lang="en-US"/>
              <a:pPr>
                <a:defRPr/>
              </a:pPr>
              <a:t>2/6/2012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377B-8A1A-4115-9004-9DB5A021960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08ECD65-0298-4AFB-BD7E-D15124A0583B}" type="datetimeFigureOut">
              <a:rPr lang="en-US"/>
              <a:pPr>
                <a:defRPr/>
              </a:pPr>
              <a:t>2/6/2012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7A31EED-6CC9-4AE8-ACC0-98D0E4A9920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0" r:id="rId2"/>
    <p:sldLayoutId id="2147483691" r:id="rId3"/>
    <p:sldLayoutId id="2147483692" r:id="rId4"/>
    <p:sldLayoutId id="2147483700" r:id="rId5"/>
    <p:sldLayoutId id="2147483701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istrator\Pictures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285728"/>
            <a:ext cx="6286544" cy="659249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71934" y="642918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Rounded MT Bold" pitchFamily="34" charset="0"/>
              </a:rPr>
              <a:t>Tyrosine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88" y="805716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Rounded MT Bold" pitchFamily="34" charset="0"/>
              </a:rPr>
              <a:t>Tyrosine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78579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Arial Rounded MT Bold" pitchFamily="34" charset="0"/>
              </a:rPr>
              <a:t>Dopa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4474" y="1513053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DA</a:t>
            </a:r>
            <a:endParaRPr lang="en-US" sz="1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4474" y="2031755"/>
            <a:ext cx="480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NE</a:t>
            </a:r>
            <a:endParaRPr lang="en-US" sz="1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14744" y="454362"/>
            <a:ext cx="214314" cy="285752"/>
          </a:xfrm>
          <a:prstGeom prst="ellips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39133" y="181489"/>
            <a:ext cx="419104" cy="27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Rounded MT Bold" pitchFamily="34" charset="0"/>
              </a:rPr>
              <a:t>Na</a:t>
            </a:r>
            <a:endParaRPr lang="en-US" sz="1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6" name="Arc 15"/>
          <p:cNvSpPr/>
          <p:nvPr/>
        </p:nvSpPr>
        <p:spPr>
          <a:xfrm>
            <a:off x="3500430" y="642918"/>
            <a:ext cx="642942" cy="428628"/>
          </a:xfrm>
          <a:prstGeom prst="arc">
            <a:avLst>
              <a:gd name="adj1" fmla="val 11059860"/>
              <a:gd name="adj2" fmla="val 20440512"/>
            </a:avLst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Arc 16"/>
          <p:cNvSpPr/>
          <p:nvPr/>
        </p:nvSpPr>
        <p:spPr>
          <a:xfrm flipV="1">
            <a:off x="3500430" y="142852"/>
            <a:ext cx="642942" cy="428628"/>
          </a:xfrm>
          <a:prstGeom prst="arc">
            <a:avLst>
              <a:gd name="adj1" fmla="val 11059860"/>
              <a:gd name="adj2" fmla="val 20440512"/>
            </a:avLst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2656053" y="974350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072464" y="1953766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2049990" y="1307541"/>
            <a:ext cx="341377" cy="1226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 rot="20865642">
            <a:off x="3451975" y="6190416"/>
            <a:ext cx="642942" cy="285752"/>
          </a:xfrm>
          <a:prstGeom prst="roundRect">
            <a:avLst/>
          </a:prstGeom>
          <a:solidFill>
            <a:srgbClr val="F2C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rot="8160000">
            <a:off x="4246700" y="6055906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9180000">
            <a:off x="4015708" y="6218704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9840000">
            <a:off x="3709429" y="6307409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9840000">
            <a:off x="3434307" y="6392056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8160000">
            <a:off x="3175130" y="6555973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3440000" flipV="1">
            <a:off x="3175129" y="6341658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71934" y="6357958"/>
            <a:ext cx="71438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Rounded MT Bold" pitchFamily="34" charset="0"/>
              </a:rPr>
              <a:t>COMT</a:t>
            </a:r>
            <a:endParaRPr lang="en-US" sz="1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14876" y="3714752"/>
            <a:ext cx="500066" cy="369332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NET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6" name="Flowchart: Stored Data 35"/>
          <p:cNvSpPr/>
          <p:nvPr/>
        </p:nvSpPr>
        <p:spPr>
          <a:xfrm rot="15900000">
            <a:off x="1260094" y="5980846"/>
            <a:ext cx="392909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Stored Data 36"/>
          <p:cNvSpPr/>
          <p:nvPr/>
        </p:nvSpPr>
        <p:spPr>
          <a:xfrm rot="15600000">
            <a:off x="851388" y="6072206"/>
            <a:ext cx="392909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Stored Data 37"/>
          <p:cNvSpPr/>
          <p:nvPr/>
        </p:nvSpPr>
        <p:spPr>
          <a:xfrm rot="15300000">
            <a:off x="448518" y="6215082"/>
            <a:ext cx="392909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Direct Access Storage 38"/>
          <p:cNvSpPr/>
          <p:nvPr/>
        </p:nvSpPr>
        <p:spPr>
          <a:xfrm rot="899524">
            <a:off x="571472" y="2643182"/>
            <a:ext cx="571504" cy="285752"/>
          </a:xfrm>
          <a:prstGeom prst="flowChartMagneticDrum">
            <a:avLst/>
          </a:prstGeom>
          <a:gradFill flip="none" rotWithShape="1">
            <a:gsLst>
              <a:gs pos="0">
                <a:schemeClr val="bg1">
                  <a:alpha val="73000"/>
                </a:schemeClr>
              </a:gs>
              <a:gs pos="50000">
                <a:schemeClr val="accent1">
                  <a:shade val="67500"/>
                  <a:satMod val="115000"/>
                  <a:alpha val="61000"/>
                </a:schemeClr>
              </a:gs>
              <a:gs pos="100000">
                <a:srgbClr val="C00000">
                  <a:alpha val="74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5570" y="2428868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Rounded MT Bold" pitchFamily="34" charset="0"/>
              </a:rPr>
              <a:t>Ca</a:t>
            </a:r>
            <a:endParaRPr lang="en-US" sz="14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5795" y="357166"/>
            <a:ext cx="1961628" cy="369332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Norepinephrine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(NE)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6" name="Lightning Bolt 45"/>
          <p:cNvSpPr/>
          <p:nvPr/>
        </p:nvSpPr>
        <p:spPr>
          <a:xfrm flipH="1">
            <a:off x="928662" y="769545"/>
            <a:ext cx="714380" cy="1785950"/>
          </a:xfrm>
          <a:prstGeom prst="lightningBolt">
            <a:avLst/>
          </a:prstGeom>
          <a:gradFill flip="none" rotWithShape="1">
            <a:gsLst>
              <a:gs pos="0">
                <a:schemeClr val="bg1">
                  <a:alpha val="73000"/>
                </a:schemeClr>
              </a:gs>
              <a:gs pos="50000">
                <a:schemeClr val="accent1">
                  <a:shade val="67500"/>
                  <a:satMod val="115000"/>
                  <a:alpha val="61000"/>
                </a:schemeClr>
              </a:gs>
              <a:gs pos="100000">
                <a:srgbClr val="C00000">
                  <a:alpha val="74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929454" y="957188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SYNTHESIS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29454" y="1528692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STORAGE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29454" y="2100196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RELEASE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29454" y="2671700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ACTION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29454" y="3243204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REUPTAKE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29454" y="3814708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DEGRADE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57884" y="77908"/>
            <a:ext cx="3071834" cy="707886"/>
          </a:xfrm>
          <a:prstGeom prst="rect">
            <a:avLst/>
          </a:prstGeom>
          <a:solidFill>
            <a:srgbClr val="009999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POSTGANGLIONIC SYMPATHETIC  NERVE ENDING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2" name="Group 190"/>
          <p:cNvGrpSpPr/>
          <p:nvPr/>
        </p:nvGrpSpPr>
        <p:grpSpPr>
          <a:xfrm>
            <a:off x="6215073" y="4714885"/>
            <a:ext cx="2668963" cy="1900307"/>
            <a:chOff x="6148386" y="4714885"/>
            <a:chExt cx="2781329" cy="1900307"/>
          </a:xfrm>
        </p:grpSpPr>
        <p:pic>
          <p:nvPicPr>
            <p:cNvPr id="1029" name="Picture 5" descr="C:\Users\Administrator\Pictures\Picture3.jpg"/>
            <p:cNvPicPr>
              <a:picLocks noChangeAspect="1" noChangeArrowheads="1"/>
            </p:cNvPicPr>
            <p:nvPr/>
          </p:nvPicPr>
          <p:blipFill>
            <a:blip r:embed="rId3" cstate="print"/>
            <a:srcRect r="4851" b="4000"/>
            <a:stretch>
              <a:fillRect/>
            </a:stretch>
          </p:blipFill>
          <p:spPr bwMode="auto">
            <a:xfrm>
              <a:off x="6572264" y="4786322"/>
              <a:ext cx="2214578" cy="1714512"/>
            </a:xfrm>
            <a:prstGeom prst="rect">
              <a:avLst/>
            </a:prstGeom>
            <a:noFill/>
          </p:spPr>
        </p:pic>
        <p:sp>
          <p:nvSpPr>
            <p:cNvPr id="56" name="TextBox 55"/>
            <p:cNvSpPr txBox="1"/>
            <p:nvPr/>
          </p:nvSpPr>
          <p:spPr>
            <a:xfrm>
              <a:off x="7585275" y="5404243"/>
              <a:ext cx="831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ernard MT Condensed" pitchFamily="18" charset="0"/>
                </a:rPr>
                <a:t>NE </a:t>
              </a:r>
              <a:r>
                <a:rPr lang="en-US" dirty="0" smtClean="0">
                  <a:latin typeface="Bernard MT Condensed" pitchFamily="18" charset="0"/>
                  <a:sym typeface="Wingdings 3"/>
                </a:rPr>
                <a:t> E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48386" y="4714885"/>
              <a:ext cx="14144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 Rounded MT Bold" pitchFamily="34" charset="0"/>
                </a:rPr>
                <a:t>Dopamine (DA)</a:t>
              </a:r>
              <a:endParaRPr lang="en-US" sz="1400" b="1" dirty="0">
                <a:latin typeface="Arial Rounded MT Bold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572526" y="5429264"/>
              <a:ext cx="357189" cy="40011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ernard MT Condensed" pitchFamily="18" charset="0"/>
                  <a:sym typeface="Wingdings 3"/>
                </a:rPr>
                <a:t>E</a:t>
              </a:r>
              <a:endParaRPr lang="en-US" sz="2000" dirty="0">
                <a:latin typeface="Bernard MT Condensed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643702" y="6215082"/>
              <a:ext cx="2276492" cy="400110"/>
            </a:xfrm>
            <a:prstGeom prst="rect">
              <a:avLst/>
            </a:prstGeom>
            <a:solidFill>
              <a:srgbClr val="009999"/>
            </a:solidFill>
            <a:ln w="381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Bernard MT Condensed" pitchFamily="18" charset="0"/>
                </a:rPr>
                <a:t>ADRENAL MEDULLA</a:t>
              </a:r>
              <a:endParaRPr lang="en-US" sz="20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pic>
        <p:nvPicPr>
          <p:cNvPr id="126" name="Picture 4" descr="C:\Users\Administrator\Pictures\Picture2.png"/>
          <p:cNvPicPr>
            <a:picLocks noChangeAspect="1" noChangeArrowheads="1"/>
          </p:cNvPicPr>
          <p:nvPr/>
        </p:nvPicPr>
        <p:blipFill>
          <a:blip r:embed="rId4" cstate="print"/>
          <a:srcRect l="32984" t="21786" r="59020" b="70652"/>
          <a:stretch>
            <a:fillRect/>
          </a:stretch>
        </p:blipFill>
        <p:spPr bwMode="auto">
          <a:xfrm>
            <a:off x="1617284" y="3318925"/>
            <a:ext cx="500066" cy="500066"/>
          </a:xfrm>
          <a:prstGeom prst="ellipse">
            <a:avLst/>
          </a:prstGeom>
          <a:noFill/>
        </p:spPr>
      </p:pic>
      <p:sp>
        <p:nvSpPr>
          <p:cNvPr id="61" name="Oval 60"/>
          <p:cNvSpPr/>
          <p:nvPr/>
        </p:nvSpPr>
        <p:spPr>
          <a:xfrm>
            <a:off x="642910" y="548640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42910" y="556736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915960" y="505619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813"/>
          <p:cNvSpPr/>
          <p:nvPr/>
        </p:nvSpPr>
        <p:spPr>
          <a:xfrm>
            <a:off x="685772" y="5140330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821"/>
          <p:cNvSpPr/>
          <p:nvPr/>
        </p:nvSpPr>
        <p:spPr>
          <a:xfrm>
            <a:off x="761972" y="52911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899"/>
          <p:cNvSpPr/>
          <p:nvPr/>
        </p:nvSpPr>
        <p:spPr>
          <a:xfrm>
            <a:off x="761972" y="538480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811"/>
          <p:cNvSpPr/>
          <p:nvPr/>
        </p:nvSpPr>
        <p:spPr>
          <a:xfrm>
            <a:off x="685772" y="434023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Oval 815"/>
          <p:cNvSpPr/>
          <p:nvPr/>
        </p:nvSpPr>
        <p:spPr>
          <a:xfrm>
            <a:off x="777847" y="438309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816"/>
          <p:cNvSpPr/>
          <p:nvPr/>
        </p:nvSpPr>
        <p:spPr>
          <a:xfrm>
            <a:off x="777847" y="45466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817"/>
          <p:cNvSpPr/>
          <p:nvPr/>
        </p:nvSpPr>
        <p:spPr>
          <a:xfrm>
            <a:off x="869922" y="446564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818"/>
          <p:cNvSpPr/>
          <p:nvPr/>
        </p:nvSpPr>
        <p:spPr>
          <a:xfrm>
            <a:off x="869922" y="438309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821"/>
          <p:cNvSpPr/>
          <p:nvPr/>
        </p:nvSpPr>
        <p:spPr>
          <a:xfrm>
            <a:off x="687360" y="454660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822"/>
          <p:cNvSpPr/>
          <p:nvPr/>
        </p:nvSpPr>
        <p:spPr>
          <a:xfrm>
            <a:off x="687360" y="446564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Oval 823"/>
          <p:cNvSpPr/>
          <p:nvPr/>
        </p:nvSpPr>
        <p:spPr>
          <a:xfrm>
            <a:off x="777847" y="45466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824"/>
          <p:cNvSpPr/>
          <p:nvPr/>
        </p:nvSpPr>
        <p:spPr>
          <a:xfrm>
            <a:off x="869922" y="446564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829"/>
          <p:cNvSpPr/>
          <p:nvPr/>
        </p:nvSpPr>
        <p:spPr>
          <a:xfrm>
            <a:off x="777847" y="46291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832"/>
          <p:cNvSpPr/>
          <p:nvPr/>
        </p:nvSpPr>
        <p:spPr>
          <a:xfrm>
            <a:off x="869922" y="462915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875"/>
          <p:cNvSpPr/>
          <p:nvPr/>
        </p:nvSpPr>
        <p:spPr>
          <a:xfrm>
            <a:off x="777847" y="438309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Oval 876"/>
          <p:cNvSpPr/>
          <p:nvPr/>
        </p:nvSpPr>
        <p:spPr>
          <a:xfrm>
            <a:off x="777847" y="45466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877"/>
          <p:cNvSpPr/>
          <p:nvPr/>
        </p:nvSpPr>
        <p:spPr>
          <a:xfrm>
            <a:off x="869922" y="446564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78"/>
          <p:cNvSpPr/>
          <p:nvPr/>
        </p:nvSpPr>
        <p:spPr>
          <a:xfrm>
            <a:off x="869922" y="43005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Oval 883"/>
          <p:cNvSpPr/>
          <p:nvPr/>
        </p:nvSpPr>
        <p:spPr>
          <a:xfrm>
            <a:off x="777847" y="46291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Oval 886"/>
          <p:cNvSpPr/>
          <p:nvPr/>
        </p:nvSpPr>
        <p:spPr>
          <a:xfrm>
            <a:off x="869922" y="462915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Oval 899"/>
          <p:cNvSpPr/>
          <p:nvPr/>
        </p:nvSpPr>
        <p:spPr>
          <a:xfrm>
            <a:off x="687360" y="454660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Oval 901"/>
          <p:cNvSpPr/>
          <p:nvPr/>
        </p:nvSpPr>
        <p:spPr>
          <a:xfrm>
            <a:off x="777847" y="46291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902"/>
          <p:cNvSpPr/>
          <p:nvPr/>
        </p:nvSpPr>
        <p:spPr>
          <a:xfrm>
            <a:off x="777847" y="45466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Oval 811"/>
          <p:cNvSpPr/>
          <p:nvPr/>
        </p:nvSpPr>
        <p:spPr>
          <a:xfrm>
            <a:off x="944535" y="449263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Oval 815"/>
          <p:cNvSpPr/>
          <p:nvPr/>
        </p:nvSpPr>
        <p:spPr>
          <a:xfrm>
            <a:off x="1036610" y="453549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Oval 816"/>
          <p:cNvSpPr/>
          <p:nvPr/>
        </p:nvSpPr>
        <p:spPr>
          <a:xfrm>
            <a:off x="1036610" y="46990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17"/>
          <p:cNvSpPr/>
          <p:nvPr/>
        </p:nvSpPr>
        <p:spPr>
          <a:xfrm>
            <a:off x="1128685" y="461804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Oval 818"/>
          <p:cNvSpPr/>
          <p:nvPr/>
        </p:nvSpPr>
        <p:spPr>
          <a:xfrm>
            <a:off x="1128685" y="453549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Oval 821"/>
          <p:cNvSpPr/>
          <p:nvPr/>
        </p:nvSpPr>
        <p:spPr>
          <a:xfrm>
            <a:off x="946122" y="469900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Oval 822"/>
          <p:cNvSpPr/>
          <p:nvPr/>
        </p:nvSpPr>
        <p:spPr>
          <a:xfrm>
            <a:off x="946122" y="461804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823"/>
          <p:cNvSpPr/>
          <p:nvPr/>
        </p:nvSpPr>
        <p:spPr>
          <a:xfrm>
            <a:off x="1036610" y="46990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824"/>
          <p:cNvSpPr/>
          <p:nvPr/>
        </p:nvSpPr>
        <p:spPr>
          <a:xfrm>
            <a:off x="1128685" y="461804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829"/>
          <p:cNvSpPr/>
          <p:nvPr/>
        </p:nvSpPr>
        <p:spPr>
          <a:xfrm>
            <a:off x="1036610" y="47815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832"/>
          <p:cNvSpPr/>
          <p:nvPr/>
        </p:nvSpPr>
        <p:spPr>
          <a:xfrm>
            <a:off x="1128685" y="478155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875"/>
          <p:cNvSpPr/>
          <p:nvPr/>
        </p:nvSpPr>
        <p:spPr>
          <a:xfrm>
            <a:off x="1036610" y="453549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876"/>
          <p:cNvSpPr/>
          <p:nvPr/>
        </p:nvSpPr>
        <p:spPr>
          <a:xfrm>
            <a:off x="1036610" y="46990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877"/>
          <p:cNvSpPr/>
          <p:nvPr/>
        </p:nvSpPr>
        <p:spPr>
          <a:xfrm>
            <a:off x="1128685" y="461804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878"/>
          <p:cNvSpPr/>
          <p:nvPr/>
        </p:nvSpPr>
        <p:spPr>
          <a:xfrm>
            <a:off x="1128685" y="445294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883"/>
          <p:cNvSpPr/>
          <p:nvPr/>
        </p:nvSpPr>
        <p:spPr>
          <a:xfrm>
            <a:off x="1036610" y="47815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886"/>
          <p:cNvSpPr/>
          <p:nvPr/>
        </p:nvSpPr>
        <p:spPr>
          <a:xfrm>
            <a:off x="1128685" y="478155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899"/>
          <p:cNvSpPr/>
          <p:nvPr/>
        </p:nvSpPr>
        <p:spPr>
          <a:xfrm>
            <a:off x="946122" y="469900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901"/>
          <p:cNvSpPr/>
          <p:nvPr/>
        </p:nvSpPr>
        <p:spPr>
          <a:xfrm>
            <a:off x="1036610" y="47815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902"/>
          <p:cNvSpPr/>
          <p:nvPr/>
        </p:nvSpPr>
        <p:spPr>
          <a:xfrm>
            <a:off x="1036610" y="46990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815"/>
          <p:cNvSpPr/>
          <p:nvPr/>
        </p:nvSpPr>
        <p:spPr>
          <a:xfrm>
            <a:off x="990572" y="407194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816"/>
          <p:cNvSpPr/>
          <p:nvPr/>
        </p:nvSpPr>
        <p:spPr>
          <a:xfrm>
            <a:off x="990572" y="423545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817"/>
          <p:cNvSpPr/>
          <p:nvPr/>
        </p:nvSpPr>
        <p:spPr>
          <a:xfrm>
            <a:off x="1082647" y="415449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818"/>
          <p:cNvSpPr/>
          <p:nvPr/>
        </p:nvSpPr>
        <p:spPr>
          <a:xfrm>
            <a:off x="1082647" y="40719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823"/>
          <p:cNvSpPr/>
          <p:nvPr/>
        </p:nvSpPr>
        <p:spPr>
          <a:xfrm>
            <a:off x="990572" y="423545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824"/>
          <p:cNvSpPr/>
          <p:nvPr/>
        </p:nvSpPr>
        <p:spPr>
          <a:xfrm>
            <a:off x="1082647" y="415449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829"/>
          <p:cNvSpPr/>
          <p:nvPr/>
        </p:nvSpPr>
        <p:spPr>
          <a:xfrm>
            <a:off x="990572" y="431800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832"/>
          <p:cNvSpPr/>
          <p:nvPr/>
        </p:nvSpPr>
        <p:spPr>
          <a:xfrm>
            <a:off x="1082647" y="431800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875"/>
          <p:cNvSpPr/>
          <p:nvPr/>
        </p:nvSpPr>
        <p:spPr>
          <a:xfrm>
            <a:off x="990572" y="407194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876"/>
          <p:cNvSpPr/>
          <p:nvPr/>
        </p:nvSpPr>
        <p:spPr>
          <a:xfrm>
            <a:off x="990572" y="423545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877"/>
          <p:cNvSpPr/>
          <p:nvPr/>
        </p:nvSpPr>
        <p:spPr>
          <a:xfrm>
            <a:off x="1082647" y="415449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Oval 883"/>
          <p:cNvSpPr/>
          <p:nvPr/>
        </p:nvSpPr>
        <p:spPr>
          <a:xfrm>
            <a:off x="990572" y="431800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886"/>
          <p:cNvSpPr/>
          <p:nvPr/>
        </p:nvSpPr>
        <p:spPr>
          <a:xfrm>
            <a:off x="1082647" y="431800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901"/>
          <p:cNvSpPr/>
          <p:nvPr/>
        </p:nvSpPr>
        <p:spPr>
          <a:xfrm>
            <a:off x="990572" y="431800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902"/>
          <p:cNvSpPr/>
          <p:nvPr/>
        </p:nvSpPr>
        <p:spPr>
          <a:xfrm>
            <a:off x="990572" y="423545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898"/>
          <p:cNvSpPr/>
          <p:nvPr/>
        </p:nvSpPr>
        <p:spPr>
          <a:xfrm>
            <a:off x="931835" y="4811717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825"/>
          <p:cNvSpPr/>
          <p:nvPr/>
        </p:nvSpPr>
        <p:spPr>
          <a:xfrm>
            <a:off x="838172" y="49863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879"/>
          <p:cNvSpPr/>
          <p:nvPr/>
        </p:nvSpPr>
        <p:spPr>
          <a:xfrm>
            <a:off x="838172" y="49863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442893" y="550863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/>
          <p:nvPr/>
        </p:nvSpPr>
        <p:spPr>
          <a:xfrm rot="600000">
            <a:off x="857224" y="573723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/>
          <p:nvPr/>
        </p:nvSpPr>
        <p:spPr>
          <a:xfrm rot="600000">
            <a:off x="857224" y="581819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476231" y="55276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568306" y="560864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442893" y="5589597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533381" y="576422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568306" y="552768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442893" y="568802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442893" y="550863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7" name="Oval 136"/>
          <p:cNvSpPr/>
          <p:nvPr/>
        </p:nvSpPr>
        <p:spPr>
          <a:xfrm rot="600000">
            <a:off x="1130274" y="530702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Oval 813"/>
          <p:cNvSpPr/>
          <p:nvPr/>
        </p:nvSpPr>
        <p:spPr>
          <a:xfrm rot="600000">
            <a:off x="900086" y="5391160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Oval 821"/>
          <p:cNvSpPr/>
          <p:nvPr/>
        </p:nvSpPr>
        <p:spPr>
          <a:xfrm rot="600000">
            <a:off x="976286" y="554197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1" name="Oval 899"/>
          <p:cNvSpPr/>
          <p:nvPr/>
        </p:nvSpPr>
        <p:spPr>
          <a:xfrm rot="600000">
            <a:off x="976286" y="563563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Oval 816"/>
          <p:cNvSpPr/>
          <p:nvPr/>
        </p:nvSpPr>
        <p:spPr>
          <a:xfrm rot="600000">
            <a:off x="992161" y="47974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" name="Oval 821"/>
          <p:cNvSpPr/>
          <p:nvPr/>
        </p:nvSpPr>
        <p:spPr>
          <a:xfrm rot="600000">
            <a:off x="901674" y="479743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4" name="Oval 823"/>
          <p:cNvSpPr/>
          <p:nvPr/>
        </p:nvSpPr>
        <p:spPr>
          <a:xfrm rot="600000">
            <a:off x="992161" y="47974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5" name="Oval 829"/>
          <p:cNvSpPr/>
          <p:nvPr/>
        </p:nvSpPr>
        <p:spPr>
          <a:xfrm rot="600000">
            <a:off x="992161" y="48799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6" name="Oval 832"/>
          <p:cNvSpPr/>
          <p:nvPr/>
        </p:nvSpPr>
        <p:spPr>
          <a:xfrm rot="600000">
            <a:off x="1084236" y="487998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7" name="Oval 876"/>
          <p:cNvSpPr/>
          <p:nvPr/>
        </p:nvSpPr>
        <p:spPr>
          <a:xfrm rot="600000">
            <a:off x="992161" y="47974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8" name="Oval 883"/>
          <p:cNvSpPr/>
          <p:nvPr/>
        </p:nvSpPr>
        <p:spPr>
          <a:xfrm rot="600000">
            <a:off x="992161" y="48799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" name="Oval 886"/>
          <p:cNvSpPr/>
          <p:nvPr/>
        </p:nvSpPr>
        <p:spPr>
          <a:xfrm rot="600000">
            <a:off x="1084236" y="487998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0" name="Oval 899"/>
          <p:cNvSpPr/>
          <p:nvPr/>
        </p:nvSpPr>
        <p:spPr>
          <a:xfrm rot="600000">
            <a:off x="901674" y="479743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1" name="Oval 901"/>
          <p:cNvSpPr/>
          <p:nvPr/>
        </p:nvSpPr>
        <p:spPr>
          <a:xfrm rot="600000">
            <a:off x="992161" y="48799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2" name="Oval 902"/>
          <p:cNvSpPr/>
          <p:nvPr/>
        </p:nvSpPr>
        <p:spPr>
          <a:xfrm rot="600000">
            <a:off x="992161" y="47974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" name="Oval 815"/>
          <p:cNvSpPr/>
          <p:nvPr/>
        </p:nvSpPr>
        <p:spPr>
          <a:xfrm rot="600000">
            <a:off x="1250924" y="478632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" name="Oval 816"/>
          <p:cNvSpPr/>
          <p:nvPr/>
        </p:nvSpPr>
        <p:spPr>
          <a:xfrm rot="600000">
            <a:off x="1250924" y="49498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5" name="Oval 817"/>
          <p:cNvSpPr/>
          <p:nvPr/>
        </p:nvSpPr>
        <p:spPr>
          <a:xfrm rot="600000">
            <a:off x="1342999" y="486887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6" name="Oval 818"/>
          <p:cNvSpPr/>
          <p:nvPr/>
        </p:nvSpPr>
        <p:spPr>
          <a:xfrm rot="600000">
            <a:off x="1342999" y="478632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7" name="Oval 821"/>
          <p:cNvSpPr/>
          <p:nvPr/>
        </p:nvSpPr>
        <p:spPr>
          <a:xfrm rot="600000">
            <a:off x="1160436" y="494983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8" name="Oval 822"/>
          <p:cNvSpPr/>
          <p:nvPr/>
        </p:nvSpPr>
        <p:spPr>
          <a:xfrm rot="600000">
            <a:off x="1160436" y="486887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9" name="Oval 823"/>
          <p:cNvSpPr/>
          <p:nvPr/>
        </p:nvSpPr>
        <p:spPr>
          <a:xfrm rot="600000">
            <a:off x="1250924" y="49498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0" name="Oval 824"/>
          <p:cNvSpPr/>
          <p:nvPr/>
        </p:nvSpPr>
        <p:spPr>
          <a:xfrm rot="600000">
            <a:off x="1342999" y="486887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1" name="Oval 829"/>
          <p:cNvSpPr/>
          <p:nvPr/>
        </p:nvSpPr>
        <p:spPr>
          <a:xfrm rot="600000">
            <a:off x="1250924" y="50323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2" name="Oval 832"/>
          <p:cNvSpPr/>
          <p:nvPr/>
        </p:nvSpPr>
        <p:spPr>
          <a:xfrm rot="600000">
            <a:off x="1342999" y="503238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" name="Oval 875"/>
          <p:cNvSpPr/>
          <p:nvPr/>
        </p:nvSpPr>
        <p:spPr>
          <a:xfrm rot="600000">
            <a:off x="1250924" y="478632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" name="Oval 876"/>
          <p:cNvSpPr/>
          <p:nvPr/>
        </p:nvSpPr>
        <p:spPr>
          <a:xfrm rot="600000">
            <a:off x="1250924" y="49498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" name="Oval 877"/>
          <p:cNvSpPr/>
          <p:nvPr/>
        </p:nvSpPr>
        <p:spPr>
          <a:xfrm rot="600000">
            <a:off x="1342999" y="486887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6" name="Oval 883"/>
          <p:cNvSpPr/>
          <p:nvPr/>
        </p:nvSpPr>
        <p:spPr>
          <a:xfrm rot="600000">
            <a:off x="1250924" y="50323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7" name="Oval 886"/>
          <p:cNvSpPr/>
          <p:nvPr/>
        </p:nvSpPr>
        <p:spPr>
          <a:xfrm rot="600000">
            <a:off x="1342999" y="503238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8" name="Oval 899"/>
          <p:cNvSpPr/>
          <p:nvPr/>
        </p:nvSpPr>
        <p:spPr>
          <a:xfrm rot="600000">
            <a:off x="1160436" y="494983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9" name="Oval 901"/>
          <p:cNvSpPr/>
          <p:nvPr/>
        </p:nvSpPr>
        <p:spPr>
          <a:xfrm rot="600000">
            <a:off x="1250924" y="50323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0" name="Oval 902"/>
          <p:cNvSpPr/>
          <p:nvPr/>
        </p:nvSpPr>
        <p:spPr>
          <a:xfrm rot="600000">
            <a:off x="1250924" y="49498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1" name="Oval 899"/>
          <p:cNvSpPr/>
          <p:nvPr/>
        </p:nvSpPr>
        <p:spPr>
          <a:xfrm>
            <a:off x="533381" y="584677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2" name="Oval 898"/>
          <p:cNvSpPr/>
          <p:nvPr/>
        </p:nvSpPr>
        <p:spPr>
          <a:xfrm rot="600000">
            <a:off x="1146149" y="5062547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3" name="Oval 825"/>
          <p:cNvSpPr/>
          <p:nvPr/>
        </p:nvSpPr>
        <p:spPr>
          <a:xfrm rot="600000">
            <a:off x="1052486" y="523717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" name="Oval 879"/>
          <p:cNvSpPr/>
          <p:nvPr/>
        </p:nvSpPr>
        <p:spPr>
          <a:xfrm rot="600000">
            <a:off x="1052486" y="523717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1433492" y="5316550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1433492" y="539751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8" name="Oval 899"/>
          <p:cNvSpPr/>
          <p:nvPr/>
        </p:nvSpPr>
        <p:spPr>
          <a:xfrm>
            <a:off x="1552554" y="52149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1233475" y="5338780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1266813" y="5419740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481117" y="514351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1142976" y="548959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1323963" y="559436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358888" y="5214950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1233475" y="5518167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1233475" y="5214950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7" name="Oval 899"/>
          <p:cNvSpPr/>
          <p:nvPr/>
        </p:nvSpPr>
        <p:spPr>
          <a:xfrm>
            <a:off x="1323963" y="567691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8" name="Flowchart: Stored Data 187"/>
          <p:cNvSpPr/>
          <p:nvPr/>
        </p:nvSpPr>
        <p:spPr>
          <a:xfrm rot="10328471">
            <a:off x="586721" y="3383225"/>
            <a:ext cx="392909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945 0.00601 0.03889 0.01202 0.05504 0.02058 C 0.07118 0.02914 0.08368 0.03839 0.09722 0.05065 C 0.11077 0.0629 0.13004 0.08695 0.13663 0.09389 " pathEditMode="relative" ptsTypes="aaaA">
                                      <p:cBhvr>
                                        <p:cTn id="8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9408E-6 L -0.07084 0.06291 " pathEditMode="relative" ptsTypes="AA">
                                      <p:cBhvr>
                                        <p:cTn id="8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0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8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0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6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5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8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000"/>
                            </p:stCondLst>
                            <p:childTnLst>
                              <p:par>
                                <p:cTn id="4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82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1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84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3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86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5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88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7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0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9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2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1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4" dur="3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3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6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5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8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7"/>
                                            </p:cond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0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9"/>
                                            </p:cond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2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1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4" dur="3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3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6" dur="3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5"/>
                                            </p:cond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8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7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0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9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2" dur="3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1"/>
                                            </p:cond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4" dur="3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3"/>
                                            </p:cond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6" dur="3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5"/>
                                            </p:cond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8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7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0" dur="3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9"/>
                                            </p:cond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2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1"/>
                                            </p:cond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4" dur="3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3"/>
                                            </p:cond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6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5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8" dur="3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7"/>
                                            </p:cond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0" dur="3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9"/>
                                            </p:cond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2" dur="3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1"/>
                                            </p:cond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4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3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6" dur="3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5"/>
                                            </p:cond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8" dur="3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7"/>
                                            </p:cond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0" dur="3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9"/>
                                            </p:cond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2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1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4" dur="3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3"/>
                                            </p:cond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6" dur="3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5"/>
                                            </p:cond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8" dur="3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7"/>
                                            </p:cond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50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9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52" dur="3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1"/>
                                            </p:cond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54" dur="3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3"/>
                                            </p:cond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6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3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6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5"/>
                                            </p:cond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6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7"/>
                                            </p:cond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9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2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1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4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3"/>
                                            </p:cond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6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5"/>
                                            </p:cond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8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7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0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9"/>
                                            </p:cond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2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1"/>
                                            </p:cond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4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3"/>
                                            </p:cond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6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5"/>
                                            </p:cond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8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7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90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9"/>
                                            </p:cond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35" grpId="0" animBg="1"/>
      <p:bldP spid="39" grpId="0" animBg="1"/>
      <p:bldP spid="40" grpId="0"/>
      <p:bldP spid="40" grpId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89" grpId="1" animBg="1"/>
      <p:bldP spid="90" grpId="0" animBg="1"/>
      <p:bldP spid="90" grpId="1" animBg="1"/>
      <p:bldP spid="91" grpId="0" animBg="1"/>
      <p:bldP spid="92" grpId="0" animBg="1"/>
      <p:bldP spid="93" grpId="0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9" grpId="0" animBg="1"/>
      <p:bldP spid="99" grpId="1" animBg="1"/>
      <p:bldP spid="100" grpId="0" animBg="1"/>
      <p:bldP spid="100" grpId="1" animBg="1"/>
      <p:bldP spid="101" grpId="0" animBg="1"/>
      <p:bldP spid="102" grpId="0" animBg="1"/>
      <p:bldP spid="102" grpId="1" animBg="1"/>
      <p:bldP spid="103" grpId="0" animBg="1"/>
      <p:bldP spid="103" grpId="1" animBg="1"/>
      <p:bldP spid="104" grpId="0" animBg="1"/>
      <p:bldP spid="105" grpId="0" animBg="1"/>
      <p:bldP spid="105" grpId="1" animBg="1"/>
      <p:bldP spid="106" grpId="0" animBg="1"/>
      <p:bldP spid="106" grpId="1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7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3" grpId="0" animBg="1"/>
      <p:bldP spid="144" grpId="0" animBg="1"/>
      <p:bldP spid="145" grpId="0" animBg="1"/>
      <p:bldP spid="146" grpId="0" animBg="1"/>
      <p:bldP spid="146" grpId="1" animBg="1"/>
      <p:bldP spid="147" grpId="0" animBg="1"/>
      <p:bldP spid="148" grpId="0" animBg="1"/>
      <p:bldP spid="149" grpId="0" animBg="1"/>
      <p:bldP spid="149" grpId="1" animBg="1"/>
      <p:bldP spid="150" grpId="0" animBg="1"/>
      <p:bldP spid="151" grpId="0" animBg="1"/>
      <p:bldP spid="152" grpId="0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764704"/>
            <a:ext cx="78581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ADRs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15140" y="142852"/>
            <a:ext cx="2260841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ADRENALINE</a:t>
            </a:r>
            <a:endParaRPr lang="en-US" sz="2400" b="1" dirty="0"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196" y="1247924"/>
            <a:ext cx="8929718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Tachycardia, palpitation, arrhythmias, angina pains         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Headache, weakness, tremors anxiety and restlessness.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Hypertension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cerebral hemorrhage and pulmonary edema.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</a:rPr>
              <a:t>Coldness of extremities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spc="-40" dirty="0" smtClean="0">
                <a:latin typeface="Arial Narrow" pitchFamily="34" charset="0"/>
              </a:rPr>
              <a:t> tissue necrosis and gangrene if </a:t>
            </a:r>
            <a:r>
              <a:rPr lang="en-US" sz="2400" b="1" spc="-40" dirty="0" err="1" smtClean="0">
                <a:latin typeface="Arial Narrow" pitchFamily="34" charset="0"/>
              </a:rPr>
              <a:t>extravasation</a:t>
            </a:r>
            <a:endParaRPr lang="en-US" sz="2400" b="1" spc="-40" dirty="0" smtClean="0">
              <a:latin typeface="Arial Narrow" pitchFamily="34" charset="0"/>
            </a:endParaRP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Nasal stuffiness; rebound congestion if used as decongestion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3689736"/>
            <a:ext cx="214314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Contraindications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46" y="4201639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CHD, hypertension, peripheral arterial disease.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Hyperthyroidism.               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Closed-angle glaucoma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may IOP</a:t>
            </a:r>
            <a:endParaRPr lang="en-US" sz="2400" b="1" spc="-40" dirty="0">
              <a:latin typeface="Arial Narrow" pitchFamily="34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8926" y="857232"/>
            <a:ext cx="6079856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NOREPINEPHRINE = NORADRENALINE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1423006"/>
            <a:ext cx="821537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is naturally released from postganglionic adrenergic </a:t>
            </a:r>
            <a:r>
              <a:rPr lang="en-US" sz="2400" b="1" dirty="0" err="1" smtClean="0">
                <a:latin typeface="Arial Narrow" pitchFamily="34" charset="0"/>
              </a:rPr>
              <a:t>fibres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Not used much therapeutically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severe vasoconstriction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20" y="2419955"/>
            <a:ext cx="821537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Only administered IV  -  Not IM or Subcutaneous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u="sng" dirty="0" smtClean="0">
                <a:latin typeface="Arial Narrow" pitchFamily="34" charset="0"/>
                <a:sym typeface="Wingdings 3"/>
              </a:rPr>
              <a:t>necrosis</a:t>
            </a:r>
            <a:endParaRPr lang="en-US" sz="2400" b="1" u="sng" baseline="-25000" dirty="0" smtClean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0" y="2783750"/>
            <a:ext cx="8572528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BP [ systolic &amp; diastolic]  reflex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bradycardia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vagal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stimulation)</a:t>
            </a:r>
          </a:p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			        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CO not much changed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	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4282" y="4004313"/>
            <a:ext cx="8572528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systemically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hypotensive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states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spinal anesthesia, in septic shock, </a:t>
            </a:r>
            <a:r>
              <a:rPr lang="en-US" sz="2200" b="1" i="1" u="sng" dirty="0" smtClean="0">
                <a:latin typeface="Arial Narrow" pitchFamily="34" charset="0"/>
                <a:sym typeface="Wingdings 3"/>
              </a:rPr>
              <a:t>if  fluid replacement and </a:t>
            </a:r>
            <a:r>
              <a:rPr lang="en-US" sz="2200" b="1" i="1" u="sng" dirty="0" err="1" smtClean="0">
                <a:latin typeface="Arial Narrow" pitchFamily="34" charset="0"/>
                <a:sym typeface="Wingdings 3"/>
              </a:rPr>
              <a:t>inotropics</a:t>
            </a:r>
            <a:r>
              <a:rPr lang="en-US" sz="2200" b="1" i="1" u="sng" dirty="0" smtClean="0">
                <a:latin typeface="Arial Narrow" pitchFamily="34" charset="0"/>
                <a:sym typeface="Wingdings 3"/>
              </a:rPr>
              <a:t> fail)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!!!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topically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as a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local haemostatic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	            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with local anesthetic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!?</a:t>
            </a:r>
            <a:endParaRPr lang="en-US" sz="2400" b="1" dirty="0" smtClean="0">
              <a:solidFill>
                <a:srgbClr val="0000FF"/>
              </a:solidFill>
              <a:latin typeface="Arial Narrow" pitchFamily="34" charset="0"/>
              <a:sym typeface="Wingdings 3"/>
            </a:endParaRPr>
          </a:p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           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3500438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34818" name="Picture 2" descr="http://comps.fotosearch.com/comp/LIF/LIF133/starting-intravenous-infusion_~E40503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938" b="11718"/>
          <a:stretch>
            <a:fillRect/>
          </a:stretch>
        </p:blipFill>
        <p:spPr bwMode="auto">
          <a:xfrm>
            <a:off x="6724680" y="4506052"/>
            <a:ext cx="2133600" cy="2357454"/>
          </a:xfrm>
          <a:prstGeom prst="rect">
            <a:avLst/>
          </a:prstGeom>
          <a:noFill/>
        </p:spPr>
      </p:pic>
      <p:sp>
        <p:nvSpPr>
          <p:cNvPr id="13" name="5-Point Star 12"/>
          <p:cNvSpPr/>
          <p:nvPr/>
        </p:nvSpPr>
        <p:spPr>
          <a:xfrm>
            <a:off x="8244408" y="1484784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" grpId="0"/>
      <p:bldP spid="9" grpId="0"/>
      <p:bldP spid="12" grpId="0" build="p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2824459"/>
            <a:ext cx="1865014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DOPAMINE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4500562" y="2786058"/>
            <a:ext cx="5357850" cy="4000528"/>
            <a:chOff x="0" y="3032054"/>
            <a:chExt cx="5066888" cy="3754532"/>
          </a:xfrm>
        </p:grpSpPr>
        <p:pic>
          <p:nvPicPr>
            <p:cNvPr id="1026" name="Picture 2" descr="C:\Users\Administrator\Pictures\Pictur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81"/>
            <a:stretch>
              <a:fillRect/>
            </a:stretch>
          </p:blipFill>
          <p:spPr bwMode="auto">
            <a:xfrm>
              <a:off x="0" y="3429000"/>
              <a:ext cx="3739448" cy="3357586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2857488" y="3929066"/>
              <a:ext cx="1571636" cy="3743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Vessels</a:t>
              </a:r>
              <a:r>
                <a:rPr lang="en-US" sz="2000" b="1" dirty="0" smtClean="0">
                  <a:latin typeface="Symbol" pitchFamily="18" charset="2"/>
                </a:rPr>
                <a:t> a</a:t>
              </a:r>
              <a:r>
                <a:rPr lang="en-US" sz="2000" b="1" baseline="-25000" dirty="0" smtClean="0">
                  <a:latin typeface="Arial Narrow" pitchFamily="34" charset="0"/>
                </a:rPr>
                <a:t>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3070821"/>
              <a:ext cx="3000396" cy="568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Kidney D</a:t>
              </a:r>
              <a:r>
                <a:rPr lang="en-US" sz="2000" b="1" baseline="-25000" dirty="0" smtClean="0">
                  <a:latin typeface="Arial Narrow" pitchFamily="34" charset="0"/>
                </a:rPr>
                <a:t>1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vasodilatation </a:t>
              </a:r>
            </a:p>
            <a:p>
              <a:pPr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  <a:sym typeface="Wingdings 3"/>
                </a:rPr>
                <a:t>+ </a:t>
              </a:r>
              <a:r>
                <a:rPr lang="en-US" sz="2000" b="1" dirty="0" err="1" smtClean="0">
                  <a:latin typeface="Arial Narrow" pitchFamily="34" charset="0"/>
                  <a:sym typeface="Wingdings 3"/>
                </a:rPr>
                <a:t>diuresis</a:t>
              </a:r>
              <a:endParaRPr lang="en-US" sz="2000" b="1" baseline="-25000" dirty="0" smtClean="0">
                <a:latin typeface="Arial Narrow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95120" y="3032054"/>
              <a:ext cx="2571768" cy="374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Heart 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dirty="0" smtClean="0">
                  <a:latin typeface="Symbol" pitchFamily="18" charset="2"/>
                </a:rPr>
                <a:t>b</a:t>
              </a:r>
              <a:r>
                <a:rPr lang="en-US" sz="2000" b="1" baseline="-25000" dirty="0" smtClean="0">
                  <a:latin typeface="Arial Narrow" pitchFamily="34" charset="0"/>
                </a:rPr>
                <a:t>1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 force  </a:t>
              </a:r>
              <a:endParaRPr lang="en-US" sz="2000" b="1" baseline="-25000" dirty="0" smtClean="0">
                <a:latin typeface="Arial Narrow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286512" y="785794"/>
            <a:ext cx="2579394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ISOPRENALINE</a:t>
            </a:r>
            <a:endParaRPr lang="en-US" sz="2400" b="1" dirty="0"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844" y="916576"/>
            <a:ext cx="8572560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 ; show no </a:t>
            </a:r>
            <a:r>
              <a:rPr lang="en-US" sz="2400" b="1" dirty="0" err="1" smtClean="0">
                <a:latin typeface="Arial Narrow" pitchFamily="34" charset="0"/>
              </a:rPr>
              <a:t>presynaptic</a:t>
            </a:r>
            <a:r>
              <a:rPr lang="en-US" sz="2400" b="1" dirty="0" smtClean="0">
                <a:latin typeface="Arial Narrow" pitchFamily="34" charset="0"/>
              </a:rPr>
              <a:t> uptake nor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breakdown by MOA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longer action.</a:t>
            </a:r>
            <a:r>
              <a:rPr lang="en-US" sz="2400" b="1" dirty="0" smtClean="0">
                <a:latin typeface="Arial Narrow" pitchFamily="34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&gt;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</a:p>
          <a:p>
            <a:pPr>
              <a:lnSpc>
                <a:spcPts val="2600"/>
              </a:lnSpc>
            </a:pPr>
            <a:r>
              <a:rPr lang="en-US" sz="2400" b="1" spc="-40" dirty="0" smtClean="0">
                <a:latin typeface="Arial Narrow" pitchFamily="34" charset="0"/>
                <a:sym typeface="Wingdings 3"/>
              </a:rPr>
              <a:t>10 times &gt; </a:t>
            </a:r>
            <a:r>
              <a:rPr lang="en-US" sz="2400" b="1" spc="-40" dirty="0" err="1" smtClean="0">
                <a:latin typeface="Arial Narrow" pitchFamily="34" charset="0"/>
                <a:sym typeface="Wingdings 3"/>
              </a:rPr>
              <a:t>broncho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-dilatation Was used by inhalation </a:t>
            </a:r>
            <a:r>
              <a:rPr lang="en-US" sz="2400" b="1" spc="-40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in acute asthma</a:t>
            </a:r>
          </a:p>
          <a:p>
            <a:pPr>
              <a:lnSpc>
                <a:spcPts val="26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in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cardiac arrest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but contraindicated in hyperthyroidism &amp; congestive heart failure [CHD]</a:t>
            </a:r>
            <a:r>
              <a:rPr lang="en-US" sz="2200" b="1" baseline="-25000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3429000"/>
            <a:ext cx="457203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It is a natural CNS transmitter. </a:t>
            </a:r>
          </a:p>
          <a:p>
            <a:pPr>
              <a:lnSpc>
                <a:spcPts val="26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Released from postganglionic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adrenergic </a:t>
            </a:r>
            <a:r>
              <a:rPr lang="en-US" sz="2400" b="1" dirty="0" err="1" smtClean="0">
                <a:latin typeface="Arial Narrow" pitchFamily="34" charset="0"/>
              </a:rPr>
              <a:t>fibres</a:t>
            </a:r>
            <a:r>
              <a:rPr lang="en-US" sz="2400" b="1" dirty="0" smtClean="0">
                <a:latin typeface="Arial Narrow" pitchFamily="34" charset="0"/>
              </a:rPr>
              <a:t> (&gt; renal vessels)</a:t>
            </a:r>
          </a:p>
          <a:p>
            <a:pPr>
              <a:lnSpc>
                <a:spcPts val="26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Releases NE from postganglionic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adrenergic </a:t>
            </a:r>
            <a:r>
              <a:rPr lang="en-US" sz="2400" b="1" dirty="0" err="1" smtClean="0">
                <a:latin typeface="Arial Narrow" pitchFamily="34" charset="0"/>
              </a:rPr>
              <a:t>fibres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Acts on D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0" name="5-Point Star 19"/>
          <p:cNvSpPr/>
          <p:nvPr/>
        </p:nvSpPr>
        <p:spPr>
          <a:xfrm>
            <a:off x="8280920" y="5949280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2687324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9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44" y="5072074"/>
            <a:ext cx="885828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It is the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drug of choice in treatment of SHOCK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septic, </a:t>
            </a:r>
            <a:r>
              <a:rPr lang="en-US" sz="2400" b="1" dirty="0" err="1" smtClean="0">
                <a:latin typeface="Arial Narrow" pitchFamily="34" charset="0"/>
              </a:rPr>
              <a:t>hypovolaemic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(after fluid replacement), </a:t>
            </a:r>
            <a:r>
              <a:rPr lang="en-US" sz="2400" b="1" dirty="0" err="1" smtClean="0">
                <a:latin typeface="Arial Narrow" pitchFamily="34" charset="0"/>
              </a:rPr>
              <a:t>cardiogenic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It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BP &amp; CO (</a:t>
            </a:r>
            <a:r>
              <a:rPr lang="en-US" sz="24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baseline="-25000" dirty="0" smtClean="0">
                <a:latin typeface="Symbol" pitchFamily="18" charset="2"/>
                <a:sym typeface="Wingdings 3"/>
              </a:rPr>
              <a:t>1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), 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without causing renal impairment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(D</a:t>
            </a:r>
            <a:r>
              <a:rPr lang="en-US" sz="2400" b="1" u="heavy" baseline="-25000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1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2876" y="6217952"/>
            <a:ext cx="885828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Can be given in acute heart failure (HF) 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but better </a:t>
            </a:r>
            <a:r>
              <a:rPr lang="en-US" sz="2400" b="1" u="heavy" dirty="0" err="1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dobutamine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2844" y="3571876"/>
            <a:ext cx="885828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Given </a:t>
            </a:r>
            <a:r>
              <a:rPr lang="en-US" sz="2400" b="1" dirty="0" err="1" smtClean="0">
                <a:latin typeface="Arial Narrow" pitchFamily="34" charset="0"/>
              </a:rPr>
              <a:t>parentrally</a:t>
            </a:r>
            <a:r>
              <a:rPr lang="en-US" sz="2400" b="1" dirty="0" smtClean="0">
                <a:latin typeface="Arial Narrow" pitchFamily="34" charset="0"/>
              </a:rPr>
              <a:t> by infusion  </a:t>
            </a:r>
          </a:p>
        </p:txBody>
      </p:sp>
      <p:pic>
        <p:nvPicPr>
          <p:cNvPr id="19" name="Picture 18" descr="heartrt.jpg (131376 bytes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350" y="1214449"/>
            <a:ext cx="51006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42844" y="978929"/>
            <a:ext cx="450059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</a:p>
          <a:p>
            <a:pPr>
              <a:lnSpc>
                <a:spcPts val="2600"/>
              </a:lnSpc>
            </a:pPr>
            <a:r>
              <a:rPr lang="en-US" sz="2400" b="1" dirty="0" err="1" smtClean="0">
                <a:latin typeface="Arial Narrow" pitchFamily="34" charset="0"/>
              </a:rPr>
              <a:t>Inotropic</a:t>
            </a:r>
            <a:r>
              <a:rPr lang="en-US" sz="2400" b="1" dirty="0" smtClean="0">
                <a:latin typeface="Arial Narrow" pitchFamily="34" charset="0"/>
              </a:rPr>
              <a:t>, no </a:t>
            </a:r>
            <a:r>
              <a:rPr lang="en-US" sz="2400" b="1" dirty="0" err="1" smtClean="0">
                <a:latin typeface="Arial Narrow" pitchFamily="34" charset="0"/>
              </a:rPr>
              <a:t>chronotropic</a:t>
            </a:r>
            <a:r>
              <a:rPr lang="en-US" sz="2400" b="1" dirty="0" smtClean="0">
                <a:latin typeface="Arial Narrow" pitchFamily="34" charset="0"/>
              </a:rPr>
              <a:t> effect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According to dose;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first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then  due to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followed by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en-US" sz="2400" b="1" dirty="0" smtClean="0">
                <a:latin typeface="Arial Narrow" pitchFamily="34" charset="0"/>
              </a:rPr>
              <a:t>effect</a:t>
            </a:r>
            <a:endParaRPr lang="en-US" sz="2400" b="1" baseline="-25000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44" y="4569749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4046" y="785794"/>
            <a:ext cx="2007890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DOPAMINE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15140" y="785794"/>
            <a:ext cx="2293642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DOBUTAMINE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844" y="955164"/>
            <a:ext cx="8858280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synthetic. Given IV.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latin typeface="Arial Narrow" pitchFamily="34" charset="0"/>
              </a:rPr>
              <a:t>Inotropic</a:t>
            </a:r>
            <a:r>
              <a:rPr lang="en-US" sz="2400" b="1" dirty="0" smtClean="0">
                <a:latin typeface="Arial Narrow" pitchFamily="34" charset="0"/>
              </a:rPr>
              <a:t> with little </a:t>
            </a:r>
            <a:r>
              <a:rPr lang="en-US" sz="2400" b="1" dirty="0" err="1" smtClean="0">
                <a:latin typeface="Arial Narrow" pitchFamily="34" charset="0"/>
              </a:rPr>
              <a:t>chronotropic</a:t>
            </a:r>
            <a:r>
              <a:rPr lang="en-US" sz="2400" b="1" dirty="0" smtClean="0">
                <a:latin typeface="Arial Narrow" pitchFamily="34" charset="0"/>
              </a:rPr>
              <a:t> effect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No or little  in therapeutic dose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         (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>
                <a:latin typeface="Arial Narrow" pitchFamily="34" charset="0"/>
              </a:rPr>
              <a:t>2 </a:t>
            </a:r>
            <a:r>
              <a:rPr lang="en-US" sz="2400" b="1" dirty="0" smtClean="0">
                <a:latin typeface="Arial Narrow" pitchFamily="34" charset="0"/>
              </a:rPr>
              <a:t>counterbalance + no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>
                <a:latin typeface="Arial Narrow" pitchFamily="34" charset="0"/>
              </a:rPr>
              <a:t>1 </a:t>
            </a:r>
            <a:r>
              <a:rPr lang="en-US" sz="2400" b="1" dirty="0" smtClean="0">
                <a:latin typeface="Arial Narrow" pitchFamily="34" charset="0"/>
              </a:rPr>
              <a:t>) </a:t>
            </a:r>
            <a:endParaRPr lang="en-US" sz="2400" b="1" baseline="-25000" dirty="0" smtClean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844" y="3244711"/>
            <a:ext cx="8858280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Given </a:t>
            </a:r>
            <a:r>
              <a:rPr lang="en-US" sz="2400" b="1" dirty="0" err="1" smtClean="0">
                <a:latin typeface="Arial Narrow" pitchFamily="34" charset="0"/>
              </a:rPr>
              <a:t>parentrally</a:t>
            </a:r>
            <a:r>
              <a:rPr lang="en-US" sz="2400" b="1" dirty="0" smtClean="0">
                <a:latin typeface="Arial Narrow" pitchFamily="34" charset="0"/>
              </a:rPr>
              <a:t> by infusion for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short term management of cardiac </a:t>
            </a:r>
            <a:b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  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decompensation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after cardiac surgery, in acute heart failure [AHF]. </a:t>
            </a:r>
          </a:p>
          <a:p>
            <a:pPr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It is preferred because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    it does not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o</a:t>
            </a:r>
            <a:r>
              <a:rPr lang="en-US" sz="2400" b="1" dirty="0" smtClean="0">
                <a:latin typeface="Arial Narrow" pitchFamily="34" charset="0"/>
              </a:rPr>
              <a:t>xygen demand   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1216289"/>
            <a:ext cx="1471620" cy="185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14282" y="2786058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30724" name="Picture 4" descr="http://l.thumbs.canstockphoto.com/canstock4418221.jpg"/>
          <p:cNvPicPr>
            <a:picLocks noChangeAspect="1" noChangeArrowheads="1"/>
          </p:cNvPicPr>
          <p:nvPr/>
        </p:nvPicPr>
        <p:blipFill>
          <a:blip r:embed="rId4" cstate="print"/>
          <a:srcRect l="18576" r="9771" b="6259"/>
          <a:stretch>
            <a:fillRect/>
          </a:stretch>
        </p:blipFill>
        <p:spPr bwMode="auto">
          <a:xfrm>
            <a:off x="5167627" y="4000504"/>
            <a:ext cx="2904835" cy="2636832"/>
          </a:xfrm>
          <a:prstGeom prst="rect">
            <a:avLst/>
          </a:prstGeom>
          <a:noFill/>
        </p:spPr>
      </p:pic>
      <p:pic>
        <p:nvPicPr>
          <p:cNvPr id="30726" name="Picture 6" descr="http://comps.fotosearch.com/comp/LIF/LIF134/type-intravenous-infusion_~E50302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49"/>
          <a:stretch>
            <a:fillRect/>
          </a:stretch>
        </p:blipFill>
        <p:spPr bwMode="auto">
          <a:xfrm flipH="1">
            <a:off x="7358082" y="4143380"/>
            <a:ext cx="1194197" cy="1214446"/>
          </a:xfrm>
          <a:prstGeom prst="rect">
            <a:avLst/>
          </a:prstGeom>
          <a:noFill/>
        </p:spPr>
      </p:pic>
      <p:sp>
        <p:nvSpPr>
          <p:cNvPr id="12" name="5-Point Star 11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2264" y="785794"/>
            <a:ext cx="2436518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PHENYLPHERINE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06" y="857232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synthetic, </a:t>
            </a:r>
            <a:r>
              <a:rPr lang="en-US" sz="2400" b="1" dirty="0" err="1" smtClean="0">
                <a:latin typeface="Arial Narrow" pitchFamily="34" charset="0"/>
              </a:rPr>
              <a:t>noncatecholamine</a:t>
            </a:r>
            <a:r>
              <a:rPr lang="en-US" sz="2400" b="1" dirty="0" smtClean="0">
                <a:latin typeface="Arial Narrow" pitchFamily="34" charset="0"/>
              </a:rPr>
              <a:t>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Given orally &amp; has prolonged duration of action.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as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selective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406" y="3552977"/>
            <a:ext cx="88582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Systemically;</a:t>
            </a:r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Pressor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agent </a:t>
            </a:r>
            <a:r>
              <a:rPr lang="en-US" sz="2400" b="1" dirty="0" smtClean="0">
                <a:latin typeface="Arial Narrow" pitchFamily="34" charset="0"/>
              </a:rPr>
              <a:t>in </a:t>
            </a:r>
            <a:r>
              <a:rPr lang="en-US" sz="2400" b="1" dirty="0" err="1" smtClean="0">
                <a:latin typeface="Arial Narrow" pitchFamily="34" charset="0"/>
              </a:rPr>
              <a:t>hypotensive</a:t>
            </a:r>
            <a:r>
              <a:rPr lang="en-US" sz="2400" b="1" dirty="0" smtClean="0">
                <a:latin typeface="Arial Narrow" pitchFamily="34" charset="0"/>
              </a:rPr>
              <a:t> states. </a:t>
            </a:r>
            <a:r>
              <a:rPr lang="en-US" sz="2000" b="1" i="1" dirty="0" smtClean="0">
                <a:latin typeface="Arial Narrow" pitchFamily="34" charset="0"/>
              </a:rPr>
              <a:t>Infusion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	              </a:t>
            </a:r>
            <a:r>
              <a:rPr lang="en-US" sz="2400" b="1" dirty="0" smtClean="0">
                <a:latin typeface="Arial Narrow" pitchFamily="34" charset="0"/>
              </a:rPr>
              <a:t>Terminate </a:t>
            </a:r>
            <a:r>
              <a:rPr lang="en-US" sz="2400" b="1" dirty="0" err="1" smtClean="0">
                <a:latin typeface="Arial Narrow" pitchFamily="34" charset="0"/>
              </a:rPr>
              <a:t>atrial</a:t>
            </a:r>
            <a:r>
              <a:rPr lang="en-US" sz="2400" b="1" dirty="0" smtClean="0">
                <a:latin typeface="Arial Narrow" pitchFamily="34" charset="0"/>
              </a:rPr>
              <a:t> tachycardia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(reflex </a:t>
            </a:r>
            <a:r>
              <a:rPr lang="en-US" sz="2000" b="1" i="1" dirty="0" err="1" smtClean="0">
                <a:latin typeface="Arial Narrow" pitchFamily="34" charset="0"/>
              </a:rPr>
              <a:t>bradycardia</a:t>
            </a:r>
            <a:r>
              <a:rPr lang="en-US" sz="2000" b="1" i="1" dirty="0" smtClean="0">
                <a:latin typeface="Arial Narrow" pitchFamily="34" charset="0"/>
              </a:rPr>
              <a:t>)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                          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Nasal decongestant</a:t>
            </a:r>
            <a:r>
              <a:rPr lang="en-US" sz="2200" b="1" dirty="0" smtClean="0">
                <a:latin typeface="Arial Narrow" pitchFamily="34" charset="0"/>
              </a:rPr>
              <a:t>. </a:t>
            </a:r>
            <a:r>
              <a:rPr lang="en-US" sz="2000" b="1" i="1" dirty="0" smtClean="0">
                <a:latin typeface="Arial Narrow" pitchFamily="34" charset="0"/>
              </a:rPr>
              <a:t>Oral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Topically;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Local Haemostatic, with Local anesthesia.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	        Decongestant </a:t>
            </a:r>
            <a:r>
              <a:rPr lang="en-US" sz="2000" b="1" dirty="0" smtClean="0">
                <a:latin typeface="Arial Narrow" pitchFamily="34" charset="0"/>
              </a:rPr>
              <a:t>(</a:t>
            </a:r>
            <a:r>
              <a:rPr lang="en-US" sz="2000" b="1" i="1" dirty="0" smtClean="0">
                <a:latin typeface="Arial Narrow" pitchFamily="34" charset="0"/>
              </a:rPr>
              <a:t>nasal &amp; ocular)</a:t>
            </a:r>
            <a:endParaRPr lang="en-US" sz="22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                     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Mydriatic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(no </a:t>
            </a:r>
            <a:r>
              <a:rPr lang="en-US" sz="2000" b="1" i="1" dirty="0" err="1" smtClean="0">
                <a:latin typeface="Arial Narrow" pitchFamily="34" charset="0"/>
              </a:rPr>
              <a:t>cycloplegia</a:t>
            </a:r>
            <a:r>
              <a:rPr lang="en-US" sz="2000" b="1" i="1" dirty="0" smtClean="0">
                <a:latin typeface="Arial Narrow" pitchFamily="34" charset="0"/>
              </a:rPr>
              <a:t>)</a:t>
            </a:r>
            <a:r>
              <a:rPr lang="en-US" sz="2000" b="1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43800" y="1857364"/>
            <a:ext cx="20002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MY" sz="2200" b="1" dirty="0" smtClean="0">
                <a:solidFill>
                  <a:srgbClr val="000000"/>
                </a:solidFill>
                <a:latin typeface="Arial Narrow" pitchFamily="34" charset="0"/>
              </a:rPr>
              <a:t>Peaks in 20 min.</a:t>
            </a:r>
          </a:p>
          <a:p>
            <a:pPr algn="ctr">
              <a:lnSpc>
                <a:spcPts val="2200"/>
              </a:lnSpc>
            </a:pPr>
            <a:r>
              <a:rPr lang="en-MY" sz="2200" b="1" dirty="0" smtClean="0">
                <a:solidFill>
                  <a:srgbClr val="000000"/>
                </a:solidFill>
                <a:latin typeface="Arial Narrow" pitchFamily="34" charset="0"/>
              </a:rPr>
              <a:t>t</a:t>
            </a:r>
            <a:r>
              <a:rPr lang="en-MY" sz="2200" b="1" baseline="-25000" dirty="0" smtClean="0">
                <a:solidFill>
                  <a:srgbClr val="000000"/>
                </a:solidFill>
                <a:latin typeface="Arial Narrow" pitchFamily="34" charset="0"/>
              </a:rPr>
              <a:t>½</a:t>
            </a:r>
            <a:r>
              <a:rPr lang="en-MY" sz="2200" b="1" dirty="0" smtClean="0">
                <a:solidFill>
                  <a:srgbClr val="000000"/>
                </a:solidFill>
                <a:latin typeface="Arial Narrow" pitchFamily="34" charset="0"/>
              </a:rPr>
              <a:t> 30 min.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7143800" y="2500307"/>
            <a:ext cx="2000200" cy="714380"/>
            <a:chOff x="7143800" y="2514747"/>
            <a:chExt cx="2000200" cy="1128567"/>
          </a:xfrm>
        </p:grpSpPr>
        <p:sp>
          <p:nvSpPr>
            <p:cNvPr id="27" name="Rectangle 26"/>
            <p:cNvSpPr/>
            <p:nvPr/>
          </p:nvSpPr>
          <p:spPr>
            <a:xfrm>
              <a:off x="7143800" y="3268853"/>
              <a:ext cx="2000200" cy="374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 b="1" dirty="0" smtClean="0">
                  <a:solidFill>
                    <a:srgbClr val="0000FF"/>
                  </a:solidFill>
                  <a:latin typeface="Arial Narrow" pitchFamily="34" charset="0"/>
                </a:rPr>
                <a:t>In Hypotension</a:t>
              </a:r>
              <a:endParaRPr lang="en-US" sz="22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cxnSp>
          <p:nvCxnSpPr>
            <p:cNvPr id="29" name="Straight Arrow Connector 28"/>
            <p:cNvCxnSpPr>
              <a:stCxn id="26" idx="2"/>
              <a:endCxn id="27" idx="0"/>
            </p:cNvCxnSpPr>
            <p:nvPr/>
          </p:nvCxnSpPr>
          <p:spPr>
            <a:xfrm rot="5400000">
              <a:off x="7766451" y="2891403"/>
              <a:ext cx="754899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/>
          <p:nvPr/>
        </p:nvGrpSpPr>
        <p:grpSpPr>
          <a:xfrm>
            <a:off x="3143240" y="1500174"/>
            <a:ext cx="5847497" cy="369332"/>
            <a:chOff x="3143240" y="1500174"/>
            <a:chExt cx="5847497" cy="369332"/>
          </a:xfrm>
        </p:grpSpPr>
        <p:sp>
          <p:nvSpPr>
            <p:cNvPr id="25" name="Rectangle 24"/>
            <p:cNvSpPr/>
            <p:nvPr/>
          </p:nvSpPr>
          <p:spPr>
            <a:xfrm>
              <a:off x="7235128" y="1500174"/>
              <a:ext cx="1755609" cy="369332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  <a:effectLst>
              <a:outerShdw blurRad="50800" dist="50800" dir="3000000" sx="99000" sy="99000" algn="t" rotWithShape="0">
                <a:srgbClr val="CCFF33"/>
              </a:outerShdw>
            </a:effectLst>
          </p:spPr>
          <p:txBody>
            <a:bodyPr wrap="square">
              <a:spAutoFit/>
            </a:bodyPr>
            <a:lstStyle/>
            <a:p>
              <a:pPr marL="171450" lvl="1" indent="-171450" defTabSz="844550">
                <a:lnSpc>
                  <a:spcPct val="90000"/>
                </a:lnSpc>
              </a:pPr>
              <a:r>
                <a:rPr lang="en-US" sz="2000" dirty="0" smtClean="0">
                  <a:latin typeface="Arial Rounded MT Bold" pitchFamily="34" charset="0"/>
                </a:rPr>
                <a:t>MIDODRINE </a:t>
              </a:r>
              <a:endParaRPr lang="en-MY" sz="2000" dirty="0" smtClean="0">
                <a:latin typeface="Arial Rounded MT Bold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143240" y="1714488"/>
              <a:ext cx="392909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42844" y="2052524"/>
            <a:ext cx="5214974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reflex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bradycardia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On 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 due to vasoconstriction </a:t>
            </a:r>
            <a:r>
              <a:rPr lang="en-US" sz="2400" b="1" dirty="0" smtClean="0">
                <a:latin typeface="Arial Narrow" pitchFamily="34" charset="0"/>
              </a:rPr>
              <a:t>(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>
                <a:latin typeface="Arial Narrow" pitchFamily="34" charset="0"/>
              </a:rPr>
              <a:t>1 </a:t>
            </a:r>
            <a:r>
              <a:rPr lang="en-US" sz="2400" b="1" dirty="0" smtClean="0">
                <a:latin typeface="Arial Narrow" pitchFamily="34" charset="0"/>
              </a:rPr>
              <a:t>)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4282" y="3074090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8215338" y="600076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6" grpId="0" build="p"/>
      <p:bldP spid="26" grpId="0"/>
      <p:bldP spid="24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72164" y="1428736"/>
            <a:ext cx="1928826" cy="369332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IMIDAZOLINE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57388" y="1428736"/>
            <a:ext cx="2857520" cy="369332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 smtClean="0"/>
              <a:t>PHENYLETHYLAMINES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86050" y="1817958"/>
            <a:ext cx="2428892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err="1" smtClean="0">
                <a:latin typeface="Arial Narrow" pitchFamily="34" charset="0"/>
              </a:rPr>
              <a:t>Phenylephrine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err="1" smtClean="0">
                <a:latin typeface="Arial Narrow" pitchFamily="34" charset="0"/>
              </a:rPr>
              <a:t>Methoxamine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72164" y="1817958"/>
            <a:ext cx="464343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err="1" smtClean="0">
                <a:latin typeface="Arial Narrow" pitchFamily="34" charset="0"/>
              </a:rPr>
              <a:t>Naphazoline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Oxymetazoline</a:t>
            </a:r>
            <a:r>
              <a:rPr lang="en-US" sz="2200" b="1" dirty="0" smtClean="0">
                <a:latin typeface="Arial Narrow" pitchFamily="34" charset="0"/>
              </a:rPr>
              <a:t> HCI (Afrin)</a:t>
            </a: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Xylometazoline</a:t>
            </a:r>
            <a:r>
              <a:rPr lang="en-US" sz="2200" b="1" dirty="0" smtClean="0">
                <a:latin typeface="Arial Narrow" pitchFamily="34" charset="0"/>
              </a:rPr>
              <a:t> HCI </a:t>
            </a: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(</a:t>
            </a:r>
            <a:r>
              <a:rPr lang="en-US" sz="2200" b="1" u="heavy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Otrivine</a:t>
            </a:r>
            <a:r>
              <a:rPr lang="en-US" sz="2200" b="1" dirty="0" smtClean="0">
                <a:latin typeface="Arial Narrow" pitchFamily="34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4678" y="857232"/>
            <a:ext cx="371477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nard MT Condensed" pitchFamily="18" charset="0"/>
              </a:rPr>
              <a:t>Nasal &amp; Ocular Decongestants </a:t>
            </a:r>
            <a:endParaRPr lang="en-US" sz="24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21" name="Curved Left Arrow 20"/>
          <p:cNvSpPr/>
          <p:nvPr/>
        </p:nvSpPr>
        <p:spPr>
          <a:xfrm>
            <a:off x="4637634" y="1299946"/>
            <a:ext cx="500066" cy="714380"/>
          </a:xfrm>
          <a:prstGeom prst="curvedLeftArrow">
            <a:avLst/>
          </a:prstGeom>
          <a:gradFill flip="none" rotWithShape="1">
            <a:gsLst>
              <a:gs pos="16000">
                <a:srgbClr val="00FFFF">
                  <a:tint val="66000"/>
                  <a:satMod val="160000"/>
                </a:srgbClr>
              </a:gs>
              <a:gs pos="54000">
                <a:srgbClr val="0000FF"/>
              </a:gs>
              <a:gs pos="55000">
                <a:srgbClr val="FF0000">
                  <a:alpha val="7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 flipH="1">
            <a:off x="5143536" y="1285860"/>
            <a:ext cx="500066" cy="714380"/>
          </a:xfrm>
          <a:prstGeom prst="curvedLeftArrow">
            <a:avLst/>
          </a:prstGeom>
          <a:gradFill flip="none" rotWithShape="1">
            <a:gsLst>
              <a:gs pos="16000">
                <a:srgbClr val="00FFFF">
                  <a:tint val="66000"/>
                  <a:satMod val="160000"/>
                </a:srgbClr>
              </a:gs>
              <a:gs pos="54000">
                <a:srgbClr val="0000FF"/>
              </a:gs>
              <a:gs pos="55000">
                <a:srgbClr val="FF0000">
                  <a:alpha val="7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85720" y="2555388"/>
            <a:ext cx="5072066" cy="208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7286644" y="4886278"/>
            <a:ext cx="1722138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CLONIDINE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4282" y="4717754"/>
            <a:ext cx="885828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synthetic, </a:t>
            </a:r>
            <a:r>
              <a:rPr lang="en-US" sz="2400" b="1" dirty="0" err="1" smtClean="0">
                <a:latin typeface="Arial Narrow" pitchFamily="34" charset="0"/>
              </a:rPr>
              <a:t>imidazoline</a:t>
            </a:r>
            <a:r>
              <a:rPr lang="en-US" sz="2400" b="1" dirty="0" smtClean="0">
                <a:latin typeface="Arial Narrow" pitchFamily="34" charset="0"/>
              </a:rPr>
              <a:t> 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Given orally or as patch.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selectively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on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presynaptic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&amp; on </a:t>
            </a:r>
            <a:r>
              <a:rPr lang="en-US" sz="2000" b="1" i="1" dirty="0" err="1" smtClean="0">
                <a:latin typeface="Arial Narrow" pitchFamily="34" charset="0"/>
              </a:rPr>
              <a:t>Imidazoline</a:t>
            </a:r>
            <a:r>
              <a:rPr lang="en-US" sz="2000" b="1" i="1" dirty="0" smtClean="0">
                <a:latin typeface="Arial Narrow" pitchFamily="34" charset="0"/>
              </a:rPr>
              <a:t> Receptors</a:t>
            </a:r>
            <a:endParaRPr lang="en-US" sz="2300" b="1" i="1" baseline="-250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8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i="1" dirty="0" smtClean="0">
                <a:latin typeface="Arial Narrow" pitchFamily="34" charset="0"/>
                <a:sym typeface="Wingdings 3"/>
              </a:rPr>
              <a:t>by action on </a:t>
            </a:r>
            <a:r>
              <a:rPr lang="en-US" sz="2000" b="1" i="1" dirty="0" smtClean="0">
                <a:latin typeface="Arial Narrow" pitchFamily="34" charset="0"/>
              </a:rPr>
              <a:t>(</a:t>
            </a:r>
            <a:r>
              <a:rPr lang="en-US" sz="2000" b="1" i="1" dirty="0" smtClean="0">
                <a:latin typeface="Symbol" pitchFamily="18" charset="2"/>
              </a:rPr>
              <a:t>a</a:t>
            </a:r>
            <a:r>
              <a:rPr lang="en-US" sz="2000" b="1" i="1" baseline="-25000" dirty="0" smtClean="0">
                <a:latin typeface="Arial Narrow" pitchFamily="34" charset="0"/>
              </a:rPr>
              <a:t>2 </a:t>
            </a:r>
            <a:r>
              <a:rPr lang="en-US" sz="2000" b="1" i="1" dirty="0" smtClean="0">
                <a:latin typeface="Arial Narrow" pitchFamily="34" charset="0"/>
              </a:rPr>
              <a:t>) at nucleus </a:t>
            </a:r>
            <a:r>
              <a:rPr lang="en-US" sz="2000" b="1" i="1" dirty="0" err="1" smtClean="0">
                <a:latin typeface="Arial Narrow" pitchFamily="34" charset="0"/>
              </a:rPr>
              <a:t>tractus</a:t>
            </a:r>
            <a:r>
              <a:rPr lang="en-US" sz="2000" b="1" i="1" dirty="0" smtClean="0">
                <a:latin typeface="Arial Narrow" pitchFamily="34" charset="0"/>
              </a:rPr>
              <a:t> </a:t>
            </a:r>
            <a:r>
              <a:rPr lang="en-US" sz="2000" b="1" i="1" dirty="0" err="1" smtClean="0">
                <a:latin typeface="Arial Narrow" pitchFamily="34" charset="0"/>
              </a:rPr>
              <a:t>solitarius</a:t>
            </a:r>
            <a:r>
              <a:rPr lang="en-US" sz="2000" b="1" i="1" dirty="0" smtClean="0">
                <a:latin typeface="Arial Narrow" pitchFamily="34" charset="0"/>
              </a:rPr>
              <a:t> to </a:t>
            </a:r>
            <a:r>
              <a:rPr lang="en-US" sz="2000" b="1" i="1" dirty="0" smtClean="0">
                <a:latin typeface="Arial Narrow" pitchFamily="34" charset="0"/>
                <a:sym typeface="Wingdings 3"/>
              </a:rPr>
              <a:t> sympathetic outflow to heart &amp; vessels. </a:t>
            </a: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300" b="1" i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</a:rPr>
              <a:t>Antihypertensive agent</a:t>
            </a:r>
            <a:endParaRPr lang="en-US" sz="2300" b="1" i="1" dirty="0" smtClean="0">
              <a:solidFill>
                <a:srgbClr val="0000FF"/>
              </a:solidFill>
              <a:latin typeface="Arial Narrow" pitchFamily="34" charset="0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285720" y="6360828"/>
            <a:ext cx="8858280" cy="425758"/>
            <a:chOff x="285720" y="2500306"/>
            <a:chExt cx="8858280" cy="425758"/>
          </a:xfrm>
        </p:grpSpPr>
        <p:sp>
          <p:nvSpPr>
            <p:cNvPr id="32" name="Rectangle 31"/>
            <p:cNvSpPr/>
            <p:nvPr/>
          </p:nvSpPr>
          <p:spPr>
            <a:xfrm>
              <a:off x="1071538" y="2571744"/>
              <a:ext cx="1428760" cy="28575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5720" y="2500306"/>
              <a:ext cx="8858280" cy="425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  <a:buBlip>
                  <a:blip r:embed="rId2"/>
                </a:buBlip>
              </a:pPr>
              <a:r>
                <a:rPr lang="en-US" sz="2200" b="1" i="1" dirty="0" smtClean="0">
                  <a:latin typeface="Arial Narrow" pitchFamily="34" charset="0"/>
                </a:rPr>
                <a:t>N.B.</a:t>
              </a:r>
              <a:r>
                <a:rPr lang="en-US" sz="2400" b="1" i="1" dirty="0" smtClean="0"/>
                <a:t> </a:t>
              </a:r>
              <a:r>
                <a:rPr lang="en-US" sz="2200" b="1" i="1" dirty="0" err="1" smtClean="0">
                  <a:latin typeface="Arial Narrow" pitchFamily="34" charset="0"/>
                </a:rPr>
                <a:t>Brimonidine</a:t>
              </a:r>
              <a:r>
                <a:rPr lang="en-US" sz="2200" b="1" i="1" dirty="0" smtClean="0">
                  <a:latin typeface="Arial Narrow" pitchFamily="34" charset="0"/>
                </a:rPr>
                <a:t> is an </a:t>
              </a:r>
              <a:r>
                <a:rPr lang="en-US" sz="2200" b="1" i="1" dirty="0" err="1" smtClean="0">
                  <a:latin typeface="Arial Narrow" pitchFamily="34" charset="0"/>
                </a:rPr>
                <a:t>imidazoline</a:t>
              </a:r>
              <a:r>
                <a:rPr lang="en-US" sz="2200" b="1" i="1" dirty="0" smtClean="0">
                  <a:latin typeface="Arial Narrow" pitchFamily="34" charset="0"/>
                </a:rPr>
                <a:t> </a:t>
              </a:r>
              <a:r>
                <a:rPr lang="en-US" sz="2000" b="1" i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000" b="1" i="1" dirty="0" smtClean="0">
                  <a:latin typeface="Symbol" pitchFamily="18" charset="2"/>
                </a:rPr>
                <a:t>a</a:t>
              </a:r>
              <a:r>
                <a:rPr lang="en-US" sz="2000" b="1" i="1" baseline="-25000" dirty="0" smtClean="0">
                  <a:latin typeface="Arial Narrow" pitchFamily="34" charset="0"/>
                </a:rPr>
                <a:t>2 </a:t>
              </a:r>
              <a:r>
                <a:rPr lang="en-US" sz="2200" b="1" i="1" dirty="0" smtClean="0">
                  <a:latin typeface="Arial Narrow" pitchFamily="34" charset="0"/>
                </a:rPr>
                <a:t>agonist used in </a:t>
              </a:r>
              <a:r>
                <a:rPr lang="en-US" sz="2200" b="1" i="1" dirty="0" err="1" smtClean="0">
                  <a:solidFill>
                    <a:srgbClr val="0000FF"/>
                  </a:solidFill>
                  <a:latin typeface="Arial Narrow" pitchFamily="34" charset="0"/>
                </a:rPr>
                <a:t>glucoma</a:t>
              </a:r>
              <a:r>
                <a:rPr lang="en-US" sz="2200" b="1" i="1" dirty="0" smtClean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0" y="4713296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00695" y="3058353"/>
            <a:ext cx="335758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Used for treatment of nasal stuffiness</a:t>
            </a:r>
          </a:p>
          <a:p>
            <a:endParaRPr lang="en-US" sz="1050" b="1" dirty="0" smtClean="0">
              <a:latin typeface="Arial Narrow" pitchFamily="34" charset="0"/>
            </a:endParaRPr>
          </a:p>
          <a:p>
            <a:r>
              <a:rPr lang="en-US" sz="2000" b="1" dirty="0" smtClean="0">
                <a:latin typeface="Arial Narrow" pitchFamily="34" charset="0"/>
              </a:rPr>
              <a:t>But can cause Rebound nasal stuffiness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1578" y="1942450"/>
            <a:ext cx="2428892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u="heavy" dirty="0" smtClean="0">
                <a:uFill>
                  <a:solidFill>
                    <a:srgbClr val="00FF00"/>
                  </a:solidFill>
                </a:uFill>
                <a:latin typeface="Arial Narrow" pitchFamily="34" charset="0"/>
              </a:rPr>
              <a:t>Pseudoephedrine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8108181" y="3321843"/>
            <a:ext cx="1000132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5-Point Star 26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82522" y="1898308"/>
            <a:ext cx="2286016" cy="571504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55212" y="857232"/>
            <a:ext cx="2007890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SALBUTAMOL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4282" y="1000108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synthetic. Given orally, by inhalation or </a:t>
            </a:r>
            <a:r>
              <a:rPr lang="en-US" sz="2400" b="1" dirty="0" err="1" smtClean="0">
                <a:latin typeface="Arial Narrow" pitchFamily="34" charset="0"/>
              </a:rPr>
              <a:t>parentral</a:t>
            </a:r>
            <a:r>
              <a:rPr lang="en-US" sz="2400" b="1" dirty="0" smtClean="0">
                <a:latin typeface="Arial Narrow" pitchFamily="34" charset="0"/>
              </a:rPr>
              <a:t>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selectively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on bronchi. </a:t>
            </a:r>
            <a:r>
              <a:rPr lang="en-US" sz="2400" b="1" i="1" dirty="0" smtClean="0">
                <a:latin typeface="Arial Narrow" pitchFamily="34" charset="0"/>
                <a:sym typeface="Wingdings 3"/>
              </a:rPr>
              <a:t>Hardly effect on heart (</a:t>
            </a:r>
            <a:r>
              <a:rPr lang="en-US" sz="2400" b="1" i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i="1" baseline="-25000" dirty="0" smtClean="0">
                <a:latin typeface="Symbol" pitchFamily="18" charset="2"/>
                <a:sym typeface="Wingdings 3"/>
              </a:rPr>
              <a:t>1</a:t>
            </a:r>
            <a:r>
              <a:rPr lang="en-US" sz="2400" b="1" i="1" dirty="0" smtClean="0">
                <a:latin typeface="Arial Narrow" pitchFamily="34" charset="0"/>
                <a:sym typeface="Wingdings 3"/>
              </a:rPr>
              <a:t>)</a:t>
            </a:r>
            <a:endParaRPr lang="en-US" sz="2400" b="1" i="1" baseline="-250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Bronchodilater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asthma &amp; chronic obstructive airway disease (COPD)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14282" y="2143116"/>
            <a:ext cx="885828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000" b="1" i="1" dirty="0" smtClean="0">
                <a:latin typeface="Arial Narrow" pitchFamily="34" charset="0"/>
              </a:rPr>
              <a:t>N.B.</a:t>
            </a:r>
            <a:r>
              <a:rPr lang="en-US" sz="2000" b="1" i="1" dirty="0" smtClean="0"/>
              <a:t> </a:t>
            </a:r>
            <a:r>
              <a:rPr lang="en-US" sz="2000" b="1" i="1" dirty="0" smtClean="0">
                <a:latin typeface="Arial Narrow" pitchFamily="34" charset="0"/>
              </a:rPr>
              <a:t>Because t</a:t>
            </a:r>
            <a:r>
              <a:rPr lang="en-US" sz="2000" b="1" i="1" baseline="-25000" dirty="0" smtClean="0">
                <a:latin typeface="Arial Narrow" pitchFamily="34" charset="0"/>
              </a:rPr>
              <a:t>1/2</a:t>
            </a:r>
            <a:r>
              <a:rPr lang="en-US" sz="2000" b="1" i="1" dirty="0" smtClean="0">
                <a:latin typeface="Arial Narrow" pitchFamily="34" charset="0"/>
              </a:rPr>
              <a:t> is 4 hrs longer acting preparations exist ; </a:t>
            </a:r>
            <a:r>
              <a:rPr lang="en-US" sz="2000" b="1" i="1" dirty="0" err="1" smtClean="0">
                <a:latin typeface="Arial Narrow" pitchFamily="34" charset="0"/>
              </a:rPr>
              <a:t>Salmeterol</a:t>
            </a:r>
            <a:r>
              <a:rPr lang="en-US" sz="2000" b="1" i="1" dirty="0" smtClean="0">
                <a:latin typeface="Arial Narrow" pitchFamily="34" charset="0"/>
              </a:rPr>
              <a:t>  &amp; </a:t>
            </a:r>
            <a:r>
              <a:rPr lang="en-US" sz="2000" b="1" i="1" dirty="0" err="1" smtClean="0">
                <a:latin typeface="Arial Narrow" pitchFamily="34" charset="0"/>
              </a:rPr>
              <a:t>Formoterol</a:t>
            </a:r>
            <a:r>
              <a:rPr lang="en-US" sz="2000" b="1" i="1" dirty="0" smtClean="0">
                <a:latin typeface="Arial Narrow" pitchFamily="34" charset="0"/>
              </a:rPr>
              <a:t> </a:t>
            </a:r>
            <a:endParaRPr lang="en-US" sz="2000" b="1" i="1" dirty="0" smtClean="0">
              <a:solidFill>
                <a:srgbClr val="0000FF"/>
              </a:solidFill>
              <a:latin typeface="Arial Narrow" pitchFamily="34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285720" y="2928934"/>
            <a:ext cx="8858280" cy="810478"/>
            <a:chOff x="285720" y="3000372"/>
            <a:chExt cx="8858280" cy="810478"/>
          </a:xfrm>
        </p:grpSpPr>
        <p:sp>
          <p:nvSpPr>
            <p:cNvPr id="28" name="Rectangle 27"/>
            <p:cNvSpPr/>
            <p:nvPr/>
          </p:nvSpPr>
          <p:spPr>
            <a:xfrm>
              <a:off x="285720" y="3429000"/>
              <a:ext cx="1785950" cy="35719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5720" y="3000372"/>
              <a:ext cx="8858280" cy="81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400" b="1" u="heavy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Other selective </a:t>
              </a:r>
              <a:r>
                <a:rPr lang="en-US" sz="2400" b="1" u="heavy" dirty="0" smtClean="0">
                  <a:uFill>
                    <a:solidFill>
                      <a:srgbClr val="FF0000"/>
                    </a:solidFill>
                  </a:uFill>
                  <a:latin typeface="Symbol" pitchFamily="18" charset="2"/>
                </a:rPr>
                <a:t>b</a:t>
              </a:r>
              <a:r>
                <a:rPr lang="en-US" sz="2400" b="1" u="heavy" baseline="-25000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2</a:t>
              </a:r>
              <a:r>
                <a:rPr lang="en-US" sz="2400" b="1" u="heavy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 agonists :</a:t>
              </a:r>
            </a:p>
            <a:p>
              <a:pPr>
                <a:lnSpc>
                  <a:spcPts val="2500"/>
                </a:lnSpc>
                <a:spcBef>
                  <a:spcPts val="600"/>
                </a:spcBef>
              </a:pPr>
              <a:r>
                <a:rPr lang="en-US" sz="2400" b="1" dirty="0" err="1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Terbutaline</a:t>
              </a:r>
              <a:r>
                <a:rPr lang="en-US" sz="2400" b="1" dirty="0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;  </a:t>
              </a:r>
              <a:r>
                <a:rPr lang="en-US" sz="2400" b="1" dirty="0" smtClean="0">
                  <a:solidFill>
                    <a:srgbClr val="0000FF"/>
                  </a:solidFill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Bronchodilator &amp;  </a:t>
              </a:r>
              <a:r>
                <a:rPr lang="en-US" sz="2400" b="1" dirty="0" err="1" smtClean="0">
                  <a:solidFill>
                    <a:srgbClr val="0000FF"/>
                  </a:solidFill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Tocolytic</a:t>
              </a:r>
              <a:endParaRPr lang="en-US" sz="2400" b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endParaRPr>
            </a:p>
          </p:txBody>
        </p:sp>
      </p:grpSp>
      <p:pic>
        <p:nvPicPr>
          <p:cNvPr id="17" name="Picture 2" descr="Third Trimester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7607" t="30657" r="51318" b="14598"/>
          <a:stretch>
            <a:fillRect/>
          </a:stretch>
        </p:blipFill>
        <p:spPr bwMode="auto">
          <a:xfrm flipH="1">
            <a:off x="5840739" y="3571876"/>
            <a:ext cx="2160285" cy="2000264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43" b="5857"/>
          <a:stretch>
            <a:fillRect/>
          </a:stretch>
        </p:blipFill>
        <p:spPr bwMode="auto">
          <a:xfrm>
            <a:off x="7517804" y="2758761"/>
            <a:ext cx="1500198" cy="122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9"/>
          <p:cNvGrpSpPr/>
          <p:nvPr/>
        </p:nvGrpSpPr>
        <p:grpSpPr>
          <a:xfrm>
            <a:off x="285720" y="5715016"/>
            <a:ext cx="8858280" cy="740138"/>
            <a:chOff x="285720" y="5832134"/>
            <a:chExt cx="8858280" cy="740138"/>
          </a:xfrm>
        </p:grpSpPr>
        <p:sp>
          <p:nvSpPr>
            <p:cNvPr id="31" name="Rectangle 30"/>
            <p:cNvSpPr/>
            <p:nvPr/>
          </p:nvSpPr>
          <p:spPr>
            <a:xfrm>
              <a:off x="285720" y="5832134"/>
              <a:ext cx="1500198" cy="35719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5720" y="5838738"/>
              <a:ext cx="8858280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spcBef>
                  <a:spcPts val="0"/>
                </a:spcBef>
              </a:pPr>
              <a:r>
                <a:rPr lang="en-US" sz="2400" b="1" dirty="0" err="1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Ritodrine</a:t>
              </a:r>
              <a:r>
                <a:rPr lang="en-US" sz="2400" b="1" dirty="0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;  </a:t>
              </a:r>
              <a:r>
                <a:rPr lang="en-US" sz="2400" b="1" dirty="0" err="1" smtClean="0">
                  <a:solidFill>
                    <a:srgbClr val="0000FF"/>
                  </a:solidFill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Tocolytic</a:t>
              </a:r>
              <a:r>
                <a:rPr lang="en-US" sz="2400" b="1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400" b="1" dirty="0" smtClean="0">
                  <a:latin typeface="Arial Narrow" pitchFamily="34" charset="0"/>
                </a:rPr>
                <a:t>postpone premature </a:t>
              </a:r>
              <a:r>
                <a:rPr lang="en-US" sz="2400" b="1" dirty="0" err="1" smtClean="0">
                  <a:latin typeface="Arial Narrow" pitchFamily="34" charset="0"/>
                </a:rPr>
                <a:t>labour</a:t>
              </a:r>
              <a:r>
                <a:rPr lang="en-US" sz="2400" b="1" dirty="0" smtClean="0">
                  <a:latin typeface="Arial Narrow" pitchFamily="34" charset="0"/>
                </a:rPr>
                <a:t> </a:t>
              </a:r>
            </a:p>
            <a:p>
              <a:pPr>
                <a:lnSpc>
                  <a:spcPts val="2500"/>
                </a:lnSpc>
                <a:spcBef>
                  <a:spcPts val="0"/>
                </a:spcBef>
              </a:pPr>
              <a:r>
                <a:rPr lang="en-US" sz="2400" b="1" i="1" dirty="0" smtClean="0">
                  <a:latin typeface="Arial Narrow" pitchFamily="34" charset="0"/>
                </a:rPr>
                <a:t>(</a:t>
              </a:r>
              <a:r>
                <a:rPr lang="en-US" sz="2400" b="1" i="1" dirty="0" err="1" smtClean="0">
                  <a:latin typeface="Arial Narrow" pitchFamily="34" charset="0"/>
                </a:rPr>
                <a:t>labour</a:t>
              </a:r>
              <a:r>
                <a:rPr lang="en-US" sz="2400" b="1" i="1" dirty="0" smtClean="0">
                  <a:latin typeface="Arial Narrow" pitchFamily="34" charset="0"/>
                </a:rPr>
                <a:t> that begins before the 37</a:t>
              </a:r>
              <a:r>
                <a:rPr lang="en-US" sz="2400" b="1" i="1" baseline="30000" dirty="0" smtClean="0">
                  <a:latin typeface="Arial Narrow" pitchFamily="34" charset="0"/>
                </a:rPr>
                <a:t>th</a:t>
              </a:r>
              <a:r>
                <a:rPr lang="en-US" sz="2400" b="1" i="1" dirty="0" smtClean="0">
                  <a:latin typeface="Arial Narrow" pitchFamily="34" charset="0"/>
                </a:rPr>
                <a:t> week of gestation).</a:t>
              </a:r>
              <a:endParaRPr lang="en-US" sz="2400" b="1" dirty="0" smtClean="0">
                <a:uFill>
                  <a:solidFill>
                    <a:srgbClr val="FF0000"/>
                  </a:solidFill>
                </a:uFill>
                <a:latin typeface="Arial Rounded MT Bold" pitchFamily="34" charset="0"/>
                <a:sym typeface="Wingdings 3"/>
              </a:endParaRPr>
            </a:p>
          </p:txBody>
        </p:sp>
      </p:grpSp>
      <p:sp>
        <p:nvSpPr>
          <p:cNvPr id="18" name="5-Point Star 17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501825"/>
            <a:ext cx="8786842" cy="1198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STIMULANTS [AGONISTS]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2060848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Indirect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043" y="201411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INDIRECT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5068" y="785794"/>
            <a:ext cx="2507956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AMPHETAMINE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954428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It acts indirectly;</a:t>
            </a:r>
          </a:p>
          <a:p>
            <a:pPr>
              <a:lnSpc>
                <a:spcPts val="2500"/>
              </a:lnSpc>
            </a:pPr>
            <a:r>
              <a:rPr lang="en-MY" sz="2300" b="1" dirty="0" smtClean="0">
                <a:latin typeface="Arial Narrow" pitchFamily="34" charset="0"/>
              </a:rPr>
              <a:t>Releasing NE from adrenergic nerve endings &gt; Blocking  of its reuptake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Because it depletes vesicles from stored NE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3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tachyphylaxsis</a:t>
            </a:r>
            <a:endParaRPr lang="en-US" sz="2300" b="1" dirty="0" smtClean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640" y="4471944"/>
            <a:ext cx="88582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300" b="1" dirty="0" smtClean="0">
                <a:latin typeface="Arial Narrow" pitchFamily="34" charset="0"/>
              </a:rPr>
              <a:t>Weight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appetite </a:t>
            </a:r>
            <a:endParaRPr lang="en-US" sz="2300" b="1" i="1" dirty="0" smtClean="0">
              <a:latin typeface="Arial Narrow" pitchFamily="34" charset="0"/>
            </a:endParaRPr>
          </a:p>
          <a:p>
            <a:r>
              <a:rPr lang="en-US" sz="2300" b="1" dirty="0" smtClean="0">
                <a:latin typeface="Arial Narrow" pitchFamily="34" charset="0"/>
              </a:rPr>
              <a:t>                      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300" b="1" dirty="0" smtClean="0">
                <a:latin typeface="Arial Narrow" pitchFamily="34" charset="0"/>
              </a:rPr>
              <a:t>increase energy expenditure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720" y="2132856"/>
            <a:ext cx="864399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Absorbed orally, not destroyed  by MAO, excreted mostly unchanged </a:t>
            </a:r>
            <a:r>
              <a:rPr lang="en-US" sz="2000" b="1" dirty="0" smtClean="0">
                <a:latin typeface="Arial Narrow" pitchFamily="34" charset="0"/>
              </a:rPr>
              <a:t>(</a:t>
            </a:r>
            <a:r>
              <a:rPr lang="en-US" sz="2000" b="1" u="sng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000" b="1" i="1" u="sng" dirty="0" smtClean="0">
                <a:latin typeface="Arial Narrow" pitchFamily="34" charset="0"/>
                <a:sym typeface="Wingdings 3"/>
              </a:rPr>
              <a:t>by acidification of urine)</a:t>
            </a:r>
            <a:r>
              <a:rPr lang="en-US" sz="2000" b="1" i="1" u="sng" dirty="0" smtClean="0">
                <a:latin typeface="Arial Narrow" pitchFamily="34" charset="0"/>
              </a:rPr>
              <a:t> </a:t>
            </a:r>
            <a:endParaRPr lang="en-US" sz="2300" b="1" i="1" u="sng" dirty="0" smtClean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5445224"/>
            <a:ext cx="864399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No more used therapeutically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300" b="1" dirty="0" smtClean="0">
                <a:solidFill>
                  <a:srgbClr val="4E00C0"/>
                </a:solidFill>
                <a:latin typeface="Arial Narrow" pitchFamily="34" charset="0"/>
              </a:rPr>
              <a:t>induces psychic &amp; physical dependence </a:t>
            </a:r>
            <a:r>
              <a:rPr lang="en-US" sz="2300" b="1" dirty="0" smtClean="0">
                <a:latin typeface="Arial Narrow" pitchFamily="34" charset="0"/>
              </a:rPr>
              <a:t>and psychosis  + the CVS side effects</a:t>
            </a:r>
            <a:endParaRPr lang="en-US" sz="2300" b="1" i="1" dirty="0" smtClean="0"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212" y="3016744"/>
            <a:ext cx="8858280" cy="167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similar to epinephrine but  has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CNS stimulant effects;</a:t>
            </a:r>
          </a:p>
          <a:p>
            <a:pPr>
              <a:buFont typeface="Wingdings 3"/>
              <a:buChar char=""/>
            </a:pP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m</a:t>
            </a: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ental alertness</a:t>
            </a:r>
            <a:r>
              <a:rPr lang="en-US" sz="2300" b="1" dirty="0" smtClean="0">
                <a:latin typeface="Arial Narrow" pitchFamily="34" charset="0"/>
              </a:rPr>
              <a:t>, wakefulness,  concentration &amp; self-confidence  /  </a:t>
            </a:r>
            <a:br>
              <a:rPr lang="en-US" sz="2300" b="1" dirty="0" smtClean="0">
                <a:latin typeface="Arial Narrow" pitchFamily="34" charset="0"/>
              </a:rPr>
            </a:br>
            <a:r>
              <a:rPr lang="en-US" sz="2300" b="1" dirty="0" smtClean="0">
                <a:latin typeface="Arial Narrow" pitchFamily="34" charset="0"/>
              </a:rPr>
              <a:t>  followed by depression &amp; fatigue on continued use</a:t>
            </a:r>
          </a:p>
          <a:p>
            <a:r>
              <a:rPr lang="en-US" sz="2400" b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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euphoria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causes its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abuse…..</a:t>
            </a:r>
            <a:endParaRPr lang="en-US" sz="24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endParaRPr lang="en-US" sz="1200" b="1" dirty="0" smtClean="0">
              <a:solidFill>
                <a:srgbClr val="0000FF"/>
              </a:solidFill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460432" y="620992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/>
      <p:bldP spid="11" grpId="0"/>
      <p:bldP spid="12" grpId="0"/>
      <p:bldP spid="13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1702" y="1628800"/>
            <a:ext cx="79227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PHARMACOLOGY OF SNS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501825"/>
            <a:ext cx="8786842" cy="1198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STIMULANTS [AGONISTS]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2060848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Dual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8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043" y="201411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DUAL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15140" y="785794"/>
            <a:ext cx="2267884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Rounded MT Bold" pitchFamily="34" charset="0"/>
              </a:rPr>
              <a:t>EPHEDRINE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954428"/>
            <a:ext cx="885828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Plant alkaloid, synthetic, mixed </a:t>
            </a:r>
            <a:r>
              <a:rPr lang="en-US" sz="2300" b="1" dirty="0" err="1" smtClean="0">
                <a:latin typeface="Arial Narrow" pitchFamily="34" charset="0"/>
              </a:rPr>
              <a:t>sympathomimetic</a:t>
            </a:r>
            <a:r>
              <a:rPr lang="en-US" sz="2300" b="1" dirty="0" smtClean="0">
                <a:latin typeface="Arial Narrow" pitchFamily="34" charset="0"/>
              </a:rPr>
              <a:t>; 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Prolonged direct action on receptors </a:t>
            </a:r>
            <a:r>
              <a:rPr lang="en-US" sz="23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 receptor down regulation </a:t>
            </a:r>
          </a:p>
          <a:p>
            <a:pPr>
              <a:lnSpc>
                <a:spcPts val="2500"/>
              </a:lnSpc>
            </a:pPr>
            <a:r>
              <a:rPr lang="en-MY" sz="2300" b="1" dirty="0" smtClean="0">
                <a:latin typeface="Arial Narrow" pitchFamily="34" charset="0"/>
              </a:rPr>
              <a:t>Release NE from adrenergic nerve endings </a:t>
            </a:r>
            <a:r>
              <a:rPr lang="en-US" sz="23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depletes stores</a:t>
            </a:r>
            <a:endParaRPr lang="en-MY" sz="23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3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tachyphylaxsis</a:t>
            </a:r>
            <a:endParaRPr lang="en-US" sz="2300" b="1" dirty="0" smtClean="0">
              <a:solidFill>
                <a:srgbClr val="4E00C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2650225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endParaRPr lang="en-US" sz="23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  <a:sym typeface="Wingdings 3"/>
              </a:rPr>
              <a:t>+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&gt;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 facilitation of neuromuscular transmission &amp; retention of urine 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  <a:sym typeface="Wingdings 3"/>
              </a:rPr>
              <a:t>+ has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CNS stimulant effects </a:t>
            </a:r>
            <a:r>
              <a:rPr lang="en-US" sz="2000" b="1" i="1" dirty="0" smtClean="0">
                <a:latin typeface="Arial Narrow" pitchFamily="34" charset="0"/>
                <a:sym typeface="Wingdings 3"/>
              </a:rPr>
              <a:t>(less than amphetamine)</a:t>
            </a:r>
            <a:endParaRPr lang="en-US" sz="2300" b="1" i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20" y="2285992"/>
            <a:ext cx="8643998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Absorbed orally, not destroyed  by MAO or COMT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 prolonged action </a:t>
            </a:r>
            <a:endParaRPr lang="en-US" sz="2300" b="1" i="1" dirty="0" smtClean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3645024"/>
            <a:ext cx="864399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No more therapeutically used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but is abused by athletes and prohibited during games. </a:t>
            </a:r>
            <a:endParaRPr lang="en-US" sz="2200" b="1" i="1" dirty="0" smtClean="0">
              <a:latin typeface="Arial Narrow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285720" y="5910176"/>
            <a:ext cx="8643998" cy="733534"/>
            <a:chOff x="285720" y="5072074"/>
            <a:chExt cx="8643998" cy="733534"/>
          </a:xfrm>
        </p:grpSpPr>
        <p:sp>
          <p:nvSpPr>
            <p:cNvPr id="10" name="Rectangle 9"/>
            <p:cNvSpPr/>
            <p:nvPr/>
          </p:nvSpPr>
          <p:spPr>
            <a:xfrm>
              <a:off x="357158" y="5072074"/>
              <a:ext cx="2143140" cy="35719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720" y="5072074"/>
              <a:ext cx="8643998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300" b="1" dirty="0" smtClean="0">
                  <a:latin typeface="Arial Narrow" pitchFamily="34" charset="0"/>
                </a:rPr>
                <a:t>Pseudoephedrine, dual acting &lt; CNS &amp; </a:t>
              </a:r>
              <a:r>
                <a:rPr lang="en-US" sz="2300" b="1" dirty="0" err="1" smtClean="0">
                  <a:latin typeface="Arial Narrow" pitchFamily="34" charset="0"/>
                </a:rPr>
                <a:t>pressor</a:t>
              </a:r>
              <a:r>
                <a:rPr lang="en-US" sz="2300" b="1" dirty="0" smtClean="0">
                  <a:latin typeface="Arial Narrow" pitchFamily="34" charset="0"/>
                </a:rPr>
                <a:t> effects compared to ephedrine. Used as </a:t>
              </a:r>
              <a:r>
                <a:rPr lang="en-US" sz="2300" b="1" u="heavy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nasal &amp; ocular decongestant &amp; in flue remedies.</a:t>
              </a:r>
              <a:endParaRPr lang="en-US" sz="2300" b="1" i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37112"/>
            <a:ext cx="4143404" cy="102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4"/>
          <p:cNvGrpSpPr/>
          <p:nvPr/>
        </p:nvGrpSpPr>
        <p:grpSpPr>
          <a:xfrm>
            <a:off x="4643437" y="4437112"/>
            <a:ext cx="4500563" cy="1000132"/>
            <a:chOff x="4429124" y="3714752"/>
            <a:chExt cx="4500563" cy="107157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50000"/>
            <a:stretch>
              <a:fillRect/>
            </a:stretch>
          </p:blipFill>
          <p:spPr bwMode="auto">
            <a:xfrm>
              <a:off x="4429124" y="3714752"/>
              <a:ext cx="4500563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tangle 16"/>
            <p:cNvSpPr/>
            <p:nvPr/>
          </p:nvSpPr>
          <p:spPr>
            <a:xfrm>
              <a:off x="4500562" y="4143380"/>
              <a:ext cx="1357322" cy="621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Abuse in Athletes</a:t>
              </a:r>
              <a:endPara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endParaRPr>
            </a:p>
          </p:txBody>
        </p:sp>
      </p:grpSp>
      <p:sp>
        <p:nvSpPr>
          <p:cNvPr id="19" name="5-Point Star 18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5659660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282" y="431802"/>
            <a:ext cx="8929718" cy="613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hypotension                         </a:t>
            </a:r>
          </a:p>
          <a:p>
            <a:pPr lvl="0"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Midodrine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Phenylephrine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Norepinephrine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Phenylpropanolamine</a:t>
            </a:r>
            <a:endParaRPr lang="en-MY" sz="2400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</a:rPr>
              <a:t>cardiogenic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</a:rPr>
              <a:t>shock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  <a:sym typeface="Wingdings 3"/>
              </a:rPr>
              <a:t>AHF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          </a:t>
            </a:r>
          </a:p>
          <a:p>
            <a:pPr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Dobutamine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</a:t>
            </a:r>
            <a:r>
              <a:rPr lang="en-US" sz="2400" dirty="0" smtClean="0">
                <a:latin typeface="Arial Narrow" pitchFamily="34" charset="0"/>
              </a:rPr>
              <a:t> Dopamine, Epinephrine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shock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Dopamine,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Norepinephrine</a:t>
            </a:r>
            <a:endParaRPr lang="en-US" sz="2400" dirty="0" smtClean="0">
              <a:latin typeface="Bernard MT Condensed" pitchFamily="18" charset="0"/>
            </a:endParaRPr>
          </a:p>
          <a:p>
            <a:pPr marL="0" lvl="1"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cardiac arrest                          </a:t>
            </a: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Dobutamine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Epinephrine,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Norepinephrine</a:t>
            </a:r>
            <a:endParaRPr lang="en-US" sz="2400" dirty="0" smtClean="0">
              <a:latin typeface="Bernard MT Condensed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bronchial asthma             </a:t>
            </a:r>
          </a:p>
          <a:p>
            <a:pPr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Salbutamol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Salmeterol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Formoterol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Terbutaline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Isoprenaline</a:t>
            </a:r>
            <a:endParaRPr lang="en-US" sz="2400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premature 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</a:rPr>
              <a:t>labour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                </a:t>
            </a:r>
          </a:p>
          <a:p>
            <a:pPr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Ritodrine</a:t>
            </a:r>
            <a:r>
              <a:rPr lang="en-US" sz="2400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,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Terbutaline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nasal decongestion       </a:t>
            </a:r>
          </a:p>
          <a:p>
            <a:pPr>
              <a:spcBef>
                <a:spcPts val="300"/>
              </a:spcBef>
            </a:pPr>
            <a:r>
              <a:rPr lang="en-US" sz="2400" spc="-40" dirty="0" smtClean="0">
                <a:solidFill>
                  <a:srgbClr val="0000FF"/>
                </a:solidFill>
                <a:latin typeface="Arial Narrow" pitchFamily="34" charset="0"/>
              </a:rPr>
              <a:t>Pseudoephedrine, </a:t>
            </a:r>
            <a:r>
              <a:rPr lang="en-US" sz="2400" spc="-40" dirty="0" err="1" smtClean="0">
                <a:latin typeface="Arial Narrow" pitchFamily="34" charset="0"/>
              </a:rPr>
              <a:t>Naphazoline</a:t>
            </a:r>
            <a:r>
              <a:rPr lang="en-US" sz="2400" spc="-40" dirty="0" smtClean="0">
                <a:latin typeface="Arial Narrow" pitchFamily="34" charset="0"/>
              </a:rPr>
              <a:t>, </a:t>
            </a:r>
            <a:r>
              <a:rPr lang="en-US" sz="2400" spc="-40" dirty="0" err="1" smtClean="0">
                <a:latin typeface="Arial Narrow" pitchFamily="34" charset="0"/>
              </a:rPr>
              <a:t>Oxymetazoline</a:t>
            </a:r>
            <a:r>
              <a:rPr lang="en-US" sz="2400" spc="-40" dirty="0" smtClean="0">
                <a:latin typeface="Arial Narrow" pitchFamily="34" charset="0"/>
              </a:rPr>
              <a:t>, </a:t>
            </a:r>
            <a:r>
              <a:rPr lang="en-US" sz="2400" spc="-40" dirty="0" err="1" smtClean="0">
                <a:latin typeface="Arial Narrow" pitchFamily="34" charset="0"/>
              </a:rPr>
              <a:t>Phenylephrine</a:t>
            </a:r>
            <a:r>
              <a:rPr lang="en-US" sz="2400" spc="-40" dirty="0" smtClean="0">
                <a:latin typeface="Arial Narrow" pitchFamily="34" charset="0"/>
              </a:rPr>
              <a:t>, </a:t>
            </a:r>
            <a:r>
              <a:rPr lang="en-US" sz="2400" spc="-40" dirty="0" err="1" smtClean="0">
                <a:latin typeface="Arial Narrow" pitchFamily="34" charset="0"/>
              </a:rPr>
              <a:t>Xylometazoline</a:t>
            </a:r>
            <a:r>
              <a:rPr lang="en-US" sz="2400" spc="-40" dirty="0" smtClean="0">
                <a:latin typeface="Arial Narrow" pitchFamily="34" charset="0"/>
              </a:rPr>
              <a:t> </a:t>
            </a:r>
            <a:endParaRPr lang="en-US" sz="2400" spc="-40" dirty="0" smtClean="0">
              <a:solidFill>
                <a:srgbClr val="5100C8"/>
              </a:solidFill>
              <a:latin typeface="Bernard MT Condensed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abused in sports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  <a:sym typeface="Wingdings 3"/>
              </a:rPr>
              <a:t> 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Ephedrine, </a:t>
            </a:r>
            <a:r>
              <a:rPr lang="en-US" sz="2400" dirty="0" smtClean="0">
                <a:latin typeface="Arial Narrow" pitchFamily="34" charset="0"/>
              </a:rPr>
              <a:t>Amphetamine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 rot="21189742">
            <a:off x="-329442" y="834691"/>
            <a:ext cx="9144000" cy="5482565"/>
          </a:xfrm>
          <a:prstGeom prst="parallelogram">
            <a:avLst/>
          </a:prstGeom>
          <a:solidFill>
            <a:srgbClr val="660033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 rot="-540000" flipH="1">
            <a:off x="532397" y="339958"/>
            <a:ext cx="8067524" cy="5615315"/>
          </a:xfrm>
          <a:prstGeom prst="parallelogram">
            <a:avLst/>
          </a:prstGeom>
          <a:solidFill>
            <a:srgbClr val="EA00A2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C:\Users\~IzAh~\Pictures\wallpapers\PinkIsThenewBlack.png"/>
          <p:cNvPicPr>
            <a:picLocks noChangeAspect="1" noChangeArrowheads="1"/>
          </p:cNvPicPr>
          <p:nvPr/>
        </p:nvPicPr>
        <p:blipFill>
          <a:blip r:embed="rId2" cstate="print"/>
          <a:srcRect t="9319" r="6272" b="3304"/>
          <a:stretch>
            <a:fillRect/>
          </a:stretch>
        </p:blipFill>
        <p:spPr bwMode="auto">
          <a:xfrm rot="360000">
            <a:off x="593525" y="425898"/>
            <a:ext cx="7049157" cy="5088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EA00A2">
                <a:alpha val="29804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857884" y="6006132"/>
            <a:ext cx="30428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chemeClr val="accent3"/>
                </a:solidFill>
                <a:effectLst/>
                <a:latin typeface="Freestyle Script" pitchFamily="66" charset="0"/>
              </a:rPr>
              <a:t>GOOD LUCK</a:t>
            </a:r>
            <a:endParaRPr lang="en-US" sz="6000" b="1" cap="none" spc="0" dirty="0">
              <a:ln/>
              <a:solidFill>
                <a:schemeClr val="accent3"/>
              </a:solidFill>
              <a:effectLst/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8"/>
          <p:cNvGrpSpPr/>
          <p:nvPr/>
        </p:nvGrpSpPr>
        <p:grpSpPr>
          <a:xfrm>
            <a:off x="1071538" y="2072472"/>
            <a:ext cx="7858180" cy="2499536"/>
            <a:chOff x="1071538" y="2072472"/>
            <a:chExt cx="7858180" cy="24995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963" t="46126" r="6868" b="43113"/>
            <a:stretch>
              <a:fillRect/>
            </a:stretch>
          </p:blipFill>
          <p:spPr bwMode="auto">
            <a:xfrm>
              <a:off x="3286116" y="3214686"/>
              <a:ext cx="5214974" cy="7143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" name="Straight Connector 4"/>
            <p:cNvCxnSpPr/>
            <p:nvPr/>
          </p:nvCxnSpPr>
          <p:spPr>
            <a:xfrm rot="5400000">
              <a:off x="5608645" y="2821777"/>
              <a:ext cx="149940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71538" y="3894900"/>
              <a:ext cx="3000396" cy="677108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50000">
                  <a:srgbClr val="CCFF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spc="70" dirty="0" err="1" smtClean="0">
                  <a:latin typeface="Calibri" pitchFamily="34" charset="0"/>
                </a:rPr>
                <a:t>Adrenoceptor</a:t>
              </a:r>
              <a:r>
                <a:rPr lang="en-US" sz="1900" b="1" spc="70" dirty="0" smtClean="0">
                  <a:latin typeface="Calibri" pitchFamily="34" charset="0"/>
                </a:rPr>
                <a:t> Blockers</a:t>
              </a:r>
            </a:p>
            <a:p>
              <a:pPr algn="ctr"/>
              <a:r>
                <a:rPr lang="en-US" sz="1900" b="1" spc="70" dirty="0" err="1" smtClean="0">
                  <a:latin typeface="Calibri" pitchFamily="34" charset="0"/>
                </a:rPr>
                <a:t>Adrenolytics</a:t>
              </a:r>
              <a:endParaRPr lang="en-US" sz="1900" b="1" spc="70" dirty="0"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00694" y="3894900"/>
              <a:ext cx="3429024" cy="677108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FFD9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spc="70" dirty="0" smtClean="0">
                  <a:latin typeface="Calibri" pitchFamily="34" charset="0"/>
                </a:rPr>
                <a:t>Adrenergic Neuron Blockers </a:t>
              </a:r>
              <a:r>
                <a:rPr lang="en-US" sz="1900" b="1" spc="70" dirty="0" err="1" smtClean="0">
                  <a:latin typeface="Calibri" pitchFamily="34" charset="0"/>
                </a:rPr>
                <a:t>Sympatholytics</a:t>
              </a:r>
              <a:endParaRPr lang="en-US" sz="1900" b="1" spc="70" dirty="0" smtClean="0">
                <a:latin typeface="Calibri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28596" y="2595321"/>
            <a:ext cx="3954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en-US" b="1" dirty="0" smtClean="0"/>
              <a:t> According to spectrum of action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28596" y="2202412"/>
            <a:ext cx="3043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en-US" b="1" dirty="0" smtClean="0"/>
              <a:t> According to chemistry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28596" y="2988230"/>
            <a:ext cx="3530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en-US" b="1" dirty="0" smtClean="0"/>
              <a:t> According to mode of action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>
            <a:off x="285720" y="0"/>
            <a:ext cx="8429652" cy="2214554"/>
            <a:chOff x="285720" y="0"/>
            <a:chExt cx="8429652" cy="2214554"/>
          </a:xfrm>
        </p:grpSpPr>
        <p:sp>
          <p:nvSpPr>
            <p:cNvPr id="13" name="Rectangle 12"/>
            <p:cNvSpPr/>
            <p:nvPr/>
          </p:nvSpPr>
          <p:spPr>
            <a:xfrm>
              <a:off x="428596" y="1500174"/>
              <a:ext cx="3357586" cy="642942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43504" y="1461537"/>
              <a:ext cx="2428892" cy="642942"/>
            </a:xfrm>
            <a:prstGeom prst="rect">
              <a:avLst/>
            </a:prstGeom>
            <a:solidFill>
              <a:srgbClr val="FFE16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60358" y="142852"/>
              <a:ext cx="2786082" cy="642942"/>
            </a:xfrm>
            <a:prstGeom prst="rect">
              <a:avLst/>
            </a:prstGeom>
            <a:gradFill flip="none" rotWithShape="1">
              <a:gsLst>
                <a:gs pos="24000">
                  <a:srgbClr val="FFE161">
                    <a:tint val="66000"/>
                    <a:satMod val="160000"/>
                  </a:srgbClr>
                </a:gs>
                <a:gs pos="41000">
                  <a:srgbClr val="CCFF33"/>
                </a:gs>
                <a:gs pos="100000">
                  <a:srgbClr val="FFE161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 b="54055"/>
            <a:stretch>
              <a:fillRect/>
            </a:stretch>
          </p:blipFill>
          <p:spPr bwMode="auto">
            <a:xfrm>
              <a:off x="285720" y="0"/>
              <a:ext cx="8429652" cy="221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31"/>
          <p:cNvGrpSpPr/>
          <p:nvPr/>
        </p:nvGrpSpPr>
        <p:grpSpPr>
          <a:xfrm>
            <a:off x="142844" y="4591930"/>
            <a:ext cx="6357982" cy="2043462"/>
            <a:chOff x="142844" y="4591930"/>
            <a:chExt cx="6357982" cy="2043462"/>
          </a:xfrm>
        </p:grpSpPr>
        <p:grpSp>
          <p:nvGrpSpPr>
            <p:cNvPr id="6" name="Group 17"/>
            <p:cNvGrpSpPr/>
            <p:nvPr/>
          </p:nvGrpSpPr>
          <p:grpSpPr>
            <a:xfrm>
              <a:off x="142844" y="4591930"/>
              <a:ext cx="6357982" cy="1344443"/>
              <a:chOff x="500034" y="5072074"/>
              <a:chExt cx="6357982" cy="1344443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143372" y="5773575"/>
                <a:ext cx="2643206" cy="642942"/>
              </a:xfrm>
              <a:prstGeom prst="rect">
                <a:avLst/>
              </a:prstGeom>
              <a:gradFill flip="none" rotWithShape="1">
                <a:gsLst>
                  <a:gs pos="0">
                    <a:srgbClr val="FFE161">
                      <a:tint val="66000"/>
                      <a:satMod val="160000"/>
                    </a:srgbClr>
                  </a:gs>
                  <a:gs pos="43000">
                    <a:srgbClr val="CCFFFF"/>
                  </a:gs>
                  <a:gs pos="86000">
                    <a:srgbClr val="DEBDFF"/>
                  </a:gs>
                  <a:gs pos="85000">
                    <a:srgbClr val="CCFF33"/>
                  </a:gs>
                </a:gsLst>
                <a:lin ang="2700000" scaled="1"/>
                <a:tileRect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00034" y="5727895"/>
                <a:ext cx="2928958" cy="642942"/>
              </a:xfrm>
              <a:prstGeom prst="rect">
                <a:avLst/>
              </a:prstGeom>
              <a:gradFill flip="none" rotWithShape="1">
                <a:gsLst>
                  <a:gs pos="0">
                    <a:srgbClr val="FFE161">
                      <a:tint val="66000"/>
                      <a:satMod val="160000"/>
                    </a:srgbClr>
                  </a:gs>
                  <a:gs pos="43000">
                    <a:srgbClr val="CCFFFF"/>
                  </a:gs>
                  <a:gs pos="86000">
                    <a:srgbClr val="DEBDFF"/>
                  </a:gs>
                  <a:gs pos="85000">
                    <a:srgbClr val="CCFF33"/>
                  </a:gs>
                </a:gsLst>
                <a:lin ang="2700000" scaled="1"/>
                <a:tileRect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51" name="Picture 3" descr="C:\Users\Administrator\Pictures\n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</a:blip>
              <a:srcRect l="1121" t="5034" b="4362"/>
              <a:stretch>
                <a:fillRect/>
              </a:stretch>
            </p:blipFill>
            <p:spPr bwMode="auto">
              <a:xfrm>
                <a:off x="500034" y="5072074"/>
                <a:ext cx="6357982" cy="1285884"/>
              </a:xfrm>
              <a:prstGeom prst="rect">
                <a:avLst/>
              </a:prstGeom>
              <a:noFill/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1714480" y="6052284"/>
              <a:ext cx="3286148" cy="583108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1900" b="1" spc="70" dirty="0" smtClean="0">
                  <a:latin typeface="Calibri" pitchFamily="34" charset="0"/>
                </a:rPr>
                <a:t>Alpha &amp; beta- adrenergic receptor blockers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>
              <a:off x="2663096" y="5429264"/>
              <a:ext cx="1285884" cy="1588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urved Down Arrow 25"/>
          <p:cNvSpPr/>
          <p:nvPr/>
        </p:nvSpPr>
        <p:spPr>
          <a:xfrm rot="8603604">
            <a:off x="4574394" y="6185404"/>
            <a:ext cx="1071570" cy="335989"/>
          </a:xfrm>
          <a:prstGeom prst="curvedDownArrow">
            <a:avLst>
              <a:gd name="adj1" fmla="val 25000"/>
              <a:gd name="adj2" fmla="val 131890"/>
              <a:gd name="adj3" fmla="val 25000"/>
            </a:avLst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endParaRPr lang="en-US" sz="1900" b="1" spc="70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501825"/>
            <a:ext cx="8786842" cy="1198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STIMULANTS [AGONISTS]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730865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FF3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2285992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Indirect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2841119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Dual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8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720" y="3598135"/>
            <a:ext cx="885828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Bernard MT Condensed" pitchFamily="18" charset="0"/>
              </a:rPr>
              <a:t>According to spectrum of action; 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0099"/>
                </a:solidFill>
                <a:latin typeface="Bernard MT Condensed" pitchFamily="18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Non-Selective; 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   	</a:t>
            </a:r>
            <a:r>
              <a:rPr lang="en-US" sz="2200" b="1" dirty="0" err="1" smtClean="0">
                <a:latin typeface="Arial Narrow" pitchFamily="34" charset="0"/>
              </a:rPr>
              <a:t>Norepinephrine</a:t>
            </a:r>
            <a:r>
              <a:rPr lang="en-US" sz="2200" b="1" dirty="0" smtClean="0">
                <a:latin typeface="Arial Narrow" pitchFamily="34" charset="0"/>
              </a:rPr>
              <a:t>, epinephrine, dopamine, </a:t>
            </a:r>
            <a:r>
              <a:rPr lang="en-US" sz="2200" b="1" dirty="0" err="1" smtClean="0">
                <a:latin typeface="Arial Narrow" pitchFamily="34" charset="0"/>
              </a:rPr>
              <a:t>isoprenaline</a:t>
            </a:r>
            <a:r>
              <a:rPr lang="en-US" sz="2200" b="1" dirty="0" smtClean="0">
                <a:latin typeface="Arial Narrow" pitchFamily="34" charset="0"/>
              </a:rPr>
              <a:t>, ephedrine,…etc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                     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Selective; 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          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>
                <a:latin typeface="Arial Narrow" pitchFamily="34" charset="0"/>
              </a:rPr>
              <a:t>1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r>
              <a:rPr lang="en-US" sz="2200" b="1" dirty="0" err="1" smtClean="0">
                <a:latin typeface="Arial Narrow" pitchFamily="34" charset="0"/>
              </a:rPr>
              <a:t>Phenylephrine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Arial Narrow" pitchFamily="34" charset="0"/>
              </a:rPr>
              <a:t>	 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r>
              <a:rPr lang="en-US" sz="2200" b="1" dirty="0" err="1" smtClean="0">
                <a:latin typeface="Arial Narrow" pitchFamily="34" charset="0"/>
              </a:rPr>
              <a:t>Clonidine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Arial Narrow" pitchFamily="34" charset="0"/>
              </a:rPr>
              <a:t>	 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>
                <a:latin typeface="Arial Narrow" pitchFamily="34" charset="0"/>
              </a:rPr>
              <a:t>1</a:t>
            </a:r>
            <a:r>
              <a:rPr lang="en-US" sz="2200" b="1" dirty="0" smtClean="0">
                <a:latin typeface="Arial Narrow" pitchFamily="34" charset="0"/>
              </a:rPr>
              <a:t>;  </a:t>
            </a:r>
            <a:r>
              <a:rPr lang="en-US" sz="2200" b="1" dirty="0" err="1" smtClean="0">
                <a:latin typeface="Arial Narrow" pitchFamily="34" charset="0"/>
              </a:rPr>
              <a:t>Dobutamine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Arial Narrow" pitchFamily="34" charset="0"/>
              </a:rPr>
              <a:t>	 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;  </a:t>
            </a:r>
            <a:r>
              <a:rPr lang="en-US" sz="2200" b="1" dirty="0" err="1" smtClean="0">
                <a:latin typeface="Arial Narrow" pitchFamily="34" charset="0"/>
              </a:rPr>
              <a:t>Salbutamol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282" y="857232"/>
            <a:ext cx="892971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Bernard MT Condensed" pitchFamily="18" charset="0"/>
              </a:rPr>
              <a:t>According to chemistry;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Catecholamines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; </a:t>
            </a:r>
            <a:r>
              <a:rPr lang="en-US" sz="2400" b="1" dirty="0" smtClean="0">
                <a:latin typeface="Arial Narrow" pitchFamily="34" charset="0"/>
              </a:rPr>
              <a:t>	Natural; NE, E, Dopamine </a:t>
            </a:r>
          </a:p>
          <a:p>
            <a:r>
              <a:rPr lang="en-US" sz="2400" b="1" dirty="0" smtClean="0">
                <a:latin typeface="Arial Narrow" pitchFamily="34" charset="0"/>
              </a:rPr>
              <a:t>						Synthetic; </a:t>
            </a:r>
            <a:r>
              <a:rPr lang="en-US" sz="2400" b="1" dirty="0" err="1" smtClean="0">
                <a:latin typeface="Arial Narrow" pitchFamily="34" charset="0"/>
              </a:rPr>
              <a:t>Isoprenaline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		                 </a:t>
            </a: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Rapidly acting / Degraded by MOA &amp; COMT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			    Sparse CNS effects / </a:t>
            </a:r>
            <a:r>
              <a:rPr lang="en-US" sz="2200" b="1" i="1" dirty="0" err="1" smtClean="0">
                <a:solidFill>
                  <a:srgbClr val="0000FF"/>
                </a:solidFill>
                <a:latin typeface="Arial Narrow" pitchFamily="34" charset="0"/>
              </a:rPr>
              <a:t>Parenterally</a:t>
            </a: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 administered</a:t>
            </a:r>
          </a:p>
          <a:p>
            <a:endParaRPr lang="en-US" sz="8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			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Non-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Catecholamines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; </a:t>
            </a:r>
            <a:r>
              <a:rPr lang="en-US" sz="2400" b="1" dirty="0" smtClean="0">
                <a:latin typeface="Arial Narrow" pitchFamily="34" charset="0"/>
              </a:rPr>
              <a:t>Ephedrine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			    Delayed action / Resist degradation by MOA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			    </a:t>
            </a:r>
            <a:r>
              <a:rPr lang="en-US" sz="2200" b="1" i="1" dirty="0" err="1" smtClean="0">
                <a:solidFill>
                  <a:srgbClr val="0000FF"/>
                </a:solidFill>
                <a:latin typeface="Arial Narrow" pitchFamily="34" charset="0"/>
              </a:rPr>
              <a:t>Prominant</a:t>
            </a: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 CNS effects / Orally administered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4285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Mechanism of direct acting adrenergic drugs"/>
          <p:cNvPicPr>
            <a:picLocks noChangeAspect="1" noChangeArrowheads="1"/>
          </p:cNvPicPr>
          <p:nvPr/>
        </p:nvPicPr>
        <p:blipFill>
          <a:blip r:embed="rId2" cstate="print"/>
          <a:srcRect t="15254" b="3389"/>
          <a:stretch>
            <a:fillRect/>
          </a:stretch>
        </p:blipFill>
        <p:spPr bwMode="auto">
          <a:xfrm>
            <a:off x="5429256" y="142852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Mechanism of indirect acting adrenergic drugs"/>
          <p:cNvPicPr>
            <a:picLocks noChangeAspect="1" noChangeArrowheads="1"/>
          </p:cNvPicPr>
          <p:nvPr/>
        </p:nvPicPr>
        <p:blipFill>
          <a:blip r:embed="rId3" cstate="print"/>
          <a:srcRect t="18486"/>
          <a:stretch>
            <a:fillRect/>
          </a:stretch>
        </p:blipFill>
        <p:spPr bwMode="auto">
          <a:xfrm>
            <a:off x="5429256" y="2428869"/>
            <a:ext cx="33739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Mechanism of indirect acting adrenergic drugs adrenergic"/>
          <p:cNvPicPr>
            <a:picLocks noChangeAspect="1" noChangeArrowheads="1"/>
          </p:cNvPicPr>
          <p:nvPr/>
        </p:nvPicPr>
        <p:blipFill>
          <a:blip r:embed="rId4" cstate="print"/>
          <a:srcRect t="14658"/>
          <a:stretch>
            <a:fillRect/>
          </a:stretch>
        </p:blipFill>
        <p:spPr bwMode="auto">
          <a:xfrm>
            <a:off x="5500694" y="4571985"/>
            <a:ext cx="3295650" cy="21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282" y="14285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2530792" y="4143380"/>
            <a:ext cx="2714644" cy="357190"/>
            <a:chOff x="2530792" y="4143380"/>
            <a:chExt cx="2714644" cy="357190"/>
          </a:xfrm>
        </p:grpSpPr>
        <p:sp>
          <p:nvSpPr>
            <p:cNvPr id="9" name="Arc 8"/>
            <p:cNvSpPr/>
            <p:nvPr/>
          </p:nvSpPr>
          <p:spPr>
            <a:xfrm>
              <a:off x="2887982" y="4143380"/>
              <a:ext cx="2357454" cy="357190"/>
            </a:xfrm>
            <a:prstGeom prst="arc">
              <a:avLst>
                <a:gd name="adj1" fmla="val 16200000"/>
                <a:gd name="adj2" fmla="val 502415"/>
              </a:avLst>
            </a:prstGeom>
            <a:ln w="38100">
              <a:solidFill>
                <a:srgbClr val="4E0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endCxn id="9" idx="0"/>
            </p:cNvCxnSpPr>
            <p:nvPr/>
          </p:nvCxnSpPr>
          <p:spPr>
            <a:xfrm>
              <a:off x="2530792" y="4143380"/>
              <a:ext cx="1535917" cy="1588"/>
            </a:xfrm>
            <a:prstGeom prst="line">
              <a:avLst/>
            </a:prstGeom>
            <a:ln w="38100">
              <a:solidFill>
                <a:srgbClr val="4E0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14282" y="785794"/>
            <a:ext cx="5143536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 smtClean="0">
                <a:solidFill>
                  <a:srgbClr val="000099"/>
                </a:solidFill>
                <a:latin typeface="Bernard MT Condensed" pitchFamily="18" charset="0"/>
              </a:rPr>
              <a:t>According to mode of action;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Direct;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Stimulate adrenergic receptors directly.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e.g.</a:t>
            </a:r>
            <a:r>
              <a:rPr lang="en-US" sz="2400" b="1" dirty="0" smtClean="0">
                <a:latin typeface="Arial Narrow" pitchFamily="34" charset="0"/>
              </a:rPr>
              <a:t>  adrenaline, </a:t>
            </a:r>
            <a:r>
              <a:rPr lang="en-US" sz="2400" b="1" dirty="0" err="1" smtClean="0">
                <a:latin typeface="Arial Narrow" pitchFamily="34" charset="0"/>
              </a:rPr>
              <a:t>noraderanaline</a:t>
            </a:r>
            <a:r>
              <a:rPr lang="en-US" sz="2400" b="1" dirty="0" smtClean="0">
                <a:latin typeface="Arial Narrow" pitchFamily="34" charset="0"/>
              </a:rPr>
              <a:t>, dopamine, </a:t>
            </a:r>
            <a:r>
              <a:rPr lang="en-US" sz="2400" b="1" dirty="0" err="1" smtClean="0">
                <a:latin typeface="Arial Narrow" pitchFamily="34" charset="0"/>
              </a:rPr>
              <a:t>isoprenaline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phenylephrine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methoxamine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naphazoline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clonidine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dobutamine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salbutamol</a:t>
            </a:r>
            <a:r>
              <a:rPr lang="en-US" sz="2400" b="1" dirty="0" smtClean="0">
                <a:latin typeface="Arial Narrow" pitchFamily="34" charset="0"/>
              </a:rPr>
              <a:t>….etc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4282" y="3214686"/>
            <a:ext cx="51435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spcBef>
                <a:spcPts val="9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Indirect;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Release of NE from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presynaptic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 stores at adrenergic nerve terminals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e.g. </a:t>
            </a:r>
            <a:r>
              <a:rPr lang="en-US" sz="2400" b="1" dirty="0" smtClean="0">
                <a:latin typeface="Arial Narrow" pitchFamily="34" charset="0"/>
              </a:rPr>
              <a:t>amphetamine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Or Inhibit uptake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its availability in synapse.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e.g.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Cocaine &amp; antidepressants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4282" y="5367283"/>
            <a:ext cx="514353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9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Dual;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Direct and indirect stimulation of adrenergic receptors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e.g. </a:t>
            </a:r>
            <a:r>
              <a:rPr lang="en-US" sz="2400" b="1" dirty="0" smtClean="0">
                <a:latin typeface="Arial Narrow" pitchFamily="34" charset="0"/>
              </a:rPr>
              <a:t>ephedrine, pseudoephedrine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460432" y="98072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7686" y="1730865"/>
            <a:ext cx="75627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FF3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504" y="714356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AGONISTS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406" y="214290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72330" y="764704"/>
            <a:ext cx="1903651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Rounded MT Bold" pitchFamily="34" charset="0"/>
              </a:rPr>
              <a:t>ADRENALINE</a:t>
            </a:r>
            <a:endParaRPr lang="en-US" sz="2000" b="1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282" y="1214422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Naturally released from adrenal medulla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2</a:t>
            </a:r>
            <a:r>
              <a:rPr lang="en-US" sz="2400" b="1" baseline="30000" dirty="0" smtClean="0">
                <a:latin typeface="Arial Narrow" pitchFamily="34" charset="0"/>
                <a:sym typeface="Wingdings 3"/>
              </a:rPr>
              <a:t>ndry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to </a:t>
            </a:r>
            <a:r>
              <a:rPr lang="en-US" sz="2400" b="1" dirty="0" smtClean="0">
                <a:latin typeface="Arial Narrow" pitchFamily="34" charset="0"/>
              </a:rPr>
              <a:t>stress, hunger, fear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282" y="1556792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Inactivated by intestinal enzymes, so given </a:t>
            </a:r>
            <a:r>
              <a:rPr lang="en-US" sz="2400" b="1" dirty="0" err="1" smtClean="0">
                <a:latin typeface="Arial Narrow" pitchFamily="34" charset="0"/>
              </a:rPr>
              <a:t>parentral</a:t>
            </a:r>
            <a:r>
              <a:rPr lang="en-US" sz="2400" b="1" dirty="0" smtClean="0">
                <a:latin typeface="Arial Narrow" pitchFamily="34" charset="0"/>
              </a:rPr>
              <a:t> &amp; by inhalation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4282" y="1844824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all ADR;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=/&gt;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 a </a:t>
            </a:r>
            <a:r>
              <a:rPr lang="en-US" sz="2400" b="1" dirty="0" smtClean="0">
                <a:latin typeface="Symbol" pitchFamily="18" charset="2"/>
              </a:rPr>
              <a:t>. </a:t>
            </a:r>
          </a:p>
          <a:p>
            <a:r>
              <a:rPr lang="en-US" sz="2400" b="1" dirty="0" smtClean="0">
                <a:latin typeface="Arial Narrow" pitchFamily="34" charset="0"/>
              </a:rPr>
              <a:t>Pharmacological actions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see physiological actions of the SNS</a:t>
            </a:r>
            <a:endParaRPr lang="en-US" sz="2400" b="1" dirty="0" smtClean="0">
              <a:latin typeface="Symbol" pitchFamily="18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2699623"/>
            <a:ext cx="8929718" cy="4185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Heart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inotropic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chronotropic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dromotropic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lusiotropic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(excitability)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BP  systolic 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diastolic   low dose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&amp;  high dose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Vascular SMC; constrict skin + peripheral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r>
              <a:rPr lang="en-US" sz="2200" b="1" dirty="0" smtClean="0">
                <a:latin typeface="Symbol" pitchFamily="18" charset="2"/>
              </a:rPr>
              <a:t>/ </a:t>
            </a:r>
            <a:r>
              <a:rPr lang="en-US" sz="2200" b="1" dirty="0" smtClean="0">
                <a:latin typeface="Arial Narrow" pitchFamily="34" charset="0"/>
              </a:rPr>
              <a:t>dilate  coronary +skeletal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Non vascular SMC; 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	 Lung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bronchiodilatation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       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GIT  motility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contract sphincter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   	 Bladder  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detrusor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m.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contract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trigone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sphincter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   	 Pregnant uterus 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tocolytic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   	 Eye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mydriasis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/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no effect on accommodation or intraocular P 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Metabolism  insulin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glucagon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),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400" dirty="0" smtClean="0"/>
              <a:t> </a:t>
            </a:r>
            <a:r>
              <a:rPr lang="en-US" sz="2200" b="1" dirty="0" smtClean="0">
                <a:latin typeface="Arial Narrow" pitchFamily="34" charset="0"/>
              </a:rPr>
              <a:t>liver</a:t>
            </a:r>
            <a:r>
              <a:rPr lang="en-US" sz="2400" dirty="0" smtClean="0"/>
              <a:t> </a:t>
            </a:r>
            <a:r>
              <a:rPr lang="en-US" sz="2200" b="1" dirty="0" err="1" smtClean="0">
                <a:latin typeface="Arial Narrow" pitchFamily="34" charset="0"/>
              </a:rPr>
              <a:t>glycogenolysis</a:t>
            </a:r>
            <a:r>
              <a:rPr lang="en-US" sz="2200" b="1" dirty="0" smtClean="0">
                <a:latin typeface="Arial Narrow" pitchFamily="34" charset="0"/>
              </a:rPr>
              <a:t> + sk.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m. </a:t>
            </a:r>
            <a:r>
              <a:rPr lang="en-US" sz="2200" b="1" dirty="0" err="1" smtClean="0">
                <a:latin typeface="Arial Narrow" pitchFamily="34" charset="0"/>
              </a:rPr>
              <a:t>glycolysis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/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 adipose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lipolysis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3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 /b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CNS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little, headache, tremors &amp; restlessness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280920" y="6130472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887" y="848982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  <a:sym typeface="Wingdings 3"/>
              </a:rPr>
              <a:t>Used locally;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as haemostatic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(in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epistaxsis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 &amp;  as decongestant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r>
              <a:rPr lang="en-US" sz="2400" b="1" dirty="0" smtClean="0">
                <a:latin typeface="Symbol" pitchFamily="18" charset="2"/>
              </a:rPr>
              <a:t>!!!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                     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with local anesthetics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to its absorption &amp; toxicity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                                                                 +  bleeding from incision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2083253"/>
            <a:ext cx="892971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  <a:sym typeface="Wingdings 3"/>
              </a:rPr>
              <a:t>Used systemically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for treatment of  </a:t>
            </a:r>
          </a:p>
          <a:p>
            <a:pPr>
              <a:lnSpc>
                <a:spcPts val="27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Allergic reactions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drug of choice in anaphylactic shock as it is the </a:t>
            </a:r>
            <a:r>
              <a:rPr lang="en-US" sz="2400" b="1" u="sng" dirty="0" smtClean="0">
                <a:latin typeface="Arial Narrow" pitchFamily="34" charset="0"/>
                <a:sym typeface="Wingdings 3"/>
              </a:rPr>
              <a:t>physiological antagonist of histamine 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Also in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urticaria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angioneurotic</a:t>
            </a:r>
            <a:r>
              <a:rPr lang="en-US" sz="2400" b="1" dirty="0" smtClean="0">
                <a:latin typeface="Arial Narrow" pitchFamily="34" charset="0"/>
              </a:rPr>
              <a:t> edema &amp; other hypersensitivity reactions due to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 BP  &amp; cause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vasoconstricton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status asthmatics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u="sng" dirty="0" smtClean="0">
                <a:latin typeface="Arial Narrow" pitchFamily="34" charset="0"/>
              </a:rPr>
              <a:t>given parentally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bronchodilatation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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) </a:t>
            </a:r>
            <a:r>
              <a:rPr lang="en-US" sz="2400" b="1" dirty="0" smtClean="0">
                <a:latin typeface="Arial Narrow" pitchFamily="34" charset="0"/>
              </a:rPr>
              <a:t>+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mucosal edema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  <a:sym typeface="Wingdings 3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)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>
              <a:lnSpc>
                <a:spcPts val="2700"/>
              </a:lnSpc>
            </a:pPr>
            <a:r>
              <a:rPr lang="en-US" sz="2000" b="1" i="1" dirty="0" smtClean="0">
                <a:latin typeface="Arial Narrow" pitchFamily="34" charset="0"/>
              </a:rPr>
              <a:t>N.B. Selective </a:t>
            </a:r>
            <a:r>
              <a:rPr lang="en-US" sz="2000" b="1" i="1" dirty="0" smtClean="0">
                <a:latin typeface="Symbol" pitchFamily="18" charset="2"/>
              </a:rPr>
              <a:t>b</a:t>
            </a:r>
            <a:r>
              <a:rPr lang="en-US" sz="2000" b="1" i="1" baseline="-25000" dirty="0" smtClean="0">
                <a:latin typeface="Arial Narrow" pitchFamily="34" charset="0"/>
              </a:rPr>
              <a:t>2 </a:t>
            </a:r>
            <a:r>
              <a:rPr lang="en-US" sz="2000" b="1" i="1" dirty="0" smtClean="0">
                <a:latin typeface="Arial Narrow" pitchFamily="34" charset="0"/>
              </a:rPr>
              <a:t> are better in asthma by inhalation</a:t>
            </a:r>
          </a:p>
          <a:p>
            <a:pPr>
              <a:lnSpc>
                <a:spcPts val="27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In cardiac arrest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u="sng" dirty="0" smtClean="0">
                <a:latin typeface="Arial Narrow" pitchFamily="34" charset="0"/>
                <a:sym typeface="Wingdings 3"/>
              </a:rPr>
              <a:t>direc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t but now through central line</a:t>
            </a:r>
          </a:p>
          <a:p>
            <a:pPr lvl="1">
              <a:lnSpc>
                <a:spcPts val="2700"/>
              </a:lnSpc>
            </a:pPr>
            <a:r>
              <a:rPr lang="en-US" sz="2000" b="1" i="1" dirty="0" smtClean="0">
                <a:latin typeface="Arial Narrow" pitchFamily="34" charset="0"/>
              </a:rPr>
              <a:t>N.B. Selective </a:t>
            </a:r>
            <a:r>
              <a:rPr lang="en-US" sz="2000" b="1" i="1" dirty="0" smtClean="0">
                <a:latin typeface="Symbol" pitchFamily="18" charset="2"/>
              </a:rPr>
              <a:t>b</a:t>
            </a:r>
            <a:r>
              <a:rPr lang="en-US" sz="2000" b="1" i="1" baseline="-25000" dirty="0" smtClean="0">
                <a:latin typeface="Arial Narrow" pitchFamily="34" charset="0"/>
              </a:rPr>
              <a:t>1 </a:t>
            </a:r>
            <a:r>
              <a:rPr lang="en-US" sz="2000" b="1" i="1" dirty="0" smtClean="0">
                <a:latin typeface="Arial Narrow" pitchFamily="34" charset="0"/>
              </a:rPr>
              <a:t>are better 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3702" y="142852"/>
            <a:ext cx="2332279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ADRENALINE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477861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11" name="Picture 4" descr="C:\Users\user\Pictures\HE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2363" y="4286256"/>
            <a:ext cx="179591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-Point Star 8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11188</TotalTime>
  <Words>1316</Words>
  <Application>Microsoft Office PowerPoint</Application>
  <PresentationFormat>On-screen Show (4:3)</PresentationFormat>
  <Paragraphs>258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Urban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SYMPATHOMIMETICS ON CARDIOVASCULAR DISEASES</dc:title>
  <dc:creator>Liyana</dc:creator>
  <cp:lastModifiedBy>ksupy</cp:lastModifiedBy>
  <cp:revision>195</cp:revision>
  <dcterms:created xsi:type="dcterms:W3CDTF">2009-01-17T13:48:18Z</dcterms:created>
  <dcterms:modified xsi:type="dcterms:W3CDTF">2012-02-06T07:04:53Z</dcterms:modified>
</cp:coreProperties>
</file>