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audio1.bin" ContentType="audio/unknown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78"/>
  </p:notesMasterIdLst>
  <p:sldIdLst>
    <p:sldId id="380" r:id="rId2"/>
    <p:sldId id="300" r:id="rId3"/>
    <p:sldId id="358" r:id="rId4"/>
    <p:sldId id="371" r:id="rId5"/>
    <p:sldId id="381" r:id="rId6"/>
    <p:sldId id="372" r:id="rId7"/>
    <p:sldId id="367" r:id="rId8"/>
    <p:sldId id="359" r:id="rId9"/>
    <p:sldId id="368" r:id="rId10"/>
    <p:sldId id="415" r:id="rId11"/>
    <p:sldId id="369" r:id="rId12"/>
    <p:sldId id="413" r:id="rId13"/>
    <p:sldId id="360" r:id="rId14"/>
    <p:sldId id="410" r:id="rId15"/>
    <p:sldId id="386" r:id="rId16"/>
    <p:sldId id="361" r:id="rId17"/>
    <p:sldId id="362" r:id="rId18"/>
    <p:sldId id="363" r:id="rId19"/>
    <p:sldId id="364" r:id="rId20"/>
    <p:sldId id="365" r:id="rId21"/>
    <p:sldId id="264" r:id="rId22"/>
    <p:sldId id="418" r:id="rId23"/>
    <p:sldId id="315" r:id="rId24"/>
    <p:sldId id="385" r:id="rId25"/>
    <p:sldId id="374" r:id="rId26"/>
    <p:sldId id="411" r:id="rId27"/>
    <p:sldId id="335" r:id="rId28"/>
    <p:sldId id="333" r:id="rId29"/>
    <p:sldId id="383" r:id="rId30"/>
    <p:sldId id="282" r:id="rId31"/>
    <p:sldId id="419" r:id="rId32"/>
    <p:sldId id="417" r:id="rId33"/>
    <p:sldId id="319" r:id="rId34"/>
    <p:sldId id="322" r:id="rId35"/>
    <p:sldId id="327" r:id="rId36"/>
    <p:sldId id="331" r:id="rId37"/>
    <p:sldId id="330" r:id="rId38"/>
    <p:sldId id="412" r:id="rId39"/>
    <p:sldId id="387" r:id="rId40"/>
    <p:sldId id="340" r:id="rId41"/>
    <p:sldId id="336" r:id="rId42"/>
    <p:sldId id="394" r:id="rId43"/>
    <p:sldId id="397" r:id="rId44"/>
    <p:sldId id="338" r:id="rId45"/>
    <p:sldId id="337" r:id="rId46"/>
    <p:sldId id="393" r:id="rId47"/>
    <p:sldId id="395" r:id="rId48"/>
    <p:sldId id="375" r:id="rId49"/>
    <p:sldId id="341" r:id="rId50"/>
    <p:sldId id="377" r:id="rId51"/>
    <p:sldId id="389" r:id="rId52"/>
    <p:sldId id="378" r:id="rId53"/>
    <p:sldId id="325" r:id="rId54"/>
    <p:sldId id="392" r:id="rId55"/>
    <p:sldId id="320" r:id="rId56"/>
    <p:sldId id="317" r:id="rId57"/>
    <p:sldId id="396" r:id="rId58"/>
    <p:sldId id="268" r:id="rId59"/>
    <p:sldId id="400" r:id="rId60"/>
    <p:sldId id="399" r:id="rId61"/>
    <p:sldId id="416" r:id="rId62"/>
    <p:sldId id="379" r:id="rId63"/>
    <p:sldId id="401" r:id="rId64"/>
    <p:sldId id="289" r:id="rId65"/>
    <p:sldId id="269" r:id="rId66"/>
    <p:sldId id="402" r:id="rId67"/>
    <p:sldId id="403" r:id="rId68"/>
    <p:sldId id="342" r:id="rId69"/>
    <p:sldId id="343" r:id="rId70"/>
    <p:sldId id="388" r:id="rId71"/>
    <p:sldId id="404" r:id="rId72"/>
    <p:sldId id="405" r:id="rId73"/>
    <p:sldId id="406" r:id="rId74"/>
    <p:sldId id="398" r:id="rId75"/>
    <p:sldId id="408" r:id="rId76"/>
    <p:sldId id="409" r:id="rId7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9900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6" autoAdjust="0"/>
    <p:restoredTop sz="93729" autoAdjust="0"/>
  </p:normalViewPr>
  <p:slideViewPr>
    <p:cSldViewPr snapToGrid="0">
      <p:cViewPr varScale="1">
        <p:scale>
          <a:sx n="82" d="100"/>
          <a:sy n="82" d="100"/>
        </p:scale>
        <p:origin x="-1632" y="-104"/>
      </p:cViewPr>
      <p:guideLst>
        <p:guide orient="horz" pos="2146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A73052-542D-3B4B-BBAC-8EE5F2B1DF2B}" type="datetimeFigureOut">
              <a:rPr lang="en-US"/>
              <a:pPr/>
              <a:t>2/10/12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5AF8327-FABC-4048-A929-C6311A37A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1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090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13927C-17E6-7B45-80BE-F6171D57CD6B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192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1C865E-019B-494C-BAB5-F75B61071FAE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F90DB-5C87-E547-8F4C-DE5F10A6383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53DCC-2080-7242-B6FF-DE83B97E569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BFD25-180C-4F44-A6B0-37D9AEC31D3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69927-F97A-B54F-A3CF-14A0E6EED43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3E9F2-517A-EC4C-BBDB-8AA4C2BF52F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1914F-0674-CF46-800A-A7A18327DBE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9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39D34-0417-0340-8F9B-EF2093937C6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D5C7F-61E6-154B-9BC7-E4A0D8CCCAF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7EFEF-D2A7-0D45-BC11-30F37C7E0E7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13138-3BBD-1E4E-998C-A3B4E0B341B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54F56-DD7A-4F4F-B027-4973E78DD37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9833E04-950E-E743-BC03-9261E271CE3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images.google.com.sa/imgres?imgurl=http://aiscracker.com/wp-content/uploads/2009/09/nebulizer.jpg&amp;imgrefurl=http://aiscracker.com/?p=1398&amp;usg=__gNRPi_oZ3-8lfe0Y4tTPyc3yRkk=&amp;h=665&amp;w=1000&amp;sz=107&amp;hl=ar&amp;start=15&amp;itbs=1&amp;tbnid=IxlfQqK05w844M:&amp;tbnh=99&amp;tbnw=149&amp;prev=/images?q=nebulizer&amp;hl=ar&amp;safe=active&amp;gbv=2&amp;tbs=isch:1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sa/imgres?imgurl=http://drwaqipedia.files.wordpress.com/2009/08/steroid-inhaler.jpg&amp;imgrefurl=http://drwaqipedia.wordpress.com/2009/08/23/questions-related-to-fasting-1-usage-of-inhaler/&amp;usg=__7Dlae3-WVg3kv0IFJm7OBxaOitE=&amp;h=1024&amp;w=870&amp;sz=80&amp;hl=ar&amp;start=3&amp;itbs=1&amp;tbnid=HMXOaS3Khjl4XM:&amp;tbnh=150&amp;tbnw=127&amp;prev=/images?q=inhaler&amp;hl=ar&amp;safe=active&amp;gbv=2&amp;tbs=isch:1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bin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3763" y="163513"/>
            <a:ext cx="7772400" cy="2947987"/>
          </a:xfrm>
        </p:spPr>
        <p:txBody>
          <a:bodyPr/>
          <a:lstStyle/>
          <a:p>
            <a:pPr eaLnBrk="1" hangingPunct="1"/>
            <a:r>
              <a:rPr lang="en-US" b="1">
                <a:latin typeface="Times New Roman" charset="0"/>
                <a:cs typeface="Times New Roman" charset="0"/>
              </a:rPr>
              <a:t>Treatment of asthma</a:t>
            </a:r>
            <a:br>
              <a:rPr lang="en-US" b="1">
                <a:latin typeface="Times New Roman" charset="0"/>
                <a:cs typeface="Times New Roman" charset="0"/>
              </a:rPr>
            </a:br>
            <a:endParaRPr lang="en-US" b="1">
              <a:latin typeface="Times New Roman" charset="0"/>
              <a:cs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9238" y="2986088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By</a:t>
            </a:r>
          </a:p>
          <a:p>
            <a:pPr eaLnBrk="1" hangingPunct="1">
              <a:lnSpc>
                <a:spcPct val="80000"/>
              </a:lnSpc>
            </a:pPr>
            <a:endParaRPr lang="en-US" b="1" i="1">
              <a:solidFill>
                <a:schemeClr val="tx1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Prof. Hanan Hagar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82963" y="2555875"/>
            <a:ext cx="2286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 rtl="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endParaRPr lang="en-US" sz="32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11267" name="Picture 6" descr="respiratory"/>
          <p:cNvPicPr>
            <a:picLocks noChangeAspect="1" noChangeArrowheads="1"/>
          </p:cNvPicPr>
          <p:nvPr/>
        </p:nvPicPr>
        <p:blipFill>
          <a:blip r:embed="rId2">
            <a:lum bright="-28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49238"/>
            <a:ext cx="8651875" cy="642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44463" y="260350"/>
            <a:ext cx="8542337" cy="63373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Afferent nerves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Irritant receptors 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(vagal fibers) </a:t>
            </a:r>
            <a:r>
              <a:rPr lang="en-US" b="1">
                <a:latin typeface="Times New Roman" charset="0"/>
                <a:cs typeface="Times New Roman" charset="0"/>
              </a:rPr>
              <a:t>in upper airways.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900" b="1"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C-fiber receptors 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(sensory nerve fibers) </a:t>
            </a:r>
            <a:r>
              <a:rPr lang="en-US" b="1">
                <a:latin typeface="Times New Roman" charset="0"/>
                <a:cs typeface="Times New Roman" charset="0"/>
              </a:rPr>
              <a:t>in lower airways.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Stimulated by :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Exogenous chemicals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Physical stimuli (cold air)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Endogenous inflammatory mediators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095500" y="300038"/>
            <a:ext cx="4619625" cy="481012"/>
          </a:xfrm>
        </p:spPr>
        <p:txBody>
          <a:bodyPr rtlCol="0">
            <a:normAutofit lnSpcReduction="10000"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Anti asthmatic drugs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182563" y="885825"/>
            <a:ext cx="8818562" cy="575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10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AIMS</a:t>
            </a:r>
          </a:p>
          <a:p>
            <a:pPr algn="l" rtl="0" eaLnBrk="1" hangingPunct="1">
              <a:lnSpc>
                <a:spcPct val="90000"/>
              </a:lnSpc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buFontTx/>
              <a:buChar char="•"/>
            </a:pP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To relieve acute episodic attacks of asthma 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(bronchoconstriction).</a:t>
            </a:r>
          </a:p>
          <a:p>
            <a:pPr algn="l" rtl="0" eaLnBrk="1" hangingPunct="1"/>
            <a:endParaRPr lang="en-US" sz="3400" b="1" i="1">
              <a:solidFill>
                <a:srgbClr val="0000FF"/>
              </a:solidFill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buFontTx/>
              <a:buChar char="•"/>
            </a:pP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To reduce the frequency of attacks, and </a:t>
            </a:r>
          </a:p>
          <a:p>
            <a:pPr algn="l" rtl="0" eaLnBrk="1" hangingPunct="1"/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     nocturnal awakenings.</a:t>
            </a:r>
          </a:p>
          <a:p>
            <a:pPr algn="l" rtl="0" eaLnBrk="1" hangingPunct="1"/>
            <a:endParaRPr lang="en-US" sz="3400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buFontTx/>
              <a:buChar char="•"/>
            </a:pP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To prevent future exacerbations.</a:t>
            </a:r>
            <a:endParaRPr lang="en-US" sz="3000" b="1" i="1">
              <a:latin typeface="Times New Roman" charset="0"/>
              <a:cs typeface="Times New Roman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2095500" y="300038"/>
            <a:ext cx="4619625" cy="481012"/>
          </a:xfrm>
        </p:spPr>
        <p:txBody>
          <a:bodyPr rtlCol="0">
            <a:normAutofit lnSpcReduction="10000"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Anti asthmatic drugs</a:t>
            </a: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114300" y="866775"/>
            <a:ext cx="4438650" cy="575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8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Bronchodilators </a:t>
            </a: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8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(Quick relief medications)</a:t>
            </a:r>
          </a:p>
          <a:p>
            <a:pPr algn="just" rtl="0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	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Used to treat acute episodic attack of asthma</a:t>
            </a: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Short acting </a:t>
            </a:r>
            <a:r>
              <a:rPr lang="en-US" b="1">
                <a:latin typeface="Times New Roman" charset="0"/>
                <a:cs typeface="Times New Roman" charset="0"/>
              </a:rPr>
              <a:t>2-agonists</a:t>
            </a: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</a:rPr>
              <a:t>Antimuscarinics</a:t>
            </a: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</a:rPr>
              <a:t>Xanthine preparations</a:t>
            </a:r>
          </a:p>
          <a:p>
            <a:pPr algn="l" rtl="0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4629150" y="885825"/>
            <a:ext cx="4371975" cy="575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Anti-inflammatory Agents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(control medications or prophylactic therapy)</a:t>
            </a:r>
          </a:p>
          <a:p>
            <a:pPr algn="l" rtl="0" eaLnBrk="1" hangingPunct="1">
              <a:lnSpc>
                <a:spcPct val="90000"/>
              </a:lnSpc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Used to reduce the frequency of attacks</a:t>
            </a:r>
          </a:p>
          <a:p>
            <a:pPr algn="l" rtl="0" eaLnBrk="1" hangingPunct="1">
              <a:lnSpc>
                <a:spcPct val="90000"/>
              </a:lnSpc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 Corticosteroids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 Mast cell stabilizers	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 Leukotrienes antagonists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 Anti-IgE monoclonal antibody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  Long acting ß2-agonists </a:t>
            </a:r>
          </a:p>
          <a:p>
            <a:pPr algn="l" rtl="0" eaLnBrk="1" hangingPunct="1"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  <a:sym typeface="Symbol" charset="0"/>
            </a:endParaRPr>
          </a:p>
          <a:p>
            <a:pPr algn="l" rtl="0" eaLnBrk="1" hangingPunct="1">
              <a:buFont typeface="Wingdings" charset="0"/>
              <a:buNone/>
            </a:pPr>
            <a:endParaRPr lang="en-US" sz="28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277813" y="300038"/>
            <a:ext cx="8607425" cy="6223000"/>
          </a:xfrm>
        </p:spPr>
        <p:txBody>
          <a:bodyPr rtlCol="0">
            <a:normAutofit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Anti asthmathic drugs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I. Bronchodilators : (Quick relief medications)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are used to relieve acute attack of bronchoconstriction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1. 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2 - adrenoreceptor agonists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2. Antimuscarinics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3. Xanthine preparations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II-  Anti - inflammatory Agents : </a:t>
            </a:r>
            <a:b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638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reduce</a:t>
            </a:r>
            <a:r>
              <a:rPr lang="en-US">
                <a:latin typeface="Calibri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the number of inflammatory cells in the airways and prevent blood vessels from leaking fluid into the airway tissues. By reducing inflammation, they reduce the spasm of the airway muscle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idx="1"/>
          </p:nvPr>
        </p:nvSpPr>
        <p:spPr>
          <a:xfrm>
            <a:off x="319088" y="279400"/>
            <a:ext cx="8524875" cy="6330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Anti - inflammatory Agents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(control medications / prophylactic therapy)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Are used as prophylactic therapy</a:t>
            </a:r>
          </a:p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 b="1">
                <a:latin typeface="Times New Roman" charset="0"/>
                <a:cs typeface="Times New Roman" charset="0"/>
              </a:rPr>
              <a:t>Mast cell stabilizers.	</a:t>
            </a:r>
          </a:p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 b="1">
                <a:latin typeface="Times New Roman" charset="0"/>
                <a:cs typeface="Times New Roman" charset="0"/>
              </a:rPr>
              <a:t>Glucocorticoids.</a:t>
            </a:r>
          </a:p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 b="1">
                <a:latin typeface="Times New Roman" charset="0"/>
                <a:cs typeface="Times New Roman" charset="0"/>
              </a:rPr>
              <a:t>Anti-IgE monoclonal antibody 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	(omalizumab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4. Leukotrienes antagonists: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	5-Lipoxygenase inhibitors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	Leukotriene–receptor inhibitors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98450" y="246063"/>
            <a:ext cx="8364538" cy="6308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chemeClr val="hlink"/>
                </a:solidFill>
                <a:latin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Sympathomimetics 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  <a:sym typeface="Symbol" charset="0"/>
              </a:rPr>
              <a:t>- adrenoceptor agonists</a:t>
            </a:r>
            <a:endParaRPr lang="en-US" sz="36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Mechanism of Action 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1- direct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b="1">
                <a:latin typeface="Times New Roman" charset="0"/>
                <a:cs typeface="Times New Roman" charset="0"/>
              </a:rPr>
              <a:t>2</a:t>
            </a:r>
            <a:r>
              <a:rPr lang="en-US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stimulation 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</a:t>
            </a:r>
            <a:r>
              <a:rPr lang="en-US" b="1">
                <a:latin typeface="Times New Roman" charset="0"/>
                <a:cs typeface="Times New Roman" charset="0"/>
              </a:rPr>
              <a:t> stimulate adenyl cyclase 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</a:t>
            </a:r>
            <a:r>
              <a:rPr lang="en-US" b="1">
                <a:latin typeface="Times New Roman" charset="0"/>
                <a:cs typeface="Times New Roman" charset="0"/>
              </a:rPr>
              <a:t> Increase cAMP 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</a:t>
            </a:r>
            <a:r>
              <a:rPr lang="en-US" b="1">
                <a:latin typeface="Times New Roman" charset="0"/>
                <a:cs typeface="Times New Roman" charset="0"/>
              </a:rPr>
              <a:t>   bronchodilation  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2-  Inhibit mediators release from mast cells.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3-  Increase mucus clearance by ( increasing 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 ciliary activity).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279400" y="287338"/>
            <a:ext cx="8609013" cy="6265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Classification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Non selective 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agonists.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Epinephrine - Isoprenaline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Selective 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2 - agonists.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Salbutamol (albuterol)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Terbutaline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Salmeterol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Formeterol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268288" y="228600"/>
            <a:ext cx="8685212" cy="6381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Non selective </a:t>
            </a: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-agonists.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Epinephrine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SzPct val="50000"/>
            </a:pPr>
            <a:r>
              <a:rPr lang="en-US" b="1">
                <a:latin typeface="Times New Roman" charset="0"/>
                <a:cs typeface="Times New Roman" charset="0"/>
              </a:rPr>
              <a:t>Potent bronchodilator</a:t>
            </a:r>
          </a:p>
          <a:p>
            <a:pPr eaLnBrk="1" hangingPunct="1">
              <a:buSzPct val="50000"/>
            </a:pPr>
            <a:r>
              <a:rPr lang="en-US" b="1">
                <a:latin typeface="Times New Roman" charset="0"/>
                <a:cs typeface="Times New Roman" charset="0"/>
              </a:rPr>
              <a:t>rapid action (maximum effect within 15 min).</a:t>
            </a:r>
          </a:p>
          <a:p>
            <a:pPr eaLnBrk="1" hangingPunct="1">
              <a:buSzPct val="50000"/>
            </a:pPr>
            <a:r>
              <a:rPr lang="en-US" b="1">
                <a:latin typeface="Times New Roman" charset="0"/>
                <a:cs typeface="Times New Roman" charset="0"/>
              </a:rPr>
              <a:t>S.C. or by inhalation by (aerosol or nebulizer).</a:t>
            </a:r>
            <a:endParaRPr lang="en-US" b="1" u="sng">
              <a:latin typeface="Times New Roman" charset="0"/>
              <a:cs typeface="Times New Roman" charset="0"/>
            </a:endParaRPr>
          </a:p>
          <a:p>
            <a:pPr eaLnBrk="1" hangingPunct="1">
              <a:buSzPct val="50000"/>
            </a:pPr>
            <a:r>
              <a:rPr lang="en-US" b="1">
                <a:latin typeface="Times New Roman" charset="0"/>
                <a:cs typeface="Times New Roman" charset="0"/>
              </a:rPr>
              <a:t>Duration of action 60-90 min</a:t>
            </a:r>
          </a:p>
          <a:p>
            <a:pPr eaLnBrk="1" hangingPunct="1">
              <a:buSzPct val="50000"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Drug of choice</a:t>
            </a:r>
            <a:r>
              <a:rPr lang="en-US" b="1">
                <a:latin typeface="Times New Roman" charset="0"/>
                <a:cs typeface="Times New Roman" charset="0"/>
              </a:rPr>
              <a:t> for acute anaphylaxis </a:t>
            </a:r>
            <a:r>
              <a:rPr lang="en-US" b="1" i="1">
                <a:latin typeface="Times New Roman" charset="0"/>
                <a:cs typeface="Times New Roman" charset="0"/>
              </a:rPr>
              <a:t>(hypersensitivity reactions).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idx="1"/>
          </p:nvPr>
        </p:nvSpPr>
        <p:spPr>
          <a:xfrm>
            <a:off x="249238" y="285750"/>
            <a:ext cx="8609012" cy="6281738"/>
          </a:xfrm>
        </p:spPr>
        <p:txBody>
          <a:bodyPr rtlCol="0"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Disorders of Respiratory Function 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Classification</a:t>
            </a:r>
            <a:r>
              <a:rPr lang="en-US" sz="3300" b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b="1" i="1" dirty="0" smtClean="0">
              <a:ea typeface="+mn-ea"/>
              <a:cs typeface="+mn-cs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Main disorders of the respiratory system are :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1. Bronchial asthma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2. Cough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3. Allergic rhinitis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4. Chronic obstructive pulmonary disease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(COPD, also called emphysema)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u="sng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190500" y="114300"/>
            <a:ext cx="8640763" cy="632936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Disadvantages</a:t>
            </a:r>
          </a:p>
          <a:p>
            <a:pPr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Not effective orally.</a:t>
            </a:r>
          </a:p>
          <a:p>
            <a:pPr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Hyperglycemia # in Diabetes.</a:t>
            </a:r>
          </a:p>
          <a:p>
            <a:pPr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CVS side effects :  Tachycardia, arrhythmia, hypertension #  angina</a:t>
            </a:r>
          </a:p>
          <a:p>
            <a:pPr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Skeletal muscle tremor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	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03213" y="123825"/>
            <a:ext cx="8667750" cy="6373813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9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Selective </a:t>
            </a:r>
            <a:r>
              <a:rPr lang="en-US" sz="3900" b="1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sz="39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2 –agonists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39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3400" b="1">
                <a:latin typeface="Times New Roman" charset="0"/>
                <a:cs typeface="Times New Roman" charset="0"/>
              </a:rPr>
              <a:t>are drugs of choice for acute attack of bronchospasm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3400" b="1">
                <a:latin typeface="Times New Roman" charset="0"/>
                <a:cs typeface="Times New Roman" charset="0"/>
              </a:rPr>
              <a:t>Are mainly given by inhalation (metered dose inhaler or nebulizer).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3400" b="1">
                <a:latin typeface="Times New Roman" charset="0"/>
                <a:cs typeface="Times New Roman" charset="0"/>
              </a:rPr>
              <a:t>Can be given orally, parenterally.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90500" y="114300"/>
            <a:ext cx="8640763" cy="6329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				   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		Nebulizer                           Inhaler</a:t>
            </a:r>
          </a:p>
        </p:txBody>
      </p:sp>
      <p:pic>
        <p:nvPicPr>
          <p:cNvPr id="3" name="Picture 5" descr="http://t2.gstatic.com/images?q=tbn:HMXOaS3Khjl4XM:http://drwaqipedia.files.wordpress.com/2009/08/steroid-inhale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5300" y="1397000"/>
            <a:ext cx="2690813" cy="3708400"/>
          </a:xfrm>
          <a:prstGeom prst="rect">
            <a:avLst/>
          </a:prstGeom>
          <a:noFill/>
          <a:ln w="9525">
            <a:solidFill>
              <a:schemeClr val="bg2">
                <a:lumMod val="50000"/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23556" name="Picture 5" descr="http://t3.gstatic.com/images?q=tbn:IxlfQqK05w844M:http://aiscracker.com/wp-content/uploads/2009/09/nebulize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377950"/>
            <a:ext cx="29003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246063" y="292100"/>
            <a:ext cx="8613775" cy="63849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Selective 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  <a:sym typeface="Symbol" charset="0"/>
              </a:rPr>
              <a:t>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2 –agonists are classified into </a:t>
            </a:r>
          </a:p>
          <a:p>
            <a:pPr marL="0" indent="0" eaLnBrk="1" hangingPunct="1">
              <a:buFont typeface="Wingdings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Short acting ß2 agonists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Salbutamol (albuterol)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Terbutaline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Long acting ß2 agonists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Salmeterol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Formeterol</a:t>
            </a:r>
          </a:p>
          <a:p>
            <a:pPr marL="0" indent="0" eaLnBrk="1" hangingPunct="1">
              <a:buFont typeface="Arial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246063" y="209550"/>
            <a:ext cx="8783637" cy="64674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Short acting ß2 agonists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Salbutamol</a:t>
            </a:r>
            <a:r>
              <a:rPr lang="en-US" b="1">
                <a:latin typeface="Times New Roman" charset="0"/>
                <a:cs typeface="Times New Roman" charset="0"/>
              </a:rPr>
              <a:t> (albuterol) (inhalation, orally, I.V.) 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Terbutaline </a:t>
            </a:r>
            <a:r>
              <a:rPr lang="en-US" b="1">
                <a:latin typeface="Times New Roman" charset="0"/>
                <a:cs typeface="Times New Roman" charset="0"/>
              </a:rPr>
              <a:t> ( inhalation, orally, S.C., )</a:t>
            </a:r>
          </a:p>
          <a:p>
            <a:pPr marL="0" indent="0" eaLnBrk="1" hangingPunct="1">
              <a:buFont typeface="Wingdings" charset="0"/>
              <a:buNone/>
            </a:pPr>
            <a:endParaRPr lang="en-US" sz="1000" b="1">
              <a:latin typeface="Times New Roman" charset="0"/>
              <a:cs typeface="Times New Roman" charset="0"/>
            </a:endParaRPr>
          </a:p>
          <a:p>
            <a:pPr marL="0" indent="0" eaLnBrk="1" hangingPunct="1"/>
            <a:r>
              <a:rPr lang="en-US" b="1">
                <a:latin typeface="Times New Roman" charset="0"/>
                <a:cs typeface="Times New Roman" charset="0"/>
              </a:rPr>
              <a:t> Have rapid onset of action (15-30 min).</a:t>
            </a:r>
          </a:p>
          <a:p>
            <a:pPr marL="0" indent="0" eaLnBrk="1" hangingPunct="1"/>
            <a:r>
              <a:rPr lang="en-US" b="1">
                <a:latin typeface="Times New Roman" charset="0"/>
                <a:cs typeface="Times New Roman" charset="0"/>
              </a:rPr>
              <a:t> Duration of action (4-6 hr) </a:t>
            </a:r>
          </a:p>
          <a:p>
            <a:pPr marL="0" indent="0" eaLnBrk="1" hangingPunct="1"/>
            <a:r>
              <a:rPr lang="en-US" b="1">
                <a:latin typeface="Times New Roman" charset="0"/>
                <a:cs typeface="Times New Roman" charset="0"/>
              </a:rPr>
              <a:t> used for symptomatic treatment of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bronchospasm (acute episodic attack of 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asthma)</a:t>
            </a:r>
          </a:p>
          <a:p>
            <a:pPr marL="0" indent="0" eaLnBrk="1" hangingPunct="1"/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Terbutaline &amp; salbutamol are</a:t>
            </a:r>
            <a:r>
              <a:rPr lang="en-US" b="1">
                <a:latin typeface="Times New Roman" charset="0"/>
                <a:cs typeface="Times New Roman" charset="0"/>
              </a:rPr>
              <a:t> also used as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tocolytics for premature labor.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200025"/>
            <a:ext cx="8801100" cy="6459538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Long acting selective ß2 agonists</a:t>
            </a:r>
            <a:r>
              <a:rPr lang="en-US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endParaRPr lang="en-US" sz="10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Salmeterol &amp; formoterol: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Long acting bronchodilators (12 hours)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are given by inhalation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high lipid solubility (creates a depot effect)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Salmeterol has slow onset of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are not used to relieve acute episodes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used for nocturnal asthma (prophylaxis)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combined with inhaled corticosteroids to control asthma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b="1" i="1">
                <a:solidFill>
                  <a:srgbClr val="0000FF"/>
                </a:solidFill>
                <a:latin typeface="Calibri" charset="0"/>
              </a:rPr>
              <a:t>decreases the number and severity of asthma attacks).</a:t>
            </a:r>
            <a:r>
              <a:rPr lang="en-US">
                <a:latin typeface="Calibri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03213" y="312738"/>
            <a:ext cx="8521700" cy="63547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Advantages of ß2 agonists</a:t>
            </a:r>
            <a:endParaRPr lang="en-US" b="1"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Minimal CVS side effects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Suitable for asthmatic patients with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Clr>
                <a:srgbClr val="0000FF"/>
              </a:buClr>
              <a:buSzPct val="75000"/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hypertension or heart failure.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Disadvantages of ß2 agonists</a:t>
            </a:r>
            <a:r>
              <a:rPr lang="en-US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</a:t>
            </a: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 </a:t>
            </a:r>
            <a:r>
              <a:rPr lang="en-US" sz="3400" b="1">
                <a:latin typeface="Times New Roman" charset="0"/>
                <a:cs typeface="Times New Roman" charset="0"/>
              </a:rPr>
              <a:t>Skeletal muscle tremors.</a:t>
            </a:r>
          </a:p>
          <a:p>
            <a:pPr marL="0" indent="0" eaLnBrk="1" hangingPunct="1">
              <a:lnSpc>
                <a:spcPct val="80000"/>
              </a:lnSpc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Nervousness</a:t>
            </a:r>
          </a:p>
          <a:p>
            <a:pPr marL="0" indent="0" eaLnBrk="1" hangingPunct="1">
              <a:lnSpc>
                <a:spcPct val="80000"/>
              </a:lnSpc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Tolerance (B-receptors down regulation).</a:t>
            </a:r>
          </a:p>
          <a:p>
            <a:pPr marL="0" indent="0" eaLnBrk="1" hangingPunct="1">
              <a:lnSpc>
                <a:spcPct val="80000"/>
              </a:lnSpc>
              <a:buClr>
                <a:srgbClr val="0000FF"/>
              </a:buClr>
              <a:buSzPct val="7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Tachycardia over dose (B1-stimulation).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207963" y="227013"/>
            <a:ext cx="8736012" cy="63166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40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Muscarinic antagonists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0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Ipratropium – Tiotropium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Non selective muscarinic antagonists.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Inhibit bronchoconstriction and mucus secretion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Kinetics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Quaternary derivatives of atropine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Given by aerosol inhalation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Does not diffuse into the blood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Do not enter CNS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Delayed onset of action.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Duration of action 3-5 hr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76213"/>
            <a:ext cx="8699500" cy="6340475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Pharmacodynamics</a:t>
            </a:r>
          </a:p>
          <a:p>
            <a:pPr marL="533400" indent="-533400" eaLnBrk="1" hangingPunct="1">
              <a:buFont typeface="Wingdings" charset="0"/>
              <a:buNone/>
            </a:pPr>
            <a:r>
              <a:rPr lang="en-US" b="1">
                <a:latin typeface="Calibri" charset="0"/>
              </a:rPr>
              <a:t>a </a:t>
            </a:r>
            <a:r>
              <a:rPr lang="en-US" sz="3400" b="1">
                <a:latin typeface="Times New Roman" charset="0"/>
                <a:cs typeface="Times New Roman" charset="0"/>
              </a:rPr>
              <a:t>short-acting bronchodilator.</a:t>
            </a:r>
          </a:p>
          <a:p>
            <a:pPr marL="533400" indent="-5334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Less effective than </a:t>
            </a:r>
            <a:r>
              <a:rPr lang="el-GR" sz="3400" b="1">
                <a:latin typeface="Times New Roman" charset="0"/>
                <a:cs typeface="Times New Roman" charset="0"/>
              </a:rPr>
              <a:t>β</a:t>
            </a:r>
            <a:r>
              <a:rPr lang="en-US" sz="3400" b="1">
                <a:latin typeface="Times New Roman" charset="0"/>
                <a:cs typeface="Times New Roman" charset="0"/>
              </a:rPr>
              <a:t>2-agonists.</a:t>
            </a:r>
          </a:p>
          <a:p>
            <a:pPr marL="533400" indent="-5334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No anti-inflammatory action</a:t>
            </a:r>
          </a:p>
          <a:p>
            <a:pPr marL="533400" indent="-5334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Minimal systemic side effects.</a:t>
            </a:r>
          </a:p>
          <a:p>
            <a:pPr marL="533400" indent="-533400" eaLnBrk="1" hangingPunct="1">
              <a:buFont typeface="Wingdings" charset="0"/>
              <a:buNone/>
            </a:pPr>
            <a:endParaRPr lang="en-US" sz="34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533400" indent="-533400" eaLnBrk="1" hangingPunct="1">
              <a:buFont typeface="Wingdings" charset="0"/>
              <a:buNone/>
            </a:pPr>
            <a:endParaRPr lang="en-US" sz="3400" b="1">
              <a:solidFill>
                <a:schemeClr val="hlink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82563" y="176213"/>
            <a:ext cx="8809037" cy="647065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Uses</a:t>
            </a:r>
          </a:p>
          <a:p>
            <a:pPr marL="609600" indent="-609600"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Chronic obstructive pulmonary diseases (COPD). </a:t>
            </a:r>
          </a:p>
          <a:p>
            <a:pPr marL="609600" indent="-609600" eaLnBrk="1" hangingPunct="1">
              <a:buClr>
                <a:srgbClr val="0000FF"/>
              </a:buClr>
              <a:buSzPct val="7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In acute severe asthma combined with 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 </a:t>
            </a:r>
            <a:r>
              <a:rPr lang="el-GR" sz="3400" b="1">
                <a:latin typeface="Times New Roman" charset="0"/>
                <a:cs typeface="Times New Roman" charset="0"/>
              </a:rPr>
              <a:t>β</a:t>
            </a:r>
            <a:r>
              <a:rPr lang="en-US" sz="3400" b="1">
                <a:latin typeface="Times New Roman" charset="0"/>
                <a:cs typeface="Times New Roman" charset="0"/>
              </a:rPr>
              <a:t>2-agonists &amp; steroids.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34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Tiotropium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Given by inhalation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Longer duration of action (24 h)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Used for COPD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277813" y="258763"/>
            <a:ext cx="8604250" cy="6284912"/>
          </a:xfrm>
        </p:spPr>
        <p:txBody>
          <a:bodyPr rtlCol="0"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Asthma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Asthma is a chronic inflammatory disorder of bronchial airways that result in airway obstruction in response to external stimuli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123825" y="123825"/>
            <a:ext cx="8839200" cy="660082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Methylxanthines</a:t>
            </a:r>
          </a:p>
          <a:p>
            <a:pPr marL="0" indent="0" algn="ctr" eaLnBrk="1" hangingPunct="1">
              <a:buFont typeface="Wingdings" charset="0"/>
              <a:buNone/>
            </a:pPr>
            <a:endParaRPr lang="en-US" sz="36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Theophylline 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None/>
            </a:pPr>
            <a:r>
              <a:rPr lang="en-US" sz="3400" b="1" i="1">
                <a:latin typeface="Times New Roman" charset="0"/>
                <a:cs typeface="Times New Roman" charset="0"/>
              </a:rPr>
              <a:t>         (orally – sustained release preparation- 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None/>
            </a:pPr>
            <a:r>
              <a:rPr lang="en-US" sz="3400" b="1" i="1">
                <a:latin typeface="Times New Roman" charset="0"/>
                <a:cs typeface="Times New Roman" charset="0"/>
              </a:rPr>
              <a:t>          parenterally)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None/>
            </a:pPr>
            <a:endParaRPr lang="en-US" sz="3400" b="1" i="1"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Aminophylline 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None/>
            </a:pPr>
            <a:r>
              <a:rPr lang="en-US" sz="3400" b="1" i="1">
                <a:latin typeface="Times New Roman" charset="0"/>
                <a:cs typeface="Times New Roman" charset="0"/>
              </a:rPr>
              <a:t>       (theophylline + ethylene diamine)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0000"/>
              <a:buFont typeface="Wingdings" charset="0"/>
              <a:buNone/>
            </a:pPr>
            <a:r>
              <a:rPr lang="en-US" sz="3400" b="1" i="1">
                <a:latin typeface="Times New Roman" charset="0"/>
                <a:cs typeface="Times New Roman" charset="0"/>
              </a:rPr>
              <a:t>       (orally – parenterally).</a:t>
            </a:r>
            <a:endParaRPr lang="en-US" sz="3400" b="1" i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23825" y="123825"/>
            <a:ext cx="8839200" cy="6600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Mechanism of Action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9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are  phosphodiestrase inhibitors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 </a:t>
            </a:r>
            <a:r>
              <a:rPr lang="en-US" sz="3400" b="1">
                <a:latin typeface="Times New Roman" charset="0"/>
                <a:cs typeface="Times New Roman" charset="0"/>
              </a:rPr>
              <a:t> cAMP </a:t>
            </a: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sz="3400" b="1">
                <a:latin typeface="Times New Roman" charset="0"/>
                <a:cs typeface="Times New Roman" charset="0"/>
              </a:rPr>
              <a:t>  bronchodilation  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Adenosine receptors antagonists (A1)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Increase diaphragmatic contraction</a:t>
            </a:r>
          </a:p>
          <a:p>
            <a:pPr marL="0" indent="0" eaLnBrk="1" hangingPunct="1">
              <a:lnSpc>
                <a:spcPct val="90000"/>
              </a:lnSpc>
              <a:buClr>
                <a:srgbClr val="0000FF"/>
              </a:buClr>
              <a:buSzPct val="65000"/>
              <a:buFont typeface="Wingdings" charset="0"/>
              <a:buChar char="q"/>
            </a:pPr>
            <a:r>
              <a:rPr lang="en-US" sz="3400" b="1">
                <a:latin typeface="Times New Roman" charset="0"/>
                <a:cs typeface="Times New Roman" charset="0"/>
              </a:rPr>
              <a:t> Stabilization of mast cell membrane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900113" y="477838"/>
            <a:ext cx="3062287" cy="87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Bronchodilation</a:t>
            </a: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812800" y="3013075"/>
            <a:ext cx="31686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Bronchial tree</a:t>
            </a: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982663" y="5441950"/>
            <a:ext cx="3273425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Bronchoconstriction</a:t>
            </a:r>
          </a:p>
        </p:txBody>
      </p:sp>
      <p:sp>
        <p:nvSpPr>
          <p:cNvPr id="33797" name="Line 9"/>
          <p:cNvSpPr>
            <a:spLocks noChangeShapeType="1"/>
          </p:cNvSpPr>
          <p:nvPr/>
        </p:nvSpPr>
        <p:spPr bwMode="auto">
          <a:xfrm>
            <a:off x="2176463" y="3878263"/>
            <a:ext cx="12700" cy="1471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10"/>
          <p:cNvSpPr>
            <a:spLocks noChangeShapeType="1"/>
          </p:cNvSpPr>
          <p:nvPr/>
        </p:nvSpPr>
        <p:spPr bwMode="auto">
          <a:xfrm flipV="1">
            <a:off x="2171700" y="1468438"/>
            <a:ext cx="44450" cy="145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5070475" y="811213"/>
            <a:ext cx="2265363" cy="411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Adenyl cyclase</a:t>
            </a:r>
          </a:p>
        </p:txBody>
      </p:sp>
      <p:sp>
        <p:nvSpPr>
          <p:cNvPr id="33800" name="Rectangle 15"/>
          <p:cNvSpPr>
            <a:spLocks noChangeArrowheads="1"/>
          </p:cNvSpPr>
          <p:nvPr/>
        </p:nvSpPr>
        <p:spPr bwMode="auto">
          <a:xfrm>
            <a:off x="5194300" y="3230563"/>
            <a:ext cx="2905125" cy="5064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Phosphodiesterase</a:t>
            </a:r>
          </a:p>
        </p:txBody>
      </p:sp>
      <p:sp>
        <p:nvSpPr>
          <p:cNvPr id="33801" name="Rectangle 17"/>
          <p:cNvSpPr>
            <a:spLocks noChangeArrowheads="1"/>
          </p:cNvSpPr>
          <p:nvPr/>
        </p:nvSpPr>
        <p:spPr bwMode="auto">
          <a:xfrm>
            <a:off x="4495800" y="211138"/>
            <a:ext cx="954088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ATP</a:t>
            </a:r>
          </a:p>
        </p:txBody>
      </p:sp>
      <p:sp>
        <p:nvSpPr>
          <p:cNvPr id="33802" name="Rectangle 20"/>
          <p:cNvSpPr>
            <a:spLocks noChangeArrowheads="1"/>
          </p:cNvSpPr>
          <p:nvPr/>
        </p:nvSpPr>
        <p:spPr bwMode="auto">
          <a:xfrm>
            <a:off x="4578350" y="2178050"/>
            <a:ext cx="1022350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cAMP</a:t>
            </a:r>
          </a:p>
        </p:txBody>
      </p:sp>
      <p:sp>
        <p:nvSpPr>
          <p:cNvPr id="33803" name="Rectangle 21"/>
          <p:cNvSpPr>
            <a:spLocks noChangeArrowheads="1"/>
          </p:cNvSpPr>
          <p:nvPr/>
        </p:nvSpPr>
        <p:spPr bwMode="auto">
          <a:xfrm>
            <a:off x="4727575" y="5526088"/>
            <a:ext cx="1881188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3,5,AMP</a:t>
            </a:r>
          </a:p>
        </p:txBody>
      </p:sp>
      <p:sp>
        <p:nvSpPr>
          <p:cNvPr id="33804" name="Line 23"/>
          <p:cNvSpPr>
            <a:spLocks noChangeShapeType="1"/>
          </p:cNvSpPr>
          <p:nvPr/>
        </p:nvSpPr>
        <p:spPr bwMode="auto">
          <a:xfrm flipH="1">
            <a:off x="2441575" y="2130425"/>
            <a:ext cx="1925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6238875" y="269875"/>
            <a:ext cx="2263775" cy="492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B-agonists</a:t>
            </a: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6045200" y="4252913"/>
            <a:ext cx="2263775" cy="492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Theophylline</a:t>
            </a: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2246313" y="4424363"/>
            <a:ext cx="2265362" cy="411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Adenosine</a:t>
            </a:r>
          </a:p>
        </p:txBody>
      </p:sp>
      <p:sp>
        <p:nvSpPr>
          <p:cNvPr id="33808" name="Line 27"/>
          <p:cNvSpPr>
            <a:spLocks noChangeShapeType="1"/>
          </p:cNvSpPr>
          <p:nvPr/>
        </p:nvSpPr>
        <p:spPr bwMode="auto">
          <a:xfrm>
            <a:off x="5008563" y="2652713"/>
            <a:ext cx="0" cy="267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28"/>
          <p:cNvSpPr>
            <a:spLocks noChangeShapeType="1"/>
          </p:cNvSpPr>
          <p:nvPr/>
        </p:nvSpPr>
        <p:spPr bwMode="auto">
          <a:xfrm>
            <a:off x="4989513" y="688975"/>
            <a:ext cx="12700" cy="147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217488" y="123825"/>
            <a:ext cx="8664575" cy="64706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Pharmacological  Effects :</a:t>
            </a:r>
          </a:p>
          <a:p>
            <a:pPr marL="0" indent="0" eaLnBrk="1" hangingPunct="1">
              <a:lnSpc>
                <a:spcPct val="115000"/>
              </a:lnSpc>
              <a:buFont typeface="Arial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1- relaxation of bronchial smooth muscles</a:t>
            </a:r>
          </a:p>
          <a:p>
            <a:pPr marL="0" indent="0" eaLnBrk="1" hangingPunct="1">
              <a:lnSpc>
                <a:spcPct val="115000"/>
              </a:lnSpc>
              <a:buFont typeface="Arial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2- 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CNS stimulation</a:t>
            </a:r>
          </a:p>
          <a:p>
            <a:pPr marL="0" indent="0" eaLnBrk="1" hangingPunct="1">
              <a:lnSpc>
                <a:spcPct val="11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* stimulant effect on respiratory center.</a:t>
            </a:r>
          </a:p>
          <a:p>
            <a:pPr marL="0" indent="0" eaLnBrk="1" hangingPunct="1">
              <a:lnSpc>
                <a:spcPct val="11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* decrease fatigue &amp; elevate mood. </a:t>
            </a:r>
          </a:p>
          <a:p>
            <a:pPr marL="0" indent="0" eaLnBrk="1" hangingPunct="1">
              <a:lnSpc>
                <a:spcPct val="11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* tremors, nervousness, insomnia,</a:t>
            </a:r>
          </a:p>
          <a:p>
            <a:pPr marL="0" indent="0" eaLnBrk="1" hangingPunct="1">
              <a:lnSpc>
                <a:spcPct val="11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   convulsion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203200" y="219075"/>
            <a:ext cx="8720138" cy="6375400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Skeletal muscles : </a:t>
            </a: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</a:t>
            </a:r>
            <a:r>
              <a:rPr lang="en-US" sz="3400" b="1">
                <a:latin typeface="Times New Roman" charset="0"/>
                <a:cs typeface="Times New Roman" charset="0"/>
              </a:rPr>
              <a:t>contraction of diaphragm </a:t>
            </a:r>
            <a:r>
              <a:rPr lang="en-US" sz="3400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sz="3400" b="1">
                <a:latin typeface="Times New Roman" charset="0"/>
                <a:cs typeface="Times New Roman" charset="0"/>
              </a:rPr>
              <a:t>  improve ventilation   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CVS: 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+ ve Inotropic ( ↑  heart contractility) 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+ ve chronotropic (↑ heart rate)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GIT:  </a:t>
            </a:r>
            <a:r>
              <a:rPr lang="en-US" sz="3400" b="1">
                <a:latin typeface="Times New Roman" charset="0"/>
                <a:cs typeface="Times New Roman" charset="0"/>
              </a:rPr>
              <a:t>Increase gastric acid secretions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Kidney: </a:t>
            </a:r>
            <a:r>
              <a:rPr lang="en-US" sz="3400" b="1">
                <a:latin typeface="Times New Roman" charset="0"/>
                <a:cs typeface="Times New Roman" charset="0"/>
              </a:rPr>
              <a:t>weak diuretic action  (↑renal blood flow)</a:t>
            </a:r>
          </a:p>
          <a:p>
            <a:pPr marL="0" indent="0" eaLnBrk="1" hangingPunct="1">
              <a:lnSpc>
                <a:spcPct val="85000"/>
              </a:lnSpc>
              <a:buFont typeface="Wingdings" charset="0"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142875" y="190500"/>
            <a:ext cx="8739188" cy="638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Pharmacokinetics</a:t>
            </a:r>
            <a:endParaRPr lang="en-US" b="1"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 Metabolized in the liver by Cyt P450 enzymes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( t ½  = 8 h )</a:t>
            </a: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T ½ is decreased by </a:t>
            </a:r>
            <a:endParaRPr lang="en-US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Enzyme inducers (phenobarbitone-rifampicin)</a:t>
            </a: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T½ is increased by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Enzyme inhibitor (cimetidine, erythromycin)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261938" y="292100"/>
            <a:ext cx="8620125" cy="6281738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Uses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marL="609600" indent="-60960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1.  second line drug in asthma (theophylline)</a:t>
            </a:r>
          </a:p>
          <a:p>
            <a:pPr marL="609600" indent="-609600" eaLnBrk="1" hangingPunct="1">
              <a:lnSpc>
                <a:spcPct val="110000"/>
              </a:lnSpc>
              <a:buFont typeface="Wingdings" charset="0"/>
              <a:buNone/>
            </a:pPr>
            <a:endParaRPr lang="en-US" sz="1000" b="1"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110000"/>
              </a:lnSpc>
              <a:buFont typeface="Wingdings" charset="0"/>
              <a:buAutoNum type="arabicPeriod" startAt="2"/>
            </a:pPr>
            <a:r>
              <a:rPr lang="en-US" b="1">
                <a:latin typeface="Times New Roman" charset="0"/>
                <a:cs typeface="Times New Roman" charset="0"/>
              </a:rPr>
              <a:t>For status asthmatics (aminophylline is given as</a:t>
            </a:r>
            <a:r>
              <a:rPr lang="en-US" b="1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slow infusion ).</a:t>
            </a:r>
          </a:p>
          <a:p>
            <a:pPr marL="609600" indent="-609600" eaLnBrk="1" hangingPunct="1">
              <a:lnSpc>
                <a:spcPct val="110000"/>
              </a:lnSpc>
              <a:buFont typeface="Wingdings" charset="0"/>
              <a:buAutoNum type="arabicPeriod" startAt="2"/>
            </a:pPr>
            <a:r>
              <a:rPr lang="en-US" b="1">
                <a:latin typeface="Times New Roman" charset="0"/>
                <a:cs typeface="Times New Roman" charset="0"/>
              </a:rPr>
              <a:t>COPD </a:t>
            </a:r>
          </a:p>
          <a:p>
            <a:pPr marL="609600" indent="-60960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23825" y="133350"/>
            <a:ext cx="8867775" cy="65817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Side Effects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marL="0" indent="0" eaLnBrk="1" hangingPunct="1">
              <a:buFont typeface="Wingdings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Low therapeutic index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narrow safety margin 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 i="1">
                <a:latin typeface="Times New Roman" charset="0"/>
                <a:cs typeface="Times New Roman" charset="0"/>
              </a:rPr>
              <a:t>monitoring of theophylline blood level is necessary.</a:t>
            </a:r>
            <a:r>
              <a:rPr lang="en-US" b="1" i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CNS  side effects: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seizures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CVS effects: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hypotension, arrhythmia.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GIT effects:</a:t>
            </a: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Nausea &amp; vomiting</a:t>
            </a:r>
          </a:p>
          <a:p>
            <a:pPr marL="0" indent="0" eaLnBrk="1" hangingPunct="1"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II-  Anti - inflammatory Agents : </a:t>
            </a:r>
            <a:b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993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reduce</a:t>
            </a:r>
            <a:r>
              <a:rPr lang="en-US">
                <a:latin typeface="Calibri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</a:rPr>
              <a:t>the number of inflammatory cells in the airways and prevent blood vessels from leaking fluid into the airway tissues. By reducing inflammation, they reduce the spasm of the airway muscle &amp; bronchial hyper-reactivity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2BD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II-  Anti - inflammatory Agents  </a:t>
            </a:r>
            <a:br>
              <a:rPr lang="en-US" sz="4000" b="1" smtClean="0">
                <a:solidFill>
                  <a:srgbClr val="FF2BD8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000" smtClean="0">
              <a:ea typeface="+mj-ea"/>
            </a:endParaRPr>
          </a:p>
        </p:txBody>
      </p:sp>
      <p:sp>
        <p:nvSpPr>
          <p:cNvPr id="40963" name="عنصر نائب للمحتوى 2"/>
          <p:cNvSpPr>
            <a:spLocks noGrp="1"/>
          </p:cNvSpPr>
          <p:nvPr>
            <p:ph idx="1"/>
          </p:nvPr>
        </p:nvSpPr>
        <p:spPr>
          <a:xfrm>
            <a:off x="296863" y="1143000"/>
            <a:ext cx="8389937" cy="4983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000" b="1">
                <a:latin typeface="Times New Roman" charset="0"/>
                <a:cs typeface="Times New Roman" charset="0"/>
              </a:rPr>
              <a:t>by reducing inflammation in airways, they reduce the spasm of the airways &amp; bronchial hyper-reactivity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239713" y="238125"/>
            <a:ext cx="8724900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34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	</a:t>
            </a:r>
            <a:r>
              <a:rPr lang="en-US" sz="3400" b="1">
                <a:solidFill>
                  <a:srgbClr val="FF2BD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Airways of the asthmatic patients are characterized by: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Airway hyper-reactivity: </a:t>
            </a:r>
            <a:r>
              <a:rPr lang="en-US" sz="3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abnormal sensitivity of the airways to wide range of external stimuli as pollen, cold air and tobacco smoke.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Inflammation</a:t>
            </a:r>
          </a:p>
          <a:p>
            <a:pPr lvl="1" algn="l" rtl="0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3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Swelling</a:t>
            </a:r>
          </a:p>
          <a:p>
            <a:pPr lvl="1" algn="l" rtl="0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3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Thick mucus production.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3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319088" y="279400"/>
            <a:ext cx="8524875" cy="63309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0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II-  Anti - inflammatory Agents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4000" b="1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	Glucocorticoids.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	Mast cell stabilizers.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      Leukotrienes antagonists.</a:t>
            </a:r>
          </a:p>
          <a:p>
            <a:pPr lvl="1" eaLnBrk="1" hangingPunct="1">
              <a:buFont typeface="Courier New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254000" y="182563"/>
            <a:ext cx="8616950" cy="6292850"/>
          </a:xfrm>
        </p:spPr>
        <p:txBody>
          <a:bodyPr/>
          <a:lstStyle/>
          <a:p>
            <a:pPr marL="609600" indent="-609600" algn="ctr" eaLnBrk="1" hangingPunct="1">
              <a:buFont typeface="Wingdings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Glucocorticoids</a:t>
            </a:r>
            <a:endParaRPr lang="ar-sa" sz="36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 sz="36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Mechanism of action</a:t>
            </a:r>
          </a:p>
          <a:p>
            <a:pPr marL="609600" indent="-609600" eaLnBrk="1" hangingPunct="1">
              <a:spcBef>
                <a:spcPts val="1800"/>
              </a:spcBef>
              <a:buFont typeface="Wingdings" charset="0"/>
              <a:buAutoNum type="arabicPeriod"/>
            </a:pPr>
            <a:r>
              <a:rPr lang="en-US" sz="3400" b="1">
                <a:latin typeface="Times New Roman" charset="0"/>
                <a:cs typeface="Times New Roman" charset="0"/>
              </a:rPr>
              <a:t>Inhibition of 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phospholipase A2 </a:t>
            </a:r>
            <a:r>
              <a:rPr lang="en-US" sz="3400" b="1">
                <a:latin typeface="Times New Roman" charset="0"/>
                <a:cs typeface="Times New Roman" charset="0"/>
              </a:rPr>
              <a:t>decrease synthesis of arachidonic acid &amp; prostaglandin and leukotrienes</a:t>
            </a:r>
          </a:p>
          <a:p>
            <a:pPr marL="609600" indent="-609600" eaLnBrk="1" hangingPunct="1">
              <a:spcBef>
                <a:spcPts val="1800"/>
              </a:spcBef>
              <a:buFont typeface="Wingdings" charset="0"/>
              <a:buAutoNum type="arabicPeriod"/>
            </a:pPr>
            <a:r>
              <a:rPr lang="en-US" sz="3400" b="1">
                <a:latin typeface="Times New Roman" charset="0"/>
                <a:cs typeface="Times New Roman" charset="0"/>
              </a:rPr>
              <a:t>Decrease inflammatory cells in airways e.g. macrophages, eosinophils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54000" y="171450"/>
            <a:ext cx="8616950" cy="6303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Mast cell stabilization </a:t>
            </a:r>
            <a:r>
              <a:rPr lang="en-US" sz="3400" b="1">
                <a:latin typeface="Times New Roman" charset="0"/>
                <a:cs typeface="Times New Roman" charset="0"/>
              </a:rPr>
              <a:t>decrease histamine release</a:t>
            </a:r>
          </a:p>
          <a:p>
            <a:pPr marL="609600" indent="-609600"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decrease capillary permeability and mucosal edema.</a:t>
            </a:r>
          </a:p>
          <a:p>
            <a:pPr marL="609600" indent="-609600" eaLnBrk="1" hangingPunct="1"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Inhibition of antigen-antibody reaction.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4505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2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2" b="11029"/>
          <a:stretch>
            <a:fillRect/>
          </a:stretch>
        </p:blipFill>
        <p:spPr>
          <a:xfrm>
            <a:off x="168275" y="157163"/>
            <a:ext cx="8786813" cy="6494462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254000" y="258763"/>
            <a:ext cx="8710613" cy="6315075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40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Routes of administration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endParaRPr lang="en-US" sz="1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Inhalation (metered-dose inhaler): 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Beclomethasone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Fluticasone  </a:t>
            </a:r>
            <a:r>
              <a:rPr lang="en-US" sz="3400" b="1" i="1">
                <a:latin typeface="Times New Roman" charset="0"/>
                <a:cs typeface="Times New Roman" charset="0"/>
              </a:rPr>
              <a:t>(high first pass effect in liver &amp; low bioavailability).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Orally: </a:t>
            </a:r>
            <a:r>
              <a:rPr lang="en-US" sz="3400" b="1">
                <a:latin typeface="Times New Roman" charset="0"/>
                <a:cs typeface="Times New Roman" charset="0"/>
              </a:rPr>
              <a:t>Prednisone</a:t>
            </a:r>
            <a:endParaRPr lang="en-US" sz="38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Injection</a:t>
            </a:r>
            <a:r>
              <a:rPr lang="en-US" sz="38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: </a:t>
            </a:r>
            <a:r>
              <a:rPr lang="en-US" sz="3800" b="1">
                <a:latin typeface="Times New Roman" charset="0"/>
                <a:cs typeface="Times New Roman" charset="0"/>
              </a:rPr>
              <a:t>Hydrocortisone</a:t>
            </a:r>
          </a:p>
          <a:p>
            <a:pPr marL="609600" indent="-609600"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3800" b="1">
                <a:latin typeface="Times New Roman" charset="0"/>
                <a:cs typeface="Times New Roman" charset="0"/>
              </a:rPr>
              <a:t>			 Methyl prednisolone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274638" y="234950"/>
            <a:ext cx="8626475" cy="63468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Pharmacodynamics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Not bronchodilators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Reduce bronchial inflammation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Reduce bronchial hyper-reactivity to stimuli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Have delayed onset of action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(effect usually attained after 2-4 weeks).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Maximum action at 9-12 months.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74638" y="392113"/>
            <a:ext cx="8626475" cy="5964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endParaRPr lang="en-US" sz="34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Given as prophylactic medications 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(as prophylactic therapy to reduce frequency of asthma attacks).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Effective in allergic, exercise, antigen and irritant-induced asthma.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74638" y="392113"/>
            <a:ext cx="8626475" cy="5964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Abrupt stop of corticosteroids should be avoided and dose should be tapered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adrenal insufficiency syndrome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222250" y="239713"/>
            <a:ext cx="8739188" cy="6426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Uses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Inhalation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relatively safe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As a prophylactic therapy to control moderate to severe asthma in children and adults alone or in combination with beta-agonists.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Upregulate </a:t>
            </a:r>
            <a:r>
              <a:rPr lang="el-GR" sz="3400" b="1">
                <a:latin typeface="Times New Roman" charset="0"/>
                <a:ea typeface="ＭＳ Ｐゴシック" charset="0"/>
                <a:cs typeface="Times New Roman" charset="0"/>
              </a:rPr>
              <a:t>β</a:t>
            </a: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2 receptors 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ea typeface="ＭＳ Ｐゴシック" charset="0"/>
                <a:cs typeface="Times New Roman" charset="0"/>
              </a:rPr>
              <a:t>(have additive effect to B2 agonists).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254000" y="258763"/>
            <a:ext cx="8699500" cy="6284912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endParaRPr lang="en-US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Systemic corticosteroids are reserved for:</a:t>
            </a:r>
            <a:r>
              <a:rPr lang="en-US" sz="34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marL="990600" lvl="1" indent="-533400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management of acutely ill patients </a:t>
            </a:r>
          </a:p>
          <a:p>
            <a:pPr marL="990600" lvl="1" indent="-533400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Status asthmaticus (i.v.).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34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239713" y="1255713"/>
            <a:ext cx="87249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3400" b="1">
                <a:solidFill>
                  <a:srgbClr val="FF569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	</a:t>
            </a:r>
            <a:r>
              <a:rPr lang="en-US" sz="3400" b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 Bronchospasm </a:t>
            </a:r>
          </a:p>
          <a:p>
            <a:pPr lvl="1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34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constriction of the muscles around the airways, causing the airways to become narrow.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174625" y="300038"/>
            <a:ext cx="8782050" cy="6237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Side effects due to systemic corticosteroids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(prolonged use of oral/parenteral corticosteroids)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Adrenal suppression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Growth retardation in children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Osteoporosis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Fat distribution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Hypertension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Hyperglycemia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Fluid retention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274638" y="300038"/>
            <a:ext cx="8615362" cy="6237287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Weight gain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Susceptibility to infections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Cataract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Glaucoma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Wasting of the muscles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Psychosis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274638" y="300038"/>
            <a:ext cx="8615362" cy="6237287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Inhalation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has very less side effects: 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12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990600" lvl="1" indent="-533400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Oropharyngeal candidiasis (thrush).</a:t>
            </a:r>
          </a:p>
          <a:p>
            <a:pPr marL="990600" lvl="1" indent="-533400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Dysphonia (voice hoarseness).</a:t>
            </a:r>
          </a:p>
          <a:p>
            <a:pPr marL="990600" lvl="1" indent="-533400" eaLnBrk="1" hangingPunct="1">
              <a:buFont typeface="Wingdings" charset="0"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261938" y="292100"/>
            <a:ext cx="8620125" cy="6281738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Mast cell stabilizers</a:t>
            </a:r>
          </a:p>
          <a:p>
            <a:pPr marL="0" indent="0" eaLnBrk="1" hangingPunct="1"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Cromolyn </a:t>
            </a:r>
            <a:r>
              <a:rPr lang="en-US" sz="3400" b="1" i="1">
                <a:latin typeface="Times New Roman" charset="0"/>
                <a:cs typeface="Times New Roman" charset="0"/>
              </a:rPr>
              <a:t>(Sodium cromoglycate)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Nedocromil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act partially by stabilization of mast cell membrane.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4000" b="1">
                <a:latin typeface="Times New Roman" charset="0"/>
                <a:cs typeface="Times New Roman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68275" y="292100"/>
            <a:ext cx="8777288" cy="62817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Pharmacokinetics</a:t>
            </a:r>
          </a:p>
          <a:p>
            <a:pPr marL="0" indent="0" eaLnBrk="1" hangingPunct="1">
              <a:buFont typeface="Wingdings" charset="0"/>
              <a:buNone/>
            </a:pPr>
            <a:endParaRPr lang="en-US" sz="4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buFont typeface="Wingdings" charset="0"/>
              <a:buChar char="§"/>
            </a:pPr>
            <a:r>
              <a:rPr lang="en-US" sz="4000" b="1">
                <a:latin typeface="Times New Roman" charset="0"/>
                <a:cs typeface="Times New Roman" charset="0"/>
              </a:rPr>
              <a:t> </a:t>
            </a:r>
            <a:r>
              <a:rPr lang="en-US" sz="3400" b="1">
                <a:latin typeface="Times New Roman" charset="0"/>
                <a:cs typeface="Times New Roman" charset="0"/>
              </a:rPr>
              <a:t>Inhalation (aerosol, microfine powder, 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 nebulizer).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Poor oral absorption (10%) 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half life is 90 minutes.</a:t>
            </a:r>
          </a:p>
          <a:p>
            <a:pPr marL="0" indent="0" eaLnBrk="1" hangingPunct="1">
              <a:buFont typeface="Wingdings" charset="0"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241300" y="246063"/>
            <a:ext cx="8688388" cy="6265862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Pharmacodynamics</a:t>
            </a:r>
          </a:p>
          <a:p>
            <a:pPr marL="0" indent="0" eaLnBrk="1" hangingPunct="1">
              <a:buFont typeface="Wingdings" charset="0"/>
              <a:buNone/>
            </a:pPr>
            <a:endParaRPr lang="en-US" sz="14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  <a:p>
            <a:pPr marL="0" indent="0" eaLnBrk="1" hangingPunct="1">
              <a:buFont typeface="Wingdings" charset="0"/>
              <a:buChar char="§"/>
            </a:pPr>
            <a:r>
              <a:rPr lang="en-US" sz="4000" b="1">
                <a:latin typeface="Times New Roman" charset="0"/>
                <a:cs typeface="Times New Roman" charset="0"/>
              </a:rPr>
              <a:t> </a:t>
            </a:r>
            <a:r>
              <a:rPr lang="en-US" sz="3400" b="1">
                <a:latin typeface="Times New Roman" charset="0"/>
                <a:cs typeface="Times New Roman" charset="0"/>
              </a:rPr>
              <a:t>Not direct bronchodilators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Not effective in acute attack of asthma.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Prophylactic</a:t>
            </a:r>
            <a:r>
              <a:rPr lang="en-US" sz="3400" b="1">
                <a:latin typeface="Times New Roman" charset="0"/>
                <a:cs typeface="Times New Roman" charset="0"/>
              </a:rPr>
              <a:t> anti-inflammatory drug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Reduce bronchial hyper-reactivity.	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Effective in exercise, antigen and 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irritant-induced asthma.</a:t>
            </a:r>
          </a:p>
          <a:p>
            <a:pPr marL="0" indent="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 Children respond better than adults</a:t>
            </a:r>
          </a:p>
          <a:p>
            <a:pPr marL="0" indent="0" eaLnBrk="1" hangingPunct="1">
              <a:buFont typeface="Wingdings" charset="0"/>
              <a:buNone/>
            </a:pPr>
            <a:endParaRPr lang="en-US" sz="3400" b="1" i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158750" y="250825"/>
            <a:ext cx="8794750" cy="634365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Uses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4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Prophylaxis in asthma especially in children.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Allergic rhinitis.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Conjunctivitis</a:t>
            </a:r>
            <a:endParaRPr lang="en-US" sz="3400" b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65113" y="250825"/>
            <a:ext cx="8636000" cy="634365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Side Effects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cs typeface="Times New Roman" charset="0"/>
              </a:rPr>
              <a:t>Bitter taste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3400" b="1">
                <a:latin typeface="Times New Roman" charset="0"/>
                <a:cs typeface="Times New Roman" charset="0"/>
              </a:rPr>
              <a:t>minor upper respiratory tract irritation  </a:t>
            </a:r>
            <a:r>
              <a:rPr lang="en-US" sz="3400" b="1" i="1">
                <a:latin typeface="Times New Roman" charset="0"/>
                <a:cs typeface="Times New Roman" charset="0"/>
              </a:rPr>
              <a:t>(burning sensation, nasal congestion)</a:t>
            </a:r>
            <a:endParaRPr lang="en-US" sz="3400" b="1" i="1">
              <a:solidFill>
                <a:srgbClr val="FF2BD8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71488"/>
            <a:ext cx="8147050" cy="596900"/>
          </a:xfrm>
        </p:spPr>
        <p:txBody>
          <a:bodyPr/>
          <a:lstStyle/>
          <a:p>
            <a:pPr eaLnBrk="1" hangingPunct="1"/>
            <a:r>
              <a:rPr lang="en-US" sz="2500">
                <a:solidFill>
                  <a:srgbClr val="FF0066"/>
                </a:solidFill>
                <a:latin typeface="Calibri" charset="0"/>
              </a:rPr>
              <a:t> </a:t>
            </a:r>
            <a:endParaRPr lang="en-US" sz="2500" b="1">
              <a:solidFill>
                <a:srgbClr val="FFFF00"/>
              </a:solidFill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5588" y="311150"/>
            <a:ext cx="8667750" cy="61531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Leukotrienes antagonists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4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400" b="1">
                <a:latin typeface="Times New Roman" charset="0"/>
                <a:cs typeface="Times New Roman" charset="0"/>
              </a:rPr>
              <a:t>5-Lipoxygenase inhibitors.	</a:t>
            </a:r>
          </a:p>
          <a:p>
            <a:pPr eaLnBrk="1" hangingPunct="1">
              <a:lnSpc>
                <a:spcPct val="110000"/>
              </a:lnSpc>
            </a:pPr>
            <a:r>
              <a:rPr lang="en-US" sz="3400" b="1">
                <a:latin typeface="Times New Roman" charset="0"/>
                <a:cs typeface="Times New Roman" charset="0"/>
              </a:rPr>
              <a:t>Leukotriene-receptor antagonists.	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2" b="11029"/>
          <a:stretch>
            <a:fillRect/>
          </a:stretch>
        </p:blipFill>
        <p:spPr>
          <a:xfrm>
            <a:off x="233363" y="236538"/>
            <a:ext cx="8472487" cy="64008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صورة 1" descr="Figure A shows the location of the lungs and airways in the body. Figure B shows a cross-section of a normal airway. Figure C shows a cross-section of an airway during asthma symptom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6"/>
          <a:stretch>
            <a:fillRect/>
          </a:stretch>
        </p:blipFill>
        <p:spPr>
          <a:xfrm>
            <a:off x="163513" y="176213"/>
            <a:ext cx="8937625" cy="6489700"/>
          </a:xfrm>
          <a:solidFill>
            <a:srgbClr val="FFFF99"/>
          </a:solidFill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49263" y="6491288"/>
            <a:ext cx="804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/>
              <a:t>http://link.brightcove.com/services/player/bcpid236059233?bctid=347806802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5"/>
          <p:cNvPicPr>
            <a:picLocks noChangeAspect="1" noChangeArrowheads="1"/>
          </p:cNvPicPr>
          <p:nvPr/>
        </p:nvPicPr>
        <p:blipFill>
          <a:blip r:embed="rId2">
            <a:lum bright="-8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1" t="7813" r="14423" b="18973"/>
          <a:stretch>
            <a:fillRect/>
          </a:stretch>
        </p:blipFill>
        <p:spPr bwMode="auto">
          <a:xfrm>
            <a:off x="1065213" y="71438"/>
            <a:ext cx="4608512" cy="666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382963" y="2555875"/>
            <a:ext cx="2286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 rtl="0">
              <a:lnSpc>
                <a:spcPct val="120000"/>
              </a:lnSpc>
              <a:spcBef>
                <a:spcPct val="20000"/>
              </a:spcBef>
              <a:buFont typeface="Wingdings" charset="0"/>
              <a:buNone/>
            </a:pPr>
            <a:endParaRPr lang="en-US" sz="32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63491" name="Picture 4" descr="leukotrien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33363"/>
            <a:ext cx="4840287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185738" y="173038"/>
            <a:ext cx="8759825" cy="6372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Leukotrienes</a:t>
            </a: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Synthesized by inflammatory cells found in the airways (eosinophils, macrophages, mast cells) 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Products of 5-lipo-oxygenase on arachidonic acid </a:t>
            </a:r>
          </a:p>
          <a:p>
            <a:pPr eaLnBrk="1" hangingPunct="1">
              <a:buFont typeface="Arial" charset="0"/>
              <a:buNone/>
            </a:pPr>
            <a:endParaRPr lang="en-US" sz="34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Leukotriene B4: </a:t>
            </a:r>
          </a:p>
          <a:p>
            <a:pPr eaLnBrk="1" hangingPunct="1">
              <a:buFont typeface="Arial" charset="0"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   chemotaxis of neutrophils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9075" y="271463"/>
            <a:ext cx="8726488" cy="6273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Cysteinyl leukotrienes C4, D4 &amp; E4:</a:t>
            </a:r>
          </a:p>
          <a:p>
            <a:pPr eaLnBrk="1" hangingPunct="1">
              <a:buFont typeface="Arial" charset="0"/>
              <a:buNone/>
            </a:pPr>
            <a:endParaRPr lang="en-US" sz="36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lvl="1" eaLnBrk="1" hangingPunct="1"/>
            <a:r>
              <a:rPr lang="en-US" sz="4000" b="1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bronchoconstriction </a:t>
            </a:r>
          </a:p>
          <a:p>
            <a:pPr lvl="1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 increase bronchial hyper-reactivity </a:t>
            </a:r>
          </a:p>
          <a:p>
            <a:pPr lvl="1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 mucosal edema </a:t>
            </a:r>
          </a:p>
          <a:p>
            <a:pPr lvl="1" eaLnBrk="1" hangingPunct="1"/>
            <a:r>
              <a:rPr lang="en-US" sz="3400" b="1">
                <a:latin typeface="Times New Roman" charset="0"/>
                <a:ea typeface="ＭＳ Ｐゴシック" charset="0"/>
                <a:cs typeface="Times New Roman" charset="0"/>
              </a:rPr>
              <a:t> mucus hyper-secretion </a:t>
            </a:r>
          </a:p>
          <a:p>
            <a:pPr lvl="1" eaLnBrk="1" hangingPunct="1">
              <a:buFont typeface="Arial" charset="0"/>
              <a:buNone/>
            </a:pPr>
            <a:endParaRPr lang="en-US" sz="3400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71488"/>
            <a:ext cx="8147050" cy="596900"/>
          </a:xfrm>
        </p:spPr>
        <p:txBody>
          <a:bodyPr/>
          <a:lstStyle/>
          <a:p>
            <a:pPr eaLnBrk="1" hangingPunct="1"/>
            <a:r>
              <a:rPr lang="en-US" sz="2500">
                <a:solidFill>
                  <a:srgbClr val="FF0066"/>
                </a:solidFill>
                <a:latin typeface="Calibri" charset="0"/>
              </a:rPr>
              <a:t> </a:t>
            </a:r>
            <a:endParaRPr lang="en-US" sz="2500" b="1">
              <a:solidFill>
                <a:srgbClr val="FFFF00"/>
              </a:solidFill>
              <a:latin typeface="Calibri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17488" y="165100"/>
            <a:ext cx="8759825" cy="64182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40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5-Lipoxygenase inhibitors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Zileuton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is a selective inhibitor of 5-lipo-oxygenase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inhibits synthesis of leukotrienes </a:t>
            </a:r>
            <a:r>
              <a:rPr lang="en-US" sz="3400" b="1" i="1">
                <a:latin typeface="Times New Roman" charset="0"/>
                <a:cs typeface="Times New Roman" charset="0"/>
              </a:rPr>
              <a:t>(LTB4 , LTC4, LTD4 &amp; LTE4).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Given orally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Short duration of action.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Is given (3-4 times/ day).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212725" y="187325"/>
            <a:ext cx="8551863" cy="64039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90550" indent="-590550" eaLnBrk="1" hangingPunct="1">
              <a:lnSpc>
                <a:spcPct val="110000"/>
              </a:lnSpc>
              <a:buFont typeface="Wingdings" charset="0"/>
              <a:buNone/>
            </a:pPr>
            <a:r>
              <a:rPr lang="en-US" sz="36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Leukotriene receptor antagonists</a:t>
            </a:r>
            <a:r>
              <a:rPr lang="en-US" sz="4000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	</a:t>
            </a:r>
          </a:p>
          <a:p>
            <a:pPr marL="590550" indent="-59055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Zafirlukast</a:t>
            </a:r>
          </a:p>
          <a:p>
            <a:pPr marL="590550" indent="-59055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are selective, reversible inhibitors of cysteinyl leukotriene receptors (LTD4)</a:t>
            </a:r>
          </a:p>
          <a:p>
            <a:pPr marL="590550" indent="-59055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Taken orally.</a:t>
            </a:r>
          </a:p>
          <a:p>
            <a:pPr marL="590550" indent="-590550" eaLnBrk="1" hangingPunct="1">
              <a:buFont typeface="Wingdings" charset="0"/>
              <a:buChar char="§"/>
            </a:pPr>
            <a:endParaRPr lang="en-US" sz="3400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6861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8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1" t="61385" r="14423" b="2232"/>
          <a:stretch>
            <a:fillRect/>
          </a:stretch>
        </p:blipFill>
        <p:spPr>
          <a:xfrm>
            <a:off x="317500" y="198438"/>
            <a:ext cx="8304213" cy="6473825"/>
          </a:xfr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/>
          </p:cNvSpPr>
          <p:nvPr>
            <p:ph type="body" idx="1"/>
          </p:nvPr>
        </p:nvSpPr>
        <p:spPr>
          <a:xfrm>
            <a:off x="246063" y="274638"/>
            <a:ext cx="8693150" cy="62499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Antileukotriene drugs</a:t>
            </a:r>
            <a:r>
              <a:rPr lang="en-US" sz="4000" b="1"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Are bronchodilators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Have anti-inflammatory action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less effective than inhaled corticosteroids</a:t>
            </a:r>
          </a:p>
          <a:p>
            <a:pPr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Potentiate corticosteroid actions </a:t>
            </a: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34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has corticosteroid sparing effect</a:t>
            </a:r>
            <a:r>
              <a:rPr lang="en-US" sz="3400" b="1">
                <a:latin typeface="Times New Roman" charset="0"/>
                <a:cs typeface="Times New Roman" charset="0"/>
              </a:rPr>
              <a:t> low dose of corticosteroid can be given).</a:t>
            </a:r>
            <a:endParaRPr lang="en-US" sz="34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254000" y="300038"/>
            <a:ext cx="8647113" cy="6196012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Uses of antileukotriene drugs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12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Prophylaxis of mild to moderate asthma.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Aspirin-induced asthma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Antigen and exercise-induced asthma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Are not effective to relieve acute attack of asthma.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209550" y="319088"/>
            <a:ext cx="8659813" cy="6278562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Side effects of Leukotriene antagonists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4000" b="1"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Elevation of liver enzymes.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Headache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Dyspepsia.</a:t>
            </a:r>
          </a:p>
          <a:p>
            <a:pPr marL="609600" indent="-609600" eaLnBrk="1" hangingPunct="1"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Rare: Churg-Strauss syndrome </a:t>
            </a:r>
            <a:r>
              <a:rPr lang="en-US" sz="3400" b="1" i="1">
                <a:latin typeface="Times New Roman" charset="0"/>
                <a:cs typeface="Times New Roman" charset="0"/>
              </a:rPr>
              <a:t>(eosinophilic vasculitis).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3400" b="1" i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77813" y="258763"/>
            <a:ext cx="8632825" cy="6284912"/>
          </a:xfrm>
        </p:spPr>
        <p:txBody>
          <a:bodyPr/>
          <a:lstStyle/>
          <a:p>
            <a:pPr marL="609600" indent="-609600" algn="ctr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Symptoms of asthma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Asthma produces recurrent episodic attack of 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Acute bronchoconstriction (immediate)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Shortness of breath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Chest tightness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Wheezing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Rapid respiration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Cough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	Symptoms can happen each time the airways are irritated by inhaled irritants or allergens.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عنصر نائب للمحتوى 2"/>
          <p:cNvSpPr>
            <a:spLocks noGrp="1"/>
          </p:cNvSpPr>
          <p:nvPr>
            <p:ph idx="1"/>
          </p:nvPr>
        </p:nvSpPr>
        <p:spPr>
          <a:xfrm>
            <a:off x="206375" y="239713"/>
            <a:ext cx="8623300" cy="64166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charset="0"/>
              <a:buNone/>
            </a:pPr>
            <a:r>
              <a:rPr lang="en-US" sz="40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Omalizumab</a:t>
            </a:r>
            <a:r>
              <a:rPr lang="en-US" sz="4000" b="1"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>
              <a:lnSpc>
                <a:spcPct val="85000"/>
              </a:lnSpc>
              <a:buFont typeface="Wingdings" charset="0"/>
              <a:buNone/>
            </a:pPr>
            <a:endParaRPr lang="en-US" sz="14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5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is a monoclonal antibody directed against human IgE</a:t>
            </a:r>
          </a:p>
          <a:p>
            <a:pPr eaLnBrk="1" hangingPunct="1">
              <a:lnSpc>
                <a:spcPct val="85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prevents IgE binding with its receptors on mast cells &amp; basophiles.</a:t>
            </a:r>
          </a:p>
          <a:p>
            <a:pPr eaLnBrk="1" hangingPunct="1">
              <a:lnSpc>
                <a:spcPct val="85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Decrease release of allergic mediators.</a:t>
            </a:r>
          </a:p>
          <a:p>
            <a:pPr eaLnBrk="1" hangingPunct="1">
              <a:lnSpc>
                <a:spcPct val="85000"/>
              </a:lnSpc>
              <a:buFont typeface="Wingdings" charset="0"/>
              <a:buChar char="§"/>
            </a:pPr>
            <a:r>
              <a:rPr lang="en-US" sz="3400" b="1">
                <a:latin typeface="Times New Roman" charset="0"/>
                <a:cs typeface="Times New Roman" charset="0"/>
              </a:rPr>
              <a:t>Used to treat allergic asthma.</a:t>
            </a:r>
          </a:p>
          <a:p>
            <a:pPr eaLnBrk="1" hangingPunct="1"/>
            <a:r>
              <a:rPr lang="en-US" sz="3400" b="1">
                <a:latin typeface="Times New Roman" charset="0"/>
                <a:cs typeface="Times New Roman" charset="0"/>
              </a:rPr>
              <a:t>Expensive-not first line therapy.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5"/>
          <p:cNvPicPr>
            <a:picLocks noChangeAspect="1" noChangeArrowheads="1"/>
          </p:cNvPicPr>
          <p:nvPr/>
        </p:nvPicPr>
        <p:blipFill>
          <a:blip r:embed="rId2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7" t="20433" r="18028" b="21634"/>
          <a:stretch>
            <a:fillRect/>
          </a:stretch>
        </p:blipFill>
        <p:spPr bwMode="auto">
          <a:xfrm>
            <a:off x="1838325" y="176213"/>
            <a:ext cx="5072063" cy="6492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369888" y="260350"/>
            <a:ext cx="8229600" cy="817563"/>
          </a:xfrm>
        </p:spPr>
        <p:txBody>
          <a:bodyPr/>
          <a:lstStyle/>
          <a:p>
            <a:pPr eaLnBrk="1" hangingPunct="1"/>
            <a:r>
              <a:rPr lang="en-US" sz="4000" b="1">
                <a:latin typeface="Calibri" charset="0"/>
              </a:rPr>
              <a:t>Treatment of COPD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368300" y="1246188"/>
            <a:ext cx="8405813" cy="5248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cs typeface="Times New Roman" charset="0"/>
              </a:rPr>
              <a:t>Chronic irreversible airflow obstruction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cs typeface="Times New Roman" charset="0"/>
              </a:rPr>
              <a:t>Smoking is a high risk factor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Inhaled bronchodilators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Inhaled antimuscarinics (</a:t>
            </a:r>
            <a:r>
              <a:rPr lang="en-US" sz="36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main drug</a:t>
            </a: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Short acting bronchodilators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 these drugs can be used either alone or combined</a:t>
            </a:r>
            <a:endParaRPr lang="en-US" sz="3200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/>
          </p:cNvSpPr>
          <p:nvPr>
            <p:ph type="body" idx="1"/>
          </p:nvPr>
        </p:nvSpPr>
        <p:spPr>
          <a:xfrm>
            <a:off x="368300" y="390525"/>
            <a:ext cx="8488363" cy="6146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salbutamol + ipratropium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Salmeterol + Tiotropium (long acting-less dose frequency)</a:t>
            </a:r>
            <a:endParaRPr lang="en-US" sz="3200" b="1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	For severe COPD</a:t>
            </a:r>
          </a:p>
          <a:p>
            <a:pPr lvl="1" eaLnBrk="1" hangingPunct="1"/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Bronchodilators</a:t>
            </a:r>
          </a:p>
          <a:p>
            <a:pPr lvl="1" eaLnBrk="1" hangingPunct="1"/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Inhaled glucocorticoids</a:t>
            </a:r>
          </a:p>
          <a:p>
            <a:pPr lvl="1" eaLnBrk="1" hangingPunct="1"/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Oxygen therapy</a:t>
            </a:r>
          </a:p>
          <a:p>
            <a:pPr lvl="1" eaLnBrk="1" hangingPunct="1"/>
            <a:r>
              <a:rPr lang="en-US" sz="3600" b="1">
                <a:latin typeface="Times New Roman" charset="0"/>
                <a:ea typeface="ＭＳ Ｐゴシック" charset="0"/>
                <a:cs typeface="Times New Roman" charset="0"/>
              </a:rPr>
              <a:t> Antibiotics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0225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Calibri" charset="0"/>
                <a:cs typeface="Times New Roman" charset="0"/>
              </a:rPr>
              <a:t>Summary for treatment of asthma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4" t="4935" r="15625"/>
          <a:stretch>
            <a:fillRect/>
          </a:stretch>
        </p:blipFill>
        <p:spPr bwMode="auto">
          <a:xfrm>
            <a:off x="192088" y="1009650"/>
            <a:ext cx="8702675" cy="5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subTitle" idx="1"/>
          </p:nvPr>
        </p:nvSpPr>
        <p:spPr>
          <a:xfrm>
            <a:off x="431800" y="800100"/>
            <a:ext cx="8280400" cy="5797550"/>
          </a:xfrm>
        </p:spPr>
        <p:txBody>
          <a:bodyPr/>
          <a:lstStyle/>
          <a:p>
            <a:pPr algn="l" eaLnBrk="1" hangingPunct="1"/>
            <a:endParaRPr lang="en-US" sz="2800" b="1">
              <a:solidFill>
                <a:schemeClr val="tx1"/>
              </a:solidFill>
              <a:latin typeface="Calibri" charset="0"/>
            </a:endParaRPr>
          </a:p>
          <a:p>
            <a:pPr algn="l" eaLnBrk="1" hangingPunct="1"/>
            <a:endParaRPr lang="en-US" sz="2800" b="1">
              <a:solidFill>
                <a:schemeClr val="tx1"/>
              </a:solidFill>
              <a:latin typeface="Calibri" charset="0"/>
            </a:endParaRPr>
          </a:p>
        </p:txBody>
      </p:sp>
      <p:graphicFrame>
        <p:nvGraphicFramePr>
          <p:cNvPr id="72737" name="Group 33"/>
          <p:cNvGraphicFramePr>
            <a:graphicFrameLocks noGrp="1"/>
          </p:cNvGraphicFramePr>
          <p:nvPr/>
        </p:nvGraphicFramePr>
        <p:xfrm>
          <a:off x="265113" y="635000"/>
          <a:ext cx="8672512" cy="5883275"/>
        </p:xfrm>
        <a:graphic>
          <a:graphicData uri="http://schemas.openxmlformats.org/drawingml/2006/table">
            <a:tbl>
              <a:tblPr rtl="1"/>
              <a:tblGrid>
                <a:gridCol w="1560512"/>
                <a:gridCol w="3578225"/>
                <a:gridCol w="3533775"/>
              </a:tblGrid>
              <a:tr h="39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18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­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Adenyl cyclase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­"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­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cAMP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Short acting</a:t>
                      </a: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main choice in acute attack of asthma</a:t>
                      </a: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–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Inhalation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B2 agonists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Salbutamol, terbutaline 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acting, Prophylaxis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Nocturnal asthma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Salmeterol, formoterol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Blocks M receprtors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drugs For COPD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Inhalation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Antimuscarinics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Ipratropium (Short)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Tiotropium (long)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Inhibits phosphodiesterase  cAMP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(orally)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(parenterally)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Xanthine derivatives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Theophylline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Aminophylline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5" name="Text Box 57"/>
          <p:cNvSpPr txBox="1">
            <a:spLocks noChangeArrowheads="1"/>
          </p:cNvSpPr>
          <p:nvPr/>
        </p:nvSpPr>
        <p:spPr bwMode="auto">
          <a:xfrm>
            <a:off x="450850" y="68263"/>
            <a:ext cx="8405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3200" b="1">
                <a:latin typeface="Times New Roman" charset="0"/>
                <a:cs typeface="Times New Roman" charset="0"/>
              </a:rPr>
              <a:t>Bronchodilators (relievers for bronchospasm)</a:t>
            </a: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subTitle" idx="1"/>
          </p:nvPr>
        </p:nvSpPr>
        <p:spPr>
          <a:xfrm>
            <a:off x="431800" y="800100"/>
            <a:ext cx="8280400" cy="5797550"/>
          </a:xfrm>
        </p:spPr>
        <p:txBody>
          <a:bodyPr/>
          <a:lstStyle/>
          <a:p>
            <a:pPr algn="l" eaLnBrk="1" hangingPunct="1"/>
            <a:endParaRPr lang="en-US" sz="2800" b="1">
              <a:solidFill>
                <a:schemeClr val="tx1"/>
              </a:solidFill>
              <a:latin typeface="Calibri" charset="0"/>
            </a:endParaRPr>
          </a:p>
          <a:p>
            <a:pPr algn="l" eaLnBrk="1" hangingPunct="1"/>
            <a:endParaRPr lang="en-US" sz="2800" b="1">
              <a:solidFill>
                <a:schemeClr val="tx1"/>
              </a:solidFill>
              <a:latin typeface="Calibri" charset="0"/>
            </a:endParaRPr>
          </a:p>
        </p:txBody>
      </p:sp>
      <p:graphicFrame>
        <p:nvGraphicFramePr>
          <p:cNvPr id="73758" name="Group 30"/>
          <p:cNvGraphicFramePr>
            <a:graphicFrameLocks noGrp="1"/>
          </p:cNvGraphicFramePr>
          <p:nvPr/>
        </p:nvGraphicFramePr>
        <p:xfrm>
          <a:off x="293688" y="635000"/>
          <a:ext cx="8643937" cy="6140450"/>
        </p:xfrm>
        <a:graphic>
          <a:graphicData uri="http://schemas.openxmlformats.org/drawingml/2006/table">
            <a:tbl>
              <a:tblPr rtl="1"/>
              <a:tblGrid>
                <a:gridCol w="4710112"/>
                <a:gridCol w="3933825"/>
              </a:tblGrid>
              <a:tr h="968385">
                <a:tc>
                  <a:txBody>
                    <a:bodyPr/>
                    <a:lstStyle/>
                    <a:p>
                      <a:pPr marL="179388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Inhibits phospholipase A2</a:t>
                      </a:r>
                    </a:p>
                    <a:p>
                      <a:pPr marL="1371600" marR="0" lvl="3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inhalation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Corticosteroids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Dexamethasone, Fluticasone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prednisolone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parenterally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Hydrocortisone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Inhalation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Prophylaxis in children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Mast stabilizers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Cromoglycate (Cromolyn)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Nedocromil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(orally)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(orally)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Cysteinyl antagonists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Zileuton (5 lipooxygenase inhibitor)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Zafirlukast (D4 blocker)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Injection SC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 IgE antibody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Omalizumab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76" name="Text Box 36"/>
          <p:cNvSpPr txBox="1">
            <a:spLocks noChangeArrowheads="1"/>
          </p:cNvSpPr>
          <p:nvPr/>
        </p:nvSpPr>
        <p:spPr bwMode="auto">
          <a:xfrm>
            <a:off x="573088" y="0"/>
            <a:ext cx="7466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3200" b="1">
                <a:latin typeface="Times New Roman" charset="0"/>
                <a:cs typeface="Times New Roman" charset="0"/>
              </a:rPr>
              <a:t>Anti-inflammatory drugs (prophylactic)</a:t>
            </a: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77813" y="300038"/>
            <a:ext cx="8607425" cy="62230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Causes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Infection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Emotional conditions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Stress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Exercise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Pets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Seasonal changes</a:t>
            </a:r>
          </a:p>
          <a:p>
            <a:pPr marL="990600" lvl="1" indent="-533400" eaLnBrk="1" hangingPunct="1">
              <a:lnSpc>
                <a:spcPct val="120000"/>
              </a:lnSpc>
              <a:buFont typeface="Wingdings" charset="0"/>
              <a:buChar char="§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Some drugs as aspirin-</a:t>
            </a:r>
            <a:r>
              <a:rPr lang="el-GR" sz="3200" b="1">
                <a:latin typeface="Times New Roman" charset="0"/>
                <a:ea typeface="ＭＳ Ｐゴシック" charset="0"/>
                <a:cs typeface="Times New Roman" charset="0"/>
              </a:rPr>
              <a:t>β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bockers </a:t>
            </a:r>
            <a:endParaRPr lang="en-US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73038" y="206375"/>
            <a:ext cx="8767762" cy="6456363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3600" b="1">
                <a:solidFill>
                  <a:srgbClr val="FF2BD8"/>
                </a:solidFill>
                <a:latin typeface="Times New Roman" charset="0"/>
                <a:cs typeface="Times New Roman" charset="0"/>
              </a:rPr>
              <a:t>Airways Innervations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Efferent nerves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sz="1000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Parasympathetic supply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M3 receptors in smooth muscles and glands.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b="1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buFont typeface="Wingdings" charset="0"/>
              <a:buNone/>
            </a:pPr>
            <a:r>
              <a:rPr lang="en-US" sz="3400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No sympathetic supply</a:t>
            </a:r>
            <a:r>
              <a:rPr lang="en-US" b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	B2 receptors located in smooth muscles and glands</a:t>
            </a:r>
          </a:p>
          <a:p>
            <a:pPr marL="609600" indent="-609600" eaLnBrk="1" hangingPunct="1"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2631</TotalTime>
  <Words>1896</Words>
  <Application>Microsoft Macintosh PowerPoint</Application>
  <PresentationFormat>On-screen Show (4:3)</PresentationFormat>
  <Paragraphs>503</Paragraphs>
  <Slides>76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سمة Office</vt:lpstr>
      <vt:lpstr>Treatment of asthma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II-  Anti - inflammatory Agents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II-  Anti - inflammatory Agents :  </vt:lpstr>
      <vt:lpstr>II-  Anti - inflammatory Agents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COPD</vt:lpstr>
      <vt:lpstr>PowerPoint Presentation</vt:lpstr>
      <vt:lpstr>Summary for treatment of asthma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158</cp:revision>
  <dcterms:created xsi:type="dcterms:W3CDTF">1601-01-01T00:00:00Z</dcterms:created>
  <dcterms:modified xsi:type="dcterms:W3CDTF">2012-02-10T15:22:25Z</dcterms:modified>
</cp:coreProperties>
</file>