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61" r:id="rId5"/>
    <p:sldId id="262" r:id="rId6"/>
    <p:sldId id="300" r:id="rId7"/>
    <p:sldId id="263" r:id="rId8"/>
    <p:sldId id="264" r:id="rId9"/>
    <p:sldId id="265" r:id="rId10"/>
    <p:sldId id="303" r:id="rId11"/>
    <p:sldId id="267" r:id="rId12"/>
    <p:sldId id="268" r:id="rId13"/>
    <p:sldId id="284" r:id="rId14"/>
    <p:sldId id="270" r:id="rId15"/>
    <p:sldId id="271" r:id="rId16"/>
    <p:sldId id="269" r:id="rId17"/>
    <p:sldId id="313" r:id="rId18"/>
    <p:sldId id="272" r:id="rId19"/>
    <p:sldId id="273" r:id="rId20"/>
    <p:sldId id="275" r:id="rId21"/>
    <p:sldId id="274" r:id="rId22"/>
    <p:sldId id="276" r:id="rId23"/>
    <p:sldId id="277" r:id="rId24"/>
    <p:sldId id="278" r:id="rId25"/>
    <p:sldId id="286" r:id="rId26"/>
    <p:sldId id="279" r:id="rId27"/>
    <p:sldId id="281" r:id="rId28"/>
    <p:sldId id="282" r:id="rId29"/>
    <p:sldId id="314" r:id="rId30"/>
    <p:sldId id="283" r:id="rId31"/>
    <p:sldId id="308" r:id="rId32"/>
    <p:sldId id="306" r:id="rId33"/>
    <p:sldId id="310" r:id="rId34"/>
    <p:sldId id="309" r:id="rId35"/>
    <p:sldId id="307" r:id="rId36"/>
    <p:sldId id="289" r:id="rId37"/>
    <p:sldId id="290" r:id="rId38"/>
    <p:sldId id="291" r:id="rId39"/>
    <p:sldId id="292" r:id="rId40"/>
    <p:sldId id="294" r:id="rId41"/>
    <p:sldId id="293" r:id="rId42"/>
    <p:sldId id="316" r:id="rId43"/>
    <p:sldId id="317" r:id="rId44"/>
    <p:sldId id="318" r:id="rId45"/>
    <p:sldId id="320" r:id="rId46"/>
    <p:sldId id="295" r:id="rId47"/>
    <p:sldId id="296" r:id="rId48"/>
    <p:sldId id="297" r:id="rId49"/>
    <p:sldId id="298" r:id="rId5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u="sng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u="sng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u="sng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u="sng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6717C-C0E5-7441-85AE-2D4B4FE4B706}" type="datetimeFigureOut">
              <a:rPr lang="en-US"/>
              <a:pPr/>
              <a:t>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190DA2-F821-0544-B78B-C02BFED278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41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u="none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03CD55D2-F2F8-1F4E-BC02-9C5B0D2C59B7}" type="datetimeFigureOut">
              <a:rPr lang="en-US"/>
              <a:pPr/>
              <a:t>2/10/12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u="none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C524AA40-6FE9-484C-8BF1-2DD90EFEE8B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67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chanoreceptors" TargetMode="External"/><Relationship Id="rId4" Type="http://schemas.openxmlformats.org/officeDocument/2006/relationships/hyperlink" Target="http://en.wikipedia.org/wiki/Medulla_oblongata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Helvetica" charset="0"/>
              </a:rPr>
              <a:t>, caudate nucleus within the basal ganglia in the brain. for learning &amp; memory</a:t>
            </a:r>
            <a:endParaRPr lang="ar-sa">
              <a:latin typeface="Calibri" charset="0"/>
              <a:cs typeface="Arial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4B5AB3-09D5-A647-823B-0E2E362CBAC1}" type="slidenum">
              <a:rPr lang="ar-sa" u="none"/>
              <a:pPr eaLnBrk="1" hangingPunct="1"/>
              <a:t>10</a:t>
            </a:fld>
            <a:endParaRPr lang="en-US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latin typeface="Calibri" charset="0"/>
              </a:rPr>
              <a:t>Stretch receptors</a:t>
            </a:r>
            <a:r>
              <a:rPr lang="en-US">
                <a:latin typeface="Calibri" charset="0"/>
              </a:rPr>
              <a:t> are </a:t>
            </a:r>
            <a:r>
              <a:rPr lang="en-US">
                <a:latin typeface="Calibri" charset="0"/>
                <a:hlinkClick r:id="rId3" tooltip="Mechanoreceptors"/>
              </a:rPr>
              <a:t>mechanoreceptors</a:t>
            </a:r>
            <a:r>
              <a:rPr lang="en-US">
                <a:latin typeface="Calibri" charset="0"/>
              </a:rPr>
              <a:t> responsive to distention of the thorax, which are neurologically linked to the </a:t>
            </a:r>
            <a:r>
              <a:rPr lang="en-US">
                <a:latin typeface="Calibri" charset="0"/>
                <a:hlinkClick r:id="rId4" tooltip="Medulla oblongata"/>
              </a:rPr>
              <a:t>medulla</a:t>
            </a:r>
            <a:r>
              <a:rPr lang="en-US">
                <a:latin typeface="Calibri" charset="0"/>
              </a:rPr>
              <a:t> via efferent nerve cells, joining them to the expiratory cells present there. Stretch receptors are also found in other organs and muscles, such as bowel wall.</a:t>
            </a:r>
          </a:p>
          <a:p>
            <a:endParaRPr lang="ar-sa">
              <a:latin typeface="Calibri" charset="0"/>
              <a:cs typeface="Arial" charset="0"/>
            </a:endParaRPr>
          </a:p>
        </p:txBody>
      </p:sp>
      <p:sp>
        <p:nvSpPr>
          <p:cNvPr id="5530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06EA4D-32DE-C343-8CE3-E392B737AA90}" type="slidenum">
              <a:rPr lang="ar-sa" u="none"/>
              <a:pPr eaLnBrk="1" hangingPunct="1"/>
              <a:t>43</a:t>
            </a:fld>
            <a:endParaRPr lang="en-US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7E586-718A-E743-9858-040948C720F0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7FB3A-42B1-9145-8E56-8ECA7F515EE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3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16C58-1009-9141-A749-0995D8FB7778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1A1C5-781C-F943-8388-B881B33520E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1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A64063-66C8-FD4F-9D53-C16F88657FE9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A5D57-FBEF-F946-881E-2F37B3E3894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1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B1223D-0CA5-7045-B3FE-90394E75D659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839A98-C0E9-D048-9FC1-DB0E4B0840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7C8977-58DF-C04F-900D-8E1D40B01F53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9D3D6-BC40-9D45-A08F-17D9731D029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C42F7-1737-5946-88B2-562B931EB9E5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038A5-19D3-DF49-8EAA-3D5929F6DE1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7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38BC1C-65A8-ED46-A275-47AE2FE4C97F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96F3-F890-3A44-9F62-63795F1C094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4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54B0E-42A0-3247-968B-DB200EDA6971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989C5-F656-0441-A901-21040DFE819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5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67AD-A398-3845-AFF0-E8A170E129BE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26875-C745-8F4A-90F5-B147387695D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7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0B1AC-DAEA-F740-B1F3-08366A19AAA0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DFC5C-5039-4A43-A9D9-E239FDEB3B4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A85BB-FD7F-2B4E-AC77-81B3CE1F7C74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94F36-0F9B-1E47-ABB1-D45B953FD57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737D27-E190-B947-9A7A-AB816C85CC19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99125-EDB0-E242-A2C6-37B4AD7DB44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u="none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6872022-B6C5-6547-AE2A-E9FE44D80C8B}" type="datetime1">
              <a:rPr lang="en-US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Shabana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u="none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A8EB485-ED8D-A942-BDF7-DD42C3E2B1B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flickr.com/photos/42045498@N05/4361192629/" TargetMode="External"/><Relationship Id="rId3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ucous_membrane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ile:R%C3%A9sine.jpg" TargetMode="External"/><Relationship Id="rId3" Type="http://schemas.openxmlformats.org/officeDocument/2006/relationships/image" Target="../media/image10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2209800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a typeface="+mj-ea"/>
              </a:rPr>
              <a:t>Pharmacological treatment of acute &amp; chronic Rhinitis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a typeface="+mj-ea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a typeface="+mj-ea"/>
              </a:rPr>
              <a:t>+ Cough</a:t>
            </a:r>
          </a:p>
        </p:txBody>
      </p:sp>
      <p:pic>
        <p:nvPicPr>
          <p:cNvPr id="3075" name="Picture 4" descr="D:\internet lect\Rhinitis\allergic-rhinitis-car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36576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66D331-9741-AD42-A171-4E21EAEC2C00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4724400" y="2971800"/>
            <a:ext cx="4191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Wingdings 2" charset="0"/>
              <a:buNone/>
            </a:pPr>
            <a:r>
              <a:rPr lang="en-US" u="none">
                <a:latin typeface="Cambria" charset="0"/>
              </a:rPr>
              <a:t>By: Dr Alia AlShanawani</a:t>
            </a:r>
          </a:p>
          <a:p>
            <a:pPr eaLnBrk="1" hangingPunct="1">
              <a:buFont typeface="Wingdings 2" charset="0"/>
              <a:buNone/>
            </a:pPr>
            <a:endParaRPr lang="en-US" u="none">
              <a:latin typeface="Cambria" charset="0"/>
            </a:endParaRPr>
          </a:p>
          <a:p>
            <a:pPr eaLnBrk="1" hangingPunct="1">
              <a:buFont typeface="Wingdings 2" charset="0"/>
              <a:buNone/>
            </a:pPr>
            <a:r>
              <a:rPr lang="en-US" u="none">
                <a:latin typeface="Cambria" charset="0"/>
              </a:rPr>
              <a:t>Dep of Medical Pharmacology, KSU</a:t>
            </a:r>
          </a:p>
          <a:p>
            <a:pPr eaLnBrk="1" hangingPunct="1">
              <a:buFont typeface="Wingdings 2" charset="0"/>
              <a:buNone/>
            </a:pPr>
            <a:endParaRPr lang="en-US" u="none">
              <a:latin typeface="Cambria" charset="0"/>
            </a:endParaRPr>
          </a:p>
          <a:p>
            <a:pPr eaLnBrk="1" hangingPunct="1">
              <a:buFont typeface="Wingdings 2" charset="0"/>
              <a:buNone/>
            </a:pPr>
            <a:r>
              <a:rPr lang="en-US" u="none">
                <a:latin typeface="Cambria" charset="0"/>
              </a:rPr>
              <a:t>Feb 2012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3800">
                <a:latin typeface="Impact" charset="0"/>
              </a:rPr>
              <a:t>The different Histamine receptors</a:t>
            </a:r>
            <a:endParaRPr lang="en-US">
              <a:latin typeface="Impact" charset="0"/>
            </a:endParaRPr>
          </a:p>
        </p:txBody>
      </p:sp>
      <p:sp>
        <p:nvSpPr>
          <p:cNvPr id="12291" name="Text Box 45"/>
          <p:cNvSpPr txBox="1">
            <a:spLocks noChangeArrowheads="1"/>
          </p:cNvSpPr>
          <p:nvPr/>
        </p:nvSpPr>
        <p:spPr bwMode="auto">
          <a:xfrm>
            <a:off x="0" y="6858000"/>
            <a:ext cx="853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sz="1200"/>
          </a:p>
        </p:txBody>
      </p:sp>
      <p:graphicFrame>
        <p:nvGraphicFramePr>
          <p:cNvPr id="39046" name="Group 134"/>
          <p:cNvGraphicFramePr>
            <a:graphicFrameLocks noGrp="1"/>
          </p:cNvGraphicFramePr>
          <p:nvPr/>
        </p:nvGraphicFramePr>
        <p:xfrm>
          <a:off x="76200" y="709613"/>
          <a:ext cx="8915400" cy="5875336"/>
        </p:xfrm>
        <a:graphic>
          <a:graphicData uri="http://schemas.openxmlformats.org/drawingml/2006/table">
            <a:tbl>
              <a:tblPr/>
              <a:tblGrid>
                <a:gridCol w="685800"/>
                <a:gridCol w="2895600"/>
                <a:gridCol w="1676400"/>
                <a:gridCol w="1905000"/>
                <a:gridCol w="1752600"/>
              </a:tblGrid>
              <a:tr h="717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51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elvetica" pitchFamily="51" charset="0"/>
                        </a:rPr>
                        <a:t>Location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elvetica" pitchFamily="51" charset="0"/>
                        </a:rPr>
                        <a:t>Type of receptor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elvetica" pitchFamily="51" charset="0"/>
                        </a:rPr>
                        <a:t>Effect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elvetica" pitchFamily="5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Helvetica" pitchFamily="51" charset="0"/>
                        </a:rPr>
                        <a:t>Treatment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Helvetica" pitchFamily="5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H1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Throughout the body, specifically in smooth muscles, vascular endothelial cells, heart &amp; CNS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G-protein coupled, linked to intercellular Gq, which activates phospholipase 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5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Mediate an increase in vascular permeability at sites of inflammation induced by histamine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5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Allergies, nausea, sleep disorders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H2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5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51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Mainly in gastric parietal cells,  low level can be found in vascular smooth muscle,  mast cells,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neutrophils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, CNS, heart, &amp; uterus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G-protein coupled, linked to intercellular Gs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5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Increases the release of gastric acid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Stomach ulcers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H3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Found mostly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presynaptically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 in the CNS, with a high level in the thalamus, caudate nucleus &amp; cortex, also a low level in small intestine, testis &amp; prostate.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G-protein coupled, possibly linked to intercellular Gi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5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Neural presynaptic receptor, may function to release histamine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Unknown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H4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They were discovered in 2000. They are widely expressed in components of the immune system such as the spleen, thymus &amp; leukocytes.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Unknown, most likely also G-protein coupled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Unknown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51" charset="0"/>
                        </a:rPr>
                        <a:t>In addition to benefiting allergic conditions, research in the H4 receptor may lead to the treatment of autoimmune diseases. (rheumatoid arthritis 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51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5-Point Star 4"/>
          <p:cNvSpPr/>
          <p:nvPr/>
        </p:nvSpPr>
        <p:spPr>
          <a:xfrm>
            <a:off x="228600" y="1981200"/>
            <a:ext cx="228600" cy="2286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04800" y="3200400"/>
            <a:ext cx="228600" cy="2286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32" name="عنصر نائب لرقم الشريحة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F37FFA-24DA-E948-92E2-A1E9238FA25F}" type="slidenum">
              <a:rPr lang="en-US" u="none">
                <a:solidFill>
                  <a:srgbClr val="898989"/>
                </a:solidFill>
                <a:latin typeface="Calibri" charset="0"/>
              </a:rPr>
              <a:pPr eaLnBrk="1" hangingPunct="1"/>
              <a:t>10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Calibri" charset="0"/>
              </a:rPr>
              <a:t>Effects of histamine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953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z="4400" b="1">
                <a:solidFill>
                  <a:srgbClr val="C00000"/>
                </a:solidFill>
                <a:latin typeface="Calibri" charset="0"/>
              </a:rPr>
              <a:t>CVS</a:t>
            </a:r>
          </a:p>
          <a:p>
            <a:pPr algn="just"/>
            <a:r>
              <a:rPr lang="en-US">
                <a:latin typeface="Calibri" charset="0"/>
              </a:rPr>
              <a:t>Dilatation of arterioles, capillaries &amp; venules	  </a:t>
            </a:r>
            <a:r>
              <a:rPr lang="en-US">
                <a:latin typeface="Calibri" charset="0"/>
                <a:sym typeface="Symbol" charset="0"/>
              </a:rPr>
              <a:t>     B.P</a:t>
            </a:r>
            <a:endParaRPr lang="en-US">
              <a:latin typeface="Calibri" charset="0"/>
            </a:endParaRPr>
          </a:p>
          <a:p>
            <a:pPr algn="just"/>
            <a:r>
              <a:rPr lang="en-US">
                <a:latin typeface="Calibri" charset="0"/>
              </a:rPr>
              <a:t>Histamine (H1) increase the permeability of capillary vessels,      passage of fluid &amp; protein into the extracellular space &amp; edema.</a:t>
            </a:r>
          </a:p>
          <a:p>
            <a:pPr algn="just"/>
            <a:r>
              <a:rPr lang="en-US">
                <a:latin typeface="Calibri" charset="0"/>
              </a:rPr>
              <a:t>Direct +ve inotropic &amp; chronotropic effects on the heart thru stimulation of H2 receptors.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001000" y="2667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none"/>
          </a:p>
        </p:txBody>
      </p:sp>
      <p:sp>
        <p:nvSpPr>
          <p:cNvPr id="5" name="Down Arrow 4"/>
          <p:cNvSpPr/>
          <p:nvPr/>
        </p:nvSpPr>
        <p:spPr>
          <a:xfrm>
            <a:off x="304800" y="28956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none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213CD5-1E3D-C74D-9A8B-836593F1ED13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11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81400" y="4114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non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46038"/>
            <a:ext cx="8763000" cy="658336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b="1">
                <a:solidFill>
                  <a:srgbClr val="C00000"/>
                </a:solidFill>
                <a:latin typeface="Calibri" charset="0"/>
              </a:rPr>
              <a:t>GIT</a:t>
            </a:r>
          </a:p>
          <a:p>
            <a:pPr algn="just"/>
            <a:r>
              <a:rPr lang="en-US">
                <a:latin typeface="Calibri" charset="0"/>
                <a:sym typeface="Symbol" charset="0"/>
              </a:rPr>
              <a:t>(stimulation of H2) </a:t>
            </a:r>
            <a:r>
              <a:rPr lang="en-US">
                <a:latin typeface="Calibri" charset="0"/>
              </a:rPr>
              <a:t>Acid production </a:t>
            </a:r>
            <a:r>
              <a:rPr lang="en-US">
                <a:latin typeface="Calibri" charset="0"/>
                <a:sym typeface="Symbol" charset="0"/>
              </a:rPr>
              <a:t> </a:t>
            </a:r>
            <a:r>
              <a:rPr lang="en-US" sz="2400">
                <a:latin typeface="Calibri" charset="0"/>
                <a:sym typeface="Symbol" charset="0"/>
              </a:rPr>
              <a:t>+</a:t>
            </a:r>
            <a:r>
              <a:rPr lang="en-US">
                <a:latin typeface="Calibri" charset="0"/>
                <a:sym typeface="Symbol" charset="0"/>
              </a:rPr>
              <a:t>intestinal secretion</a:t>
            </a:r>
          </a:p>
          <a:p>
            <a:pPr algn="just"/>
            <a:r>
              <a:rPr lang="en-US">
                <a:latin typeface="Calibri" charset="0"/>
                <a:sym typeface="Symbol" charset="0"/>
              </a:rPr>
              <a:t>Contraction of sm muscles </a:t>
            </a:r>
            <a:r>
              <a:rPr lang="en-US" sz="2400">
                <a:latin typeface="Calibri" charset="0"/>
                <a:sym typeface="Symbol" charset="0"/>
              </a:rPr>
              <a:t>(H1 receptor stimulation)</a:t>
            </a:r>
          </a:p>
          <a:p>
            <a:pPr>
              <a:buFont typeface="Arial" charset="0"/>
              <a:buNone/>
            </a:pPr>
            <a:endParaRPr lang="en-US" sz="900" b="1" baseline="30000">
              <a:solidFill>
                <a:srgbClr val="C00000"/>
              </a:solidFill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b="1">
                <a:solidFill>
                  <a:srgbClr val="C00000"/>
                </a:solidFill>
                <a:latin typeface="Calibri" charset="0"/>
              </a:rPr>
              <a:t>Respiratory tract</a:t>
            </a:r>
          </a:p>
          <a:p>
            <a:r>
              <a:rPr lang="en-US">
                <a:latin typeface="Calibri" charset="0"/>
              </a:rPr>
              <a:t>Bronchoconstriction (H1 receptors)</a:t>
            </a:r>
          </a:p>
          <a:p>
            <a:pPr>
              <a:buFont typeface="Arial" charset="0"/>
              <a:buNone/>
            </a:pPr>
            <a:endParaRPr lang="en-US" sz="900" baseline="3000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b="1">
                <a:solidFill>
                  <a:srgbClr val="C00000"/>
                </a:solidFill>
                <a:latin typeface="Calibri" charset="0"/>
              </a:rPr>
              <a:t>CNS</a:t>
            </a:r>
          </a:p>
          <a:p>
            <a:pPr algn="just"/>
            <a:r>
              <a:rPr lang="en-US">
                <a:latin typeface="Calibri" charset="0"/>
              </a:rPr>
              <a:t>H1: maintenance of wakeful states.</a:t>
            </a:r>
          </a:p>
          <a:p>
            <a:pPr algn="just"/>
            <a:r>
              <a:rPr lang="en-US">
                <a:latin typeface="Calibri" charset="0"/>
              </a:rPr>
              <a:t>H1 &amp; H2: Regulation of body temp., effect CVS system &amp; sexual arousal, causes pain &amp; itching by stimulation of peripheral nerve endings.</a:t>
            </a: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C1A351-A927-904C-9FE6-FDEE3B1DD0D1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12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Calibri" charset="0"/>
              </a:rPr>
              <a:t>Effects of histamine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76200" y="914400"/>
            <a:ext cx="9067800" cy="5105400"/>
          </a:xfrm>
        </p:spPr>
        <p:txBody>
          <a:bodyPr/>
          <a:lstStyle/>
          <a:p>
            <a:r>
              <a:rPr lang="en-US">
                <a:latin typeface="Calibri" charset="0"/>
              </a:rPr>
              <a:t>Intra dermal injection of histamine causes:</a:t>
            </a:r>
          </a:p>
          <a:p>
            <a:pPr>
              <a:buFont typeface="Arial" charset="0"/>
              <a:buNone/>
            </a:pPr>
            <a:r>
              <a:rPr lang="en-US" b="1">
                <a:latin typeface="Calibri" charset="0"/>
              </a:rPr>
              <a:t>   </a:t>
            </a:r>
          </a:p>
          <a:p>
            <a:pPr>
              <a:buFont typeface="Arial" charset="0"/>
              <a:buNone/>
            </a:pPr>
            <a:r>
              <a:rPr lang="en-US" b="1">
                <a:latin typeface="Calibri" charset="0"/>
              </a:rPr>
              <a:t>  Red spot</a:t>
            </a:r>
            <a:endParaRPr lang="en-US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b="1">
                <a:latin typeface="Calibri" charset="0"/>
              </a:rPr>
              <a:t>  Edema</a:t>
            </a:r>
            <a:r>
              <a:rPr lang="en-US">
                <a:latin typeface="Calibri" charset="0"/>
              </a:rPr>
              <a:t>  </a:t>
            </a: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  </a:t>
            </a:r>
            <a:r>
              <a:rPr lang="en-US" b="1">
                <a:latin typeface="Calibri" charset="0"/>
              </a:rPr>
              <a:t>Flare</a:t>
            </a:r>
            <a:r>
              <a:rPr lang="en-US">
                <a:latin typeface="Calibri" charset="0"/>
              </a:rPr>
              <a:t> &amp; </a:t>
            </a:r>
            <a:r>
              <a:rPr lang="en-US" b="1">
                <a:latin typeface="Calibri" charset="0"/>
              </a:rPr>
              <a:t>itching</a:t>
            </a:r>
            <a:r>
              <a:rPr lang="en-US">
                <a:latin typeface="Calibri" charset="0"/>
              </a:rPr>
              <a:t>.</a:t>
            </a: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 </a:t>
            </a:r>
            <a:r>
              <a:rPr lang="en-US" b="1">
                <a:latin typeface="Calibri" charset="0"/>
              </a:rPr>
              <a:t>Toxicity</a:t>
            </a:r>
            <a:r>
              <a:rPr lang="en-US">
                <a:latin typeface="Calibri" charset="0"/>
              </a:rPr>
              <a:t>: flushing, hypotension, tachycardia, headache, bronchoconstr.  &amp; G I upset.</a:t>
            </a: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862E8B-2238-7E47-88F2-67680A980B64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13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9067800" cy="6553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3100" b="1">
                <a:solidFill>
                  <a:srgbClr val="C00000"/>
                </a:solidFill>
                <a:latin typeface="Calibri" charset="0"/>
              </a:rPr>
              <a:t>Classification of Antihistamines:</a:t>
            </a:r>
          </a:p>
          <a:p>
            <a:pPr algn="just">
              <a:buFont typeface="Arial" charset="0"/>
              <a:buNone/>
            </a:pPr>
            <a:r>
              <a:rPr lang="en-US" sz="3100" b="1">
                <a:solidFill>
                  <a:srgbClr val="FF0000"/>
                </a:solidFill>
                <a:latin typeface="Calibri" charset="0"/>
              </a:rPr>
              <a:t>A- First generation drugs</a:t>
            </a:r>
          </a:p>
          <a:p>
            <a:pPr algn="just">
              <a:buFont typeface="Arial" charset="0"/>
              <a:buAutoNum type="romanLcParenR"/>
            </a:pPr>
            <a:r>
              <a:rPr lang="en-US" sz="3100" b="1">
                <a:solidFill>
                  <a:srgbClr val="0070C0"/>
                </a:solidFill>
                <a:latin typeface="Calibri" charset="0"/>
              </a:rPr>
              <a:t>Ethanolamine</a:t>
            </a:r>
          </a:p>
          <a:p>
            <a:pPr algn="just">
              <a:buFont typeface="Arial" charset="0"/>
              <a:buNone/>
            </a:pPr>
            <a:r>
              <a:rPr lang="en-US" sz="3100">
                <a:latin typeface="Calibri" charset="0"/>
              </a:rPr>
              <a:t>e.g., </a:t>
            </a:r>
            <a:r>
              <a:rPr lang="en-US" sz="3100" i="1">
                <a:latin typeface="Calibri" charset="0"/>
              </a:rPr>
              <a:t>Diphenhydramine, dimenhydrinate &amp; doxylamine </a:t>
            </a:r>
            <a:endParaRPr lang="en-US" sz="310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sz="3100" b="1">
                <a:solidFill>
                  <a:srgbClr val="0070C0"/>
                </a:solidFill>
                <a:latin typeface="Calibri" charset="0"/>
              </a:rPr>
              <a:t>ii) Piperazine derivatives </a:t>
            </a:r>
            <a:r>
              <a:rPr lang="en-US" sz="3100">
                <a:latin typeface="Times New Roman" charset="0"/>
                <a:cs typeface="Times New Roman" charset="0"/>
              </a:rPr>
              <a:t>e.g., </a:t>
            </a:r>
            <a:r>
              <a:rPr lang="en-US" sz="3100" b="1" i="1">
                <a:latin typeface="Times New Roman" charset="0"/>
                <a:cs typeface="Times New Roman" charset="0"/>
              </a:rPr>
              <a:t>Cyclizine, meclizine</a:t>
            </a:r>
          </a:p>
          <a:p>
            <a:pPr>
              <a:buFont typeface="Arial" charset="0"/>
              <a:buNone/>
            </a:pPr>
            <a:endParaRPr lang="en-US" sz="900" b="1" baseline="30000">
              <a:solidFill>
                <a:srgbClr val="0070C0"/>
              </a:solidFill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US" sz="3100" b="1">
                <a:solidFill>
                  <a:srgbClr val="0070C0"/>
                </a:solidFill>
                <a:latin typeface="Times New Roman" charset="0"/>
                <a:cs typeface="Times New Roman" charset="0"/>
              </a:rPr>
              <a:t>iii) Alkylamines </a:t>
            </a:r>
            <a:r>
              <a:rPr lang="en-US" sz="3100">
                <a:latin typeface="Times New Roman" charset="0"/>
                <a:cs typeface="Times New Roman" charset="0"/>
              </a:rPr>
              <a:t>e.g., </a:t>
            </a:r>
            <a:r>
              <a:rPr lang="en-US" sz="3100" b="1" i="1">
                <a:latin typeface="Times New Roman" charset="0"/>
                <a:cs typeface="Times New Roman" charset="0"/>
              </a:rPr>
              <a:t>Chlorpheniramine</a:t>
            </a:r>
          </a:p>
          <a:p>
            <a:pPr>
              <a:buFont typeface="Arial" charset="0"/>
              <a:buNone/>
            </a:pPr>
            <a:endParaRPr lang="en-US" sz="900" b="1" baseline="30000">
              <a:solidFill>
                <a:srgbClr val="0070C0"/>
              </a:solidFill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US" sz="3100" b="1">
                <a:solidFill>
                  <a:srgbClr val="0070C0"/>
                </a:solidFill>
                <a:latin typeface="Times New Roman" charset="0"/>
                <a:cs typeface="Times New Roman" charset="0"/>
              </a:rPr>
              <a:t>iv) Phenothiazine derivatives</a:t>
            </a:r>
          </a:p>
          <a:p>
            <a:pPr>
              <a:buFont typeface="Arial" charset="0"/>
              <a:buNone/>
            </a:pPr>
            <a:r>
              <a:rPr lang="en-US" sz="3100">
                <a:latin typeface="Times New Roman" charset="0"/>
                <a:cs typeface="Times New Roman" charset="0"/>
              </a:rPr>
              <a:t>e.g., </a:t>
            </a:r>
            <a:r>
              <a:rPr lang="en-US" sz="3100" b="1" i="1">
                <a:latin typeface="Times New Roman" charset="0"/>
                <a:cs typeface="Times New Roman" charset="0"/>
              </a:rPr>
              <a:t>Promethazine</a:t>
            </a:r>
          </a:p>
          <a:p>
            <a:pPr>
              <a:buFont typeface="Arial" charset="0"/>
              <a:buNone/>
            </a:pPr>
            <a:r>
              <a:rPr lang="en-US" sz="3100" b="1">
                <a:solidFill>
                  <a:srgbClr val="0070C0"/>
                </a:solidFill>
                <a:latin typeface="Times New Roman" charset="0"/>
                <a:cs typeface="Times New Roman" charset="0"/>
              </a:rPr>
              <a:t>v) Miscellaneous (other drugs)</a:t>
            </a:r>
          </a:p>
          <a:p>
            <a:pPr>
              <a:buFont typeface="Arial" charset="0"/>
              <a:buNone/>
            </a:pPr>
            <a:r>
              <a:rPr lang="en-US" sz="3100">
                <a:latin typeface="Times New Roman" charset="0"/>
                <a:cs typeface="Times New Roman" charset="0"/>
              </a:rPr>
              <a:t>e.g., </a:t>
            </a:r>
            <a:r>
              <a:rPr lang="en-US" sz="3100" b="1" i="1">
                <a:latin typeface="Times New Roman" charset="0"/>
                <a:cs typeface="Times New Roman" charset="0"/>
              </a:rPr>
              <a:t>Cyproheptadin</a:t>
            </a:r>
            <a:r>
              <a:rPr lang="en-US" sz="3100" b="1">
                <a:latin typeface="Times New Roman" charset="0"/>
                <a:cs typeface="Times New Roman" charset="0"/>
              </a:rPr>
              <a:t>e.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291F43-47D7-3A4B-867E-5DF27D74F79C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14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Calibri" charset="0"/>
              </a:rPr>
              <a:t>B- Second generation antihistamines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z="3600" b="1">
                <a:solidFill>
                  <a:srgbClr val="002060"/>
                </a:solidFill>
                <a:latin typeface="Calibri" charset="0"/>
              </a:rPr>
              <a:t>1-Piperidine</a:t>
            </a:r>
          </a:p>
          <a:p>
            <a:pPr>
              <a:buFont typeface="Arial" charset="0"/>
              <a:buNone/>
            </a:pPr>
            <a:r>
              <a:rPr lang="en-US" i="1">
                <a:latin typeface="Calibri" charset="0"/>
              </a:rPr>
              <a:t>e.g.  fexofenadine</a:t>
            </a:r>
          </a:p>
          <a:p>
            <a:pPr>
              <a:buFont typeface="Arial" charset="0"/>
              <a:buNone/>
            </a:pPr>
            <a:endParaRPr lang="en-US" i="1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b="1">
                <a:solidFill>
                  <a:srgbClr val="0070C0"/>
                </a:solidFill>
                <a:latin typeface="Calibri" charset="0"/>
              </a:rPr>
              <a:t>2-Miscellaneous</a:t>
            </a: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e.g., </a:t>
            </a:r>
            <a:r>
              <a:rPr lang="en-US" i="1">
                <a:latin typeface="Calibri" charset="0"/>
              </a:rPr>
              <a:t>Loratadine= Claritin®</a:t>
            </a:r>
            <a:r>
              <a:rPr lang="en-US">
                <a:latin typeface="Calibri" charset="0"/>
              </a:rPr>
              <a:t> (longer acting), </a:t>
            </a:r>
            <a:r>
              <a:rPr lang="en-US" i="1">
                <a:latin typeface="Calibri" charset="0"/>
              </a:rPr>
              <a:t>Cetirizine</a:t>
            </a:r>
            <a:r>
              <a:rPr lang="en-US">
                <a:latin typeface="Calibri" charset="0"/>
              </a:rPr>
              <a:t> 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1E028D-7B88-5B41-907D-07BE82EFC26C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15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b="1" i="1">
                <a:solidFill>
                  <a:srgbClr val="C00000"/>
                </a:solidFill>
                <a:latin typeface="Calibri" charset="0"/>
              </a:rPr>
              <a:t/>
            </a:r>
            <a:br>
              <a:rPr lang="en-US" b="1" i="1">
                <a:solidFill>
                  <a:srgbClr val="C00000"/>
                </a:solidFill>
                <a:latin typeface="Calibri" charset="0"/>
              </a:rPr>
            </a:br>
            <a:r>
              <a:rPr lang="en-US" b="1" i="1">
                <a:solidFill>
                  <a:srgbClr val="C00000"/>
                </a:solidFill>
                <a:latin typeface="Calibri" charset="0"/>
              </a:rPr>
              <a:t>Treatment of Rhinitis</a:t>
            </a:r>
            <a:br>
              <a:rPr lang="en-US" b="1" i="1">
                <a:solidFill>
                  <a:srgbClr val="C00000"/>
                </a:solidFill>
                <a:latin typeface="Calibri" charset="0"/>
              </a:rPr>
            </a:br>
            <a:r>
              <a:rPr lang="en-US" b="1">
                <a:solidFill>
                  <a:srgbClr val="00B050"/>
                </a:solidFill>
                <a:latin typeface="Algerian" charset="0"/>
              </a:rPr>
              <a:t>1- Antihistamines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33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solidFill>
                  <a:srgbClr val="FF0000"/>
                </a:solidFill>
                <a:latin typeface="Calibri" charset="0"/>
              </a:rPr>
              <a:t>  MOA</a:t>
            </a:r>
            <a:endParaRPr lang="en-US" b="1">
              <a:latin typeface="Calibri" charset="0"/>
            </a:endParaRPr>
          </a:p>
          <a:p>
            <a:pPr algn="just"/>
            <a:r>
              <a:rPr lang="en-US">
                <a:latin typeface="Calibri" charset="0"/>
              </a:rPr>
              <a:t>1</a:t>
            </a:r>
            <a:r>
              <a:rPr lang="en-US" baseline="30000">
                <a:latin typeface="Calibri" charset="0"/>
              </a:rPr>
              <a:t>st</a:t>
            </a:r>
            <a:r>
              <a:rPr lang="en-US">
                <a:latin typeface="Calibri" charset="0"/>
              </a:rPr>
              <a:t> &amp; 2</a:t>
            </a:r>
            <a:r>
              <a:rPr lang="en-US" baseline="30000">
                <a:latin typeface="Calibri" charset="0"/>
              </a:rPr>
              <a:t>nd</a:t>
            </a:r>
            <a:r>
              <a:rPr lang="en-US">
                <a:latin typeface="Calibri" charset="0"/>
              </a:rPr>
              <a:t> generation antihistamines are competitive inhibitors of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H1- receptor </a:t>
            </a:r>
            <a:r>
              <a:rPr lang="en-US">
                <a:latin typeface="Calibri" charset="0"/>
              </a:rPr>
              <a:t>mediated responses.</a:t>
            </a:r>
          </a:p>
          <a:p>
            <a:pPr algn="just"/>
            <a:r>
              <a:rPr lang="en-US">
                <a:solidFill>
                  <a:srgbClr val="FF0000"/>
                </a:solidFill>
                <a:latin typeface="Calibri" charset="0"/>
              </a:rPr>
              <a:t>Many of the 1</a:t>
            </a:r>
            <a:r>
              <a:rPr lang="en-US" baseline="30000">
                <a:solidFill>
                  <a:srgbClr val="FF0000"/>
                </a:solidFill>
                <a:latin typeface="Calibri" charset="0"/>
              </a:rPr>
              <a:t>st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 generation drugs have effects that are not mediated by H1- receptors</a:t>
            </a:r>
            <a:r>
              <a:rPr lang="en-US">
                <a:latin typeface="Calibri" charset="0"/>
              </a:rPr>
              <a:t>. </a:t>
            </a:r>
          </a:p>
          <a:p>
            <a:pPr algn="just"/>
            <a:r>
              <a:rPr lang="en-US">
                <a:latin typeface="Calibri" charset="0"/>
              </a:rPr>
              <a:t>Such as </a:t>
            </a:r>
            <a:r>
              <a:rPr lang="en-US" i="1">
                <a:solidFill>
                  <a:srgbClr val="FF0000"/>
                </a:solidFill>
                <a:latin typeface="Calibri" charset="0"/>
              </a:rPr>
              <a:t>antimuscarinic</a:t>
            </a:r>
            <a:r>
              <a:rPr lang="en-US">
                <a:latin typeface="Calibri" charset="0"/>
              </a:rPr>
              <a:t> activity, </a:t>
            </a:r>
            <a:r>
              <a:rPr lang="en-US" i="1">
                <a:latin typeface="Calibri" charset="0"/>
              </a:rPr>
              <a:t>alpha</a:t>
            </a:r>
            <a:r>
              <a:rPr lang="en-US">
                <a:latin typeface="Calibri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Calibri" charset="0"/>
              </a:rPr>
              <a:t>adrenoceptors blocking</a:t>
            </a:r>
            <a:r>
              <a:rPr lang="en-US">
                <a:latin typeface="Calibri" charset="0"/>
              </a:rPr>
              <a:t>, </a:t>
            </a:r>
            <a:r>
              <a:rPr lang="en-US" i="1">
                <a:solidFill>
                  <a:srgbClr val="FF0000"/>
                </a:solidFill>
                <a:latin typeface="Calibri" charset="0"/>
              </a:rPr>
              <a:t>serotonin receptors antagonism </a:t>
            </a:r>
            <a:r>
              <a:rPr lang="en-US">
                <a:latin typeface="Calibri" charset="0"/>
              </a:rPr>
              <a:t>&amp; </a:t>
            </a:r>
            <a:r>
              <a:rPr lang="en-US" i="1">
                <a:solidFill>
                  <a:srgbClr val="FF0000"/>
                </a:solidFill>
                <a:latin typeface="Calibri" charset="0"/>
              </a:rPr>
              <a:t>local anesthetic </a:t>
            </a:r>
            <a:r>
              <a:rPr lang="en-US">
                <a:latin typeface="Calibri" charset="0"/>
              </a:rPr>
              <a:t>receptor sites. </a:t>
            </a:r>
          </a:p>
          <a:p>
            <a:pPr algn="just"/>
            <a:r>
              <a:rPr lang="en-US">
                <a:latin typeface="Calibri" charset="0"/>
              </a:rPr>
              <a:t>Some of these actions are of </a:t>
            </a:r>
            <a:r>
              <a:rPr lang="en-US" u="sng">
                <a:latin typeface="Calibri" charset="0"/>
              </a:rPr>
              <a:t>therapeutic value </a:t>
            </a:r>
            <a:r>
              <a:rPr lang="en-US">
                <a:latin typeface="Calibri" charset="0"/>
              </a:rPr>
              <a:t>&amp; some are </a:t>
            </a:r>
            <a:r>
              <a:rPr lang="en-US" u="sng">
                <a:latin typeface="Calibri" charset="0"/>
              </a:rPr>
              <a:t>undesirable</a:t>
            </a:r>
            <a:r>
              <a:rPr lang="en-US">
                <a:latin typeface="Calibri" charset="0"/>
              </a:rPr>
              <a:t>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C8DCEB-BC19-2A47-878F-B78346B63A9D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16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>
              <a:latin typeface="Calibri" charset="0"/>
              <a:cs typeface="Times New Roman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>
              <a:latin typeface="Calibri" charset="0"/>
              <a:cs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0D1105-E414-324A-8DA4-A40633B75067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17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19461" name="Picture 1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990600" y="45720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u="none"/>
              <a:t>Motion sickness</a:t>
            </a:r>
          </a:p>
        </p:txBody>
      </p:sp>
      <p:sp>
        <p:nvSpPr>
          <p:cNvPr id="7" name="Down Arrow 6"/>
          <p:cNvSpPr/>
          <p:nvPr/>
        </p:nvSpPr>
        <p:spPr>
          <a:xfrm>
            <a:off x="990600" y="4648200"/>
            <a:ext cx="76200" cy="228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>
                <a:latin typeface="Calibri" charset="0"/>
              </a:rPr>
              <a:t>Properties of Antihistamines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257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b="1">
                <a:solidFill>
                  <a:srgbClr val="C00000"/>
                </a:solidFill>
                <a:latin typeface="Calibri" charset="0"/>
              </a:rPr>
              <a:t>*</a:t>
            </a:r>
            <a:r>
              <a:rPr lang="en-US" sz="3800" b="1">
                <a:solidFill>
                  <a:srgbClr val="C00000"/>
                </a:solidFill>
                <a:latin typeface="Calibri" charset="0"/>
              </a:rPr>
              <a:t>Used locally/ orally.</a:t>
            </a:r>
          </a:p>
          <a:p>
            <a:pPr algn="just">
              <a:buFont typeface="Arial" charset="0"/>
              <a:buNone/>
            </a:pPr>
            <a:endParaRPr lang="en-US" b="1" baseline="30000">
              <a:solidFill>
                <a:srgbClr val="C00000"/>
              </a:solidFill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en-US" sz="3800" b="1">
                <a:solidFill>
                  <a:srgbClr val="FF0000"/>
                </a:solidFill>
                <a:latin typeface="Calibri" charset="0"/>
              </a:rPr>
              <a:t>1st generation drugs </a:t>
            </a:r>
            <a:r>
              <a:rPr lang="en-US" sz="3800" b="1">
                <a:latin typeface="Calibri" charset="0"/>
              </a:rPr>
              <a:t>= lipid soluble , easily cross into brain, produce sedation &amp; drowsiness</a:t>
            </a:r>
          </a:p>
          <a:p>
            <a:pPr algn="just">
              <a:buFont typeface="Arial" charset="0"/>
              <a:buNone/>
            </a:pPr>
            <a:endParaRPr lang="en-US" baseline="30000"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en-US" sz="3800" b="1">
                <a:solidFill>
                  <a:srgbClr val="FF0000"/>
                </a:solidFill>
                <a:latin typeface="Calibri" charset="0"/>
              </a:rPr>
              <a:t>2nd generation drugs </a:t>
            </a:r>
            <a:r>
              <a:rPr lang="en-US" sz="3800" b="1">
                <a:latin typeface="Calibri" charset="0"/>
              </a:rPr>
              <a:t>= less lipid soluble, not significantly pass into brain, do not cause sedation &amp; drowsiness.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D9AA905-D83A-504C-A626-7DAA7CEF26AD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18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C00000"/>
                </a:solidFill>
                <a:latin typeface="Calibri" charset="0"/>
              </a:rPr>
              <a:t>Pharmacokinetics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charset="0"/>
              </a:rPr>
              <a:t>Rapidly absorb----after oral administration, with peak blood levels occurring within 1-3 hr.</a:t>
            </a:r>
          </a:p>
          <a:p>
            <a:r>
              <a:rPr lang="en-US">
                <a:latin typeface="Calibri" charset="0"/>
              </a:rPr>
              <a:t>Wide distribution</a:t>
            </a:r>
          </a:p>
          <a:p>
            <a:r>
              <a:rPr lang="en-US">
                <a:latin typeface="Calibri" charset="0"/>
              </a:rPr>
              <a:t>Some extensively metabolized by microsomal systems in liver (CYP3A4 system)—important drug interaction with Ketoconazole</a:t>
            </a:r>
          </a:p>
          <a:p>
            <a:r>
              <a:rPr lang="en-US">
                <a:latin typeface="Calibri" charset="0"/>
              </a:rPr>
              <a:t>Duration of action: </a:t>
            </a: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      4-6 hours (most drugs)</a:t>
            </a: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      12-24 hr Meclizine &amp; 2</a:t>
            </a:r>
            <a:r>
              <a:rPr lang="en-US" baseline="30000">
                <a:latin typeface="Calibri" charset="0"/>
              </a:rPr>
              <a:t>nd</a:t>
            </a:r>
            <a:r>
              <a:rPr lang="en-US">
                <a:latin typeface="Calibri" charset="0"/>
              </a:rPr>
              <a:t> generation drugs.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396A01-4984-DC47-8A72-6DC4A2CFBD0A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19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RHINITIS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5029200" cy="5105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b="1">
                <a:latin typeface="Times New Roman" charset="0"/>
                <a:cs typeface="Times New Roman" charset="0"/>
              </a:rPr>
              <a:t>Inflammation &amp; swelling of mucous membrane of nose</a:t>
            </a:r>
          </a:p>
          <a:p>
            <a:pPr eaLnBrk="1" hangingPunct="1"/>
            <a:endParaRPr lang="en-US" sz="4000" b="1" baseline="3000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4000" b="1">
                <a:latin typeface="Times New Roman" charset="0"/>
                <a:cs typeface="Times New Roman" charset="0"/>
              </a:rPr>
              <a:t>Eyes, ears, sinuses, &amp; throat can also be involved.</a:t>
            </a:r>
          </a:p>
          <a:p>
            <a:pPr eaLnBrk="1" hangingPunct="1"/>
            <a:endParaRPr lang="en-US" sz="4000" b="1">
              <a:latin typeface="Times New Roman" charset="0"/>
              <a:cs typeface="Times New Roman" charset="0"/>
            </a:endParaRPr>
          </a:p>
        </p:txBody>
      </p:sp>
      <p:pic>
        <p:nvPicPr>
          <p:cNvPr id="4100" name="Picture 3" descr="D:\internet lect\Rhinitis\rhiniti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72100" y="1676400"/>
            <a:ext cx="4000500" cy="4648200"/>
          </a:xfrm>
          <a:noFill/>
        </p:spPr>
      </p:pic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22E819-6D04-5B4A-B143-61C8612AAE13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Calibri" charset="0"/>
              </a:rPr>
              <a:t>Pharmacological actions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33400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3600" b="1">
                <a:solidFill>
                  <a:srgbClr val="002060"/>
                </a:solidFill>
                <a:latin typeface="Calibri" charset="0"/>
              </a:rPr>
              <a:t>1- Sedation</a:t>
            </a:r>
          </a:p>
          <a:p>
            <a:pPr algn="just">
              <a:buFont typeface="Arial" charset="0"/>
              <a:buNone/>
            </a:pPr>
            <a:r>
              <a:rPr lang="en-US" b="1">
                <a:solidFill>
                  <a:srgbClr val="FF0000"/>
                </a:solidFill>
                <a:latin typeface="Calibri" charset="0"/>
              </a:rPr>
              <a:t>1</a:t>
            </a:r>
            <a:r>
              <a:rPr lang="en-US" b="1" baseline="30000">
                <a:solidFill>
                  <a:srgbClr val="FF0000"/>
                </a:solidFill>
                <a:latin typeface="Calibri" charset="0"/>
              </a:rPr>
              <a:t>st</a:t>
            </a:r>
            <a:r>
              <a:rPr lang="en-US" b="1">
                <a:solidFill>
                  <a:srgbClr val="FF0000"/>
                </a:solidFill>
                <a:latin typeface="Calibri" charset="0"/>
              </a:rPr>
              <a:t> generation drugs</a:t>
            </a:r>
          </a:p>
          <a:p>
            <a:pPr algn="just"/>
            <a:r>
              <a:rPr lang="en-US" sz="2800">
                <a:latin typeface="Calibri" charset="0"/>
              </a:rPr>
              <a:t>Common effect; Varies with drugs &amp; with patients</a:t>
            </a:r>
          </a:p>
          <a:p>
            <a:pPr algn="just"/>
            <a:r>
              <a:rPr lang="en-US" sz="2800">
                <a:latin typeface="Calibri" charset="0"/>
              </a:rPr>
              <a:t>Useful as OTC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sz="2800">
                <a:latin typeface="Calibri" charset="0"/>
              </a:rPr>
              <a:t>sleep aid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sz="2800">
                <a:latin typeface="Calibri" charset="0"/>
              </a:rPr>
              <a:t> medication &amp; unsuitable for daytime use. E.g. promethazine, </a:t>
            </a:r>
            <a:r>
              <a:rPr lang="en-US" sz="2800" i="1">
                <a:latin typeface="Calibri" charset="0"/>
              </a:rPr>
              <a:t>diphenhydramine, doxylamine &amp; pyrilamine.</a:t>
            </a:r>
          </a:p>
          <a:p>
            <a:pPr algn="just"/>
            <a:endParaRPr lang="en-US" sz="2800" baseline="30000">
              <a:latin typeface="Calibri" charset="0"/>
            </a:endParaRPr>
          </a:p>
          <a:p>
            <a:pPr algn="just"/>
            <a:r>
              <a:rPr lang="en-US" sz="2800">
                <a:latin typeface="Calibri" charset="0"/>
              </a:rPr>
              <a:t>At </a:t>
            </a:r>
            <a:r>
              <a:rPr lang="en-US" sz="2800" i="1">
                <a:latin typeface="Calibri" charset="0"/>
              </a:rPr>
              <a:t>ordinary dose</a:t>
            </a:r>
            <a:r>
              <a:rPr lang="en-US" sz="2800">
                <a:latin typeface="Calibri" charset="0"/>
              </a:rPr>
              <a:t>= </a:t>
            </a:r>
            <a:r>
              <a:rPr lang="en-US" sz="2800" u="sng">
                <a:latin typeface="Calibri" charset="0"/>
              </a:rPr>
              <a:t>children-</a:t>
            </a:r>
            <a:r>
              <a:rPr lang="en-US" sz="2800">
                <a:latin typeface="Calibri" charset="0"/>
              </a:rPr>
              <a:t>--excitation; 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Calibri" charset="0"/>
              </a:rPr>
              <a:t>at </a:t>
            </a:r>
            <a:r>
              <a:rPr lang="en-US" sz="2800" i="1">
                <a:latin typeface="Calibri" charset="0"/>
              </a:rPr>
              <a:t>toxic dose</a:t>
            </a:r>
            <a:r>
              <a:rPr lang="en-US" sz="2800">
                <a:latin typeface="Calibri" charset="0"/>
              </a:rPr>
              <a:t>=marked stimulation, agitation, convulsion &amp; coma.</a:t>
            </a:r>
          </a:p>
          <a:p>
            <a:pPr algn="just">
              <a:buFont typeface="Arial" charset="0"/>
              <a:buNone/>
            </a:pPr>
            <a:r>
              <a:rPr lang="en-US" sz="2800" b="1">
                <a:solidFill>
                  <a:srgbClr val="FF0000"/>
                </a:solidFill>
                <a:latin typeface="Calibri" charset="0"/>
              </a:rPr>
              <a:t>2</a:t>
            </a:r>
            <a:r>
              <a:rPr lang="en-US" sz="2800" b="1" baseline="30000">
                <a:solidFill>
                  <a:srgbClr val="FF0000"/>
                </a:solidFill>
                <a:latin typeface="Calibri" charset="0"/>
              </a:rPr>
              <a:t>nd</a:t>
            </a:r>
            <a:r>
              <a:rPr lang="en-US" sz="2800" b="1">
                <a:solidFill>
                  <a:srgbClr val="FF0000"/>
                </a:solidFill>
                <a:latin typeface="Calibri" charset="0"/>
              </a:rPr>
              <a:t> generation drugs</a:t>
            </a:r>
            <a:r>
              <a:rPr lang="en-US" sz="2800">
                <a:latin typeface="Calibri" charset="0"/>
              </a:rPr>
              <a:t>= little or no sedating effect.</a:t>
            </a:r>
          </a:p>
          <a:p>
            <a:pPr algn="just"/>
            <a:endParaRPr lang="en-US">
              <a:latin typeface="Calibri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4E3834-E2E5-8249-86B9-B97A8C4D042F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20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8600" y="198438"/>
            <a:ext cx="8610600" cy="643096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2- Antinausea &amp; Antiemetic actions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Times New Roman" charset="0"/>
                <a:cs typeface="Times New Roman" charset="0"/>
              </a:rPr>
              <a:t>Some 1</a:t>
            </a:r>
            <a:r>
              <a:rPr lang="en-US" sz="2800" baseline="30000">
                <a:latin typeface="Times New Roman" charset="0"/>
                <a:cs typeface="Times New Roman" charset="0"/>
              </a:rPr>
              <a:t>st</a:t>
            </a:r>
            <a:r>
              <a:rPr lang="en-US" sz="2800">
                <a:latin typeface="Times New Roman" charset="0"/>
                <a:cs typeface="Times New Roman" charset="0"/>
              </a:rPr>
              <a:t> generation drugs (due to their antimuscarinic action) are effective antiemetic agents 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Times New Roman" charset="0"/>
                <a:cs typeface="Times New Roman" charset="0"/>
              </a:rPr>
              <a:t>&amp; significantly prevent motion sickness &amp; vertigo e.g., </a:t>
            </a:r>
            <a:r>
              <a:rPr lang="en-US" sz="2800" b="1" i="1">
                <a:latin typeface="Times New Roman" charset="0"/>
                <a:cs typeface="Times New Roman" charset="0"/>
              </a:rPr>
              <a:t>promethazine, meclizine, cyclizine, doxylamine, dimenhydrinate  &amp; diphenhydramine </a:t>
            </a:r>
          </a:p>
          <a:p>
            <a:pPr algn="just">
              <a:buFont typeface="Arial" charset="0"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MOA:</a:t>
            </a:r>
            <a:r>
              <a:rPr lang="en-US" sz="2800">
                <a:latin typeface="Calibri" charset="0"/>
              </a:rPr>
              <a:t> limit stimulation of the vomiting center from the vestibular system (which is rich in histamine &amp; acetylcholine).</a:t>
            </a:r>
            <a:endParaRPr lang="en-US" sz="2800" b="1">
              <a:latin typeface="Times New Roman" charset="0"/>
              <a:cs typeface="Times New Roman" charset="0"/>
            </a:endParaRPr>
          </a:p>
          <a:p>
            <a:pPr algn="just"/>
            <a:endParaRPr lang="en-US" sz="2800" b="1" i="1" baseline="30000">
              <a:latin typeface="Times New Roman" charset="0"/>
              <a:cs typeface="Times New Roman" charset="0"/>
            </a:endParaRPr>
          </a:p>
          <a:p>
            <a:pPr algn="just">
              <a:buFont typeface="Arial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3- Antiparkinsonism effects: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Times New Roman" charset="0"/>
                <a:cs typeface="Times New Roman" charset="0"/>
              </a:rPr>
              <a:t>Some H</a:t>
            </a:r>
            <a:r>
              <a:rPr lang="en-US" sz="2800" baseline="-25000">
                <a:latin typeface="Times New Roman" charset="0"/>
                <a:cs typeface="Times New Roman" charset="0"/>
              </a:rPr>
              <a:t>1 </a:t>
            </a:r>
            <a:r>
              <a:rPr lang="en-US" sz="2800">
                <a:latin typeface="Times New Roman" charset="0"/>
                <a:cs typeface="Times New Roman" charset="0"/>
              </a:rPr>
              <a:t>antagonists (esp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diphenhydramine</a:t>
            </a:r>
            <a:r>
              <a:rPr lang="en-US" sz="2800">
                <a:latin typeface="Times New Roman" charset="0"/>
                <a:cs typeface="Times New Roman" charset="0"/>
              </a:rPr>
              <a:t>) =suppressant effect on extrapyramidal symptoms associated with antipsychotic drugs (due to their antimuscarinic action).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2CAD0A-0BB8-2E47-8CD9-58C019FA9C84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21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400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b="1">
                <a:solidFill>
                  <a:srgbClr val="7030A0"/>
                </a:solidFill>
                <a:latin typeface="Times New Roman" charset="0"/>
                <a:cs typeface="Times New Roman" charset="0"/>
              </a:rPr>
              <a:t>4- Anticholinoceptor actions</a:t>
            </a:r>
          </a:p>
          <a:p>
            <a:pPr algn="just">
              <a:buFont typeface="Arial" charset="0"/>
              <a:buNone/>
            </a:pPr>
            <a:r>
              <a:rPr lang="en-US">
                <a:latin typeface="Calibri" charset="0"/>
              </a:rPr>
              <a:t>Many 1</a:t>
            </a:r>
            <a:r>
              <a:rPr lang="en-US" baseline="30000">
                <a:latin typeface="Calibri" charset="0"/>
              </a:rPr>
              <a:t>st</a:t>
            </a:r>
            <a:r>
              <a:rPr lang="en-US">
                <a:latin typeface="Calibri" charset="0"/>
              </a:rPr>
              <a:t> generations agents </a:t>
            </a:r>
            <a:r>
              <a:rPr lang="en-US" sz="2800">
                <a:latin typeface="Calibri" charset="0"/>
              </a:rPr>
              <a:t>(diphenhydramine, promethazine, </a:t>
            </a:r>
            <a:r>
              <a:rPr lang="en-US" sz="2800" b="1">
                <a:latin typeface="Calibri" charset="0"/>
              </a:rPr>
              <a:t>Triprolidine</a:t>
            </a:r>
            <a:r>
              <a:rPr lang="en-US" sz="2800">
                <a:latin typeface="Calibri" charset="0"/>
              </a:rPr>
              <a:t> &amp; dimenhydrinate)</a:t>
            </a:r>
            <a:r>
              <a:rPr lang="en-US">
                <a:latin typeface="Calibri" charset="0"/>
              </a:rPr>
              <a:t>= atropine like effect ---beneficial for non-allergic rhinorrhea </a:t>
            </a:r>
            <a:r>
              <a:rPr lang="en-US" sz="2800">
                <a:latin typeface="Calibri" charset="0"/>
              </a:rPr>
              <a:t>(may cause urinary retention  &amp; blurred vision).</a:t>
            </a:r>
          </a:p>
          <a:p>
            <a:pPr algn="just"/>
            <a:endParaRPr lang="en-US" sz="2800"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en-US" sz="3600" b="1">
                <a:solidFill>
                  <a:srgbClr val="7030A0"/>
                </a:solidFill>
                <a:latin typeface="Calibri" charset="0"/>
              </a:rPr>
              <a:t>5- Alpha- adrenoceptor blocking actions</a:t>
            </a:r>
          </a:p>
          <a:p>
            <a:pPr algn="just">
              <a:buFont typeface="Arial" charset="0"/>
              <a:buNone/>
            </a:pPr>
            <a:r>
              <a:rPr lang="en-US">
                <a:latin typeface="Calibri" charset="0"/>
              </a:rPr>
              <a:t>Phenothiazine sub group= cause orthostatic hypotension.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43C5A7-7EAF-7540-AED8-35D3A8E84754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22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b="1">
                <a:solidFill>
                  <a:srgbClr val="7030A0"/>
                </a:solidFill>
                <a:latin typeface="Calibri" charset="0"/>
              </a:rPr>
              <a:t>6-Serotonin blocking actions</a:t>
            </a:r>
          </a:p>
          <a:p>
            <a:pPr>
              <a:buFont typeface="Arial" charset="0"/>
              <a:buNone/>
            </a:pPr>
            <a:r>
              <a:rPr lang="en-US" sz="2800">
                <a:latin typeface="Calibri" charset="0"/>
              </a:rPr>
              <a:t>E.g., Cyproheptadine—antiserotonin agent</a:t>
            </a:r>
          </a:p>
          <a:p>
            <a:pPr>
              <a:buFont typeface="Arial" charset="0"/>
              <a:buNone/>
            </a:pPr>
            <a:endParaRPr lang="en-US" sz="2800" baseline="3000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b="1">
                <a:solidFill>
                  <a:srgbClr val="7030A0"/>
                </a:solidFill>
                <a:latin typeface="Calibri" charset="0"/>
              </a:rPr>
              <a:t>7- Local anesthesia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Calibri" charset="0"/>
              </a:rPr>
              <a:t>Several 1</a:t>
            </a:r>
            <a:r>
              <a:rPr lang="en-US" sz="2800" baseline="30000">
                <a:latin typeface="Calibri" charset="0"/>
              </a:rPr>
              <a:t>st</a:t>
            </a:r>
            <a:r>
              <a:rPr lang="en-US" sz="2800">
                <a:latin typeface="Calibri" charset="0"/>
              </a:rPr>
              <a:t> generation agents have local anesthetic effects (by blocking Na</a:t>
            </a:r>
            <a:r>
              <a:rPr lang="en-US" sz="2800" baseline="30000">
                <a:latin typeface="Calibri" charset="0"/>
              </a:rPr>
              <a:t>+</a:t>
            </a:r>
            <a:r>
              <a:rPr lang="en-US" sz="2800">
                <a:latin typeface="Calibri" charset="0"/>
              </a:rPr>
              <a:t> channels in excitable membranes) e.g., </a:t>
            </a:r>
            <a:r>
              <a:rPr lang="en-US" sz="2800" i="1">
                <a:latin typeface="Calibri" charset="0"/>
              </a:rPr>
              <a:t>diphenhydramine &amp; promethazine</a:t>
            </a:r>
          </a:p>
          <a:p>
            <a:pPr algn="just"/>
            <a:endParaRPr lang="en-US" sz="2800" i="1" baseline="3000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b="1">
                <a:solidFill>
                  <a:srgbClr val="7030A0"/>
                </a:solidFill>
                <a:latin typeface="Calibri" charset="0"/>
              </a:rPr>
              <a:t>8- Other actions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Calibri" charset="0"/>
              </a:rPr>
              <a:t>Some H1 antagonist (e.g.cetirizine) inhibit mast cell release of histamine + some other mediators of inflammation → treatment of allergies.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F6A066-945D-1D46-B1BC-A6AFE66CA4CE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23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3"/>
          </a:xfrm>
        </p:spPr>
        <p:txBody>
          <a:bodyPr/>
          <a:lstStyle/>
          <a:p>
            <a:pPr algn="l"/>
            <a:r>
              <a:rPr lang="en-US" b="1">
                <a:solidFill>
                  <a:srgbClr val="C00000"/>
                </a:solidFill>
                <a:latin typeface="Calibri" charset="0"/>
              </a:rPr>
              <a:t>Clinical Uses of antihistamines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486400"/>
          </a:xfrm>
          <a:ln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solidFill>
                  <a:srgbClr val="002060"/>
                </a:solidFill>
                <a:latin typeface="Calibri" charset="0"/>
              </a:rPr>
              <a:t>1- Allergic reaction</a:t>
            </a:r>
          </a:p>
          <a:p>
            <a:pPr algn="just"/>
            <a:r>
              <a:rPr lang="en-US" sz="2600">
                <a:latin typeface="Calibri" charset="0"/>
              </a:rPr>
              <a:t>The most common use of H1- receptor antagonists is Urticaria , allergic conjunctivitis &amp; allergic rhinitis (histamine primary mediator) </a:t>
            </a:r>
          </a:p>
          <a:p>
            <a:pPr algn="just"/>
            <a:r>
              <a:rPr lang="en-US" sz="2600">
                <a:latin typeface="Calibri" charset="0"/>
              </a:rPr>
              <a:t>Reduce production of secretion (</a:t>
            </a:r>
            <a:r>
              <a:rPr lang="en-US" sz="2400">
                <a:latin typeface="Calibri" charset="0"/>
              </a:rPr>
              <a:t>inhibit mast cell degranulation</a:t>
            </a:r>
            <a:r>
              <a:rPr lang="en-US" sz="2600">
                <a:latin typeface="Calibri" charset="0"/>
              </a:rPr>
              <a:t>)</a:t>
            </a:r>
          </a:p>
          <a:p>
            <a:pPr algn="just"/>
            <a:r>
              <a:rPr lang="en-US" sz="2600">
                <a:latin typeface="Calibri" charset="0"/>
              </a:rPr>
              <a:t>Reduce pruritus &amp; sneezing</a:t>
            </a:r>
          </a:p>
          <a:p>
            <a:pPr algn="just"/>
            <a:r>
              <a:rPr lang="en-US" sz="2600">
                <a:latin typeface="Calibri" charset="0"/>
              </a:rPr>
              <a:t>Reduce dermatitis &amp; hay fever</a:t>
            </a:r>
          </a:p>
          <a:p>
            <a:pPr algn="just"/>
            <a:r>
              <a:rPr lang="en-US" sz="2600">
                <a:latin typeface="Calibri" charset="0"/>
              </a:rPr>
              <a:t>do not significantly improve congestion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95455F-E88F-5946-BFBD-A5211EFA2C23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24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b="1">
                <a:solidFill>
                  <a:srgbClr val="002060"/>
                </a:solidFill>
                <a:latin typeface="Calibri" charset="0"/>
              </a:rPr>
              <a:t>2- Nausea &amp; vomiting</a:t>
            </a:r>
          </a:p>
          <a:p>
            <a:pPr algn="just">
              <a:buFont typeface="Arial" charset="0"/>
              <a:buNone/>
            </a:pPr>
            <a:endParaRPr lang="en-US" b="1">
              <a:solidFill>
                <a:srgbClr val="002060"/>
              </a:solidFill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en-US" b="1">
                <a:solidFill>
                  <a:srgbClr val="002060"/>
                </a:solidFill>
                <a:latin typeface="Calibri" charset="0"/>
              </a:rPr>
              <a:t>3-Motion sickness &amp; vestibular disturbances (meniere</a:t>
            </a:r>
            <a:r>
              <a:rPr lang="ja-JP" altLang="en-US" b="1">
                <a:solidFill>
                  <a:srgbClr val="002060"/>
                </a:solidFill>
                <a:latin typeface="Calibri" charset="0"/>
              </a:rPr>
              <a:t>’</a:t>
            </a:r>
            <a:r>
              <a:rPr lang="en-US" b="1">
                <a:solidFill>
                  <a:srgbClr val="002060"/>
                </a:solidFill>
                <a:latin typeface="Calibri" charset="0"/>
              </a:rPr>
              <a:t>s syndrome)</a:t>
            </a:r>
          </a:p>
          <a:p>
            <a:pPr algn="just">
              <a:buFont typeface="Arial" charset="0"/>
              <a:buNone/>
            </a:pPr>
            <a:endParaRPr lang="en-US" sz="2800" i="1"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en-US" b="1">
                <a:solidFill>
                  <a:srgbClr val="002060"/>
                </a:solidFill>
                <a:latin typeface="Calibri" charset="0"/>
              </a:rPr>
              <a:t>4-Sleep aid.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248274-C3BD-F04C-AA35-FBF32C5BDBBD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25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C00000"/>
                </a:solidFill>
                <a:latin typeface="Calibri" charset="0"/>
              </a:rPr>
              <a:t>Adverse Effects for </a:t>
            </a:r>
            <a:br>
              <a:rPr lang="en-US" sz="3600" b="1">
                <a:solidFill>
                  <a:srgbClr val="C00000"/>
                </a:solidFill>
                <a:latin typeface="Calibri" charset="0"/>
              </a:rPr>
            </a:br>
            <a:r>
              <a:rPr lang="en-US" sz="3600" b="1">
                <a:solidFill>
                  <a:srgbClr val="C00000"/>
                </a:solidFill>
                <a:latin typeface="Calibri" charset="0"/>
              </a:rPr>
              <a:t>1</a:t>
            </a:r>
            <a:r>
              <a:rPr lang="en-US" sz="3600" b="1" baseline="30000">
                <a:solidFill>
                  <a:srgbClr val="C00000"/>
                </a:solidFill>
                <a:latin typeface="Calibri" charset="0"/>
              </a:rPr>
              <a:t>st</a:t>
            </a:r>
            <a:r>
              <a:rPr lang="en-US" sz="3600" b="1">
                <a:solidFill>
                  <a:srgbClr val="C00000"/>
                </a:solidFill>
                <a:latin typeface="Calibri" charset="0"/>
              </a:rPr>
              <a:t> gerneration antihistamines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15000"/>
          </a:xfrm>
          <a:ln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0070C0"/>
                </a:solidFill>
                <a:latin typeface="Calibri" charset="0"/>
              </a:rPr>
              <a:t>Antimuscarinic effects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Calibri" charset="0"/>
              </a:rPr>
              <a:t>dryness of mouth, blurring of vision, retention of urine, constipation &amp; ↓sweating</a:t>
            </a:r>
          </a:p>
          <a:p>
            <a:pPr algn="just"/>
            <a:r>
              <a:rPr lang="en-US" b="1">
                <a:solidFill>
                  <a:srgbClr val="0070C0"/>
                </a:solidFill>
                <a:latin typeface="Calibri" charset="0"/>
              </a:rPr>
              <a:t>Alph Antagonist effects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Calibri" charset="0"/>
              </a:rPr>
              <a:t>blocking of </a:t>
            </a:r>
            <a:r>
              <a:rPr lang="en-US" sz="2800">
                <a:latin typeface="Calibri" charset="0"/>
                <a:sym typeface="Symbol" charset="0"/>
              </a:rPr>
              <a:t>-</a:t>
            </a:r>
            <a:r>
              <a:rPr lang="en-US" sz="2800">
                <a:latin typeface="Calibri" charset="0"/>
              </a:rPr>
              <a:t>receptors on blood vessels = postural hypotension</a:t>
            </a:r>
          </a:p>
          <a:p>
            <a:pPr algn="just"/>
            <a:r>
              <a:rPr lang="en-US" sz="2800" b="1">
                <a:solidFill>
                  <a:srgbClr val="0070C0"/>
                </a:solidFill>
                <a:latin typeface="Calibri" charset="0"/>
              </a:rPr>
              <a:t>CNS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Calibri" charset="0"/>
              </a:rPr>
              <a:t>sedation but may cause mental agitation &amp; convulsion (toxic doses)</a:t>
            </a:r>
          </a:p>
          <a:p>
            <a:pPr algn="just"/>
            <a:r>
              <a:rPr lang="en-US" sz="2800" b="1">
                <a:solidFill>
                  <a:srgbClr val="0070C0"/>
                </a:solidFill>
                <a:latin typeface="Calibri" charset="0"/>
                <a:sym typeface="Symbol" charset="0"/>
              </a:rPr>
              <a:t>Tolerance</a:t>
            </a:r>
            <a:r>
              <a:rPr lang="en-US" sz="2800">
                <a:latin typeface="Calibri" charset="0"/>
                <a:sym typeface="Symbol" charset="0"/>
              </a:rPr>
              <a:t> to certain antihistamines may develop after prolonged administration.</a:t>
            </a:r>
            <a:endParaRPr lang="en-US" sz="2800">
              <a:latin typeface="Calibri" charset="0"/>
            </a:endParaRPr>
          </a:p>
          <a:p>
            <a:pPr algn="just">
              <a:buFont typeface="Arial" charset="0"/>
              <a:buNone/>
            </a:pPr>
            <a:endParaRPr lang="en-US" sz="280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4F2B4B-1363-EA4B-975C-09302A5FDEB4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26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sz="3600" b="1" i="1">
                <a:solidFill>
                  <a:srgbClr val="C00000"/>
                </a:solidFill>
                <a:latin typeface="Calibri" charset="0"/>
              </a:rPr>
              <a:t>Treatment of Rhinitis,,,, Cont</a:t>
            </a:r>
            <a:r>
              <a:rPr lang="ja-JP" altLang="en-US" sz="3600" b="1" i="1">
                <a:solidFill>
                  <a:srgbClr val="C00000"/>
                </a:solidFill>
                <a:latin typeface="Calibri" charset="0"/>
              </a:rPr>
              <a:t>’</a:t>
            </a:r>
            <a:r>
              <a:rPr lang="en-US" sz="3600" b="1">
                <a:solidFill>
                  <a:srgbClr val="C00000"/>
                </a:solidFill>
                <a:latin typeface="Calibri" charset="0"/>
              </a:rPr>
              <a:t/>
            </a:r>
            <a:br>
              <a:rPr lang="en-US" sz="3600" b="1">
                <a:solidFill>
                  <a:srgbClr val="C00000"/>
                </a:solidFill>
                <a:latin typeface="Calibri" charset="0"/>
              </a:rPr>
            </a:br>
            <a:r>
              <a:rPr lang="en-US" b="1">
                <a:solidFill>
                  <a:srgbClr val="C00000"/>
                </a:solidFill>
                <a:latin typeface="Calibri" charset="0"/>
              </a:rPr>
              <a:t>2- Alpha Adrenergic agonists </a:t>
            </a:r>
            <a:br>
              <a:rPr lang="en-US" b="1">
                <a:solidFill>
                  <a:srgbClr val="C00000"/>
                </a:solidFill>
                <a:latin typeface="Calibri" charset="0"/>
              </a:rPr>
            </a:br>
            <a:r>
              <a:rPr lang="en-US" b="1">
                <a:solidFill>
                  <a:srgbClr val="C00000"/>
                </a:solidFill>
                <a:latin typeface="Calibri" charset="0"/>
              </a:rPr>
              <a:t>(Decongestants: po/ topical)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991600" cy="5029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b="1">
                <a:latin typeface="Calibri" charset="0"/>
              </a:rPr>
              <a:t>A- Short acting </a:t>
            </a:r>
            <a:r>
              <a:rPr lang="en-US" b="1">
                <a:latin typeface="Calibri" charset="0"/>
                <a:sym typeface="Symbol" charset="0"/>
              </a:rPr>
              <a:t></a:t>
            </a:r>
            <a:r>
              <a:rPr lang="en-US" b="1">
                <a:latin typeface="Calibri" charset="0"/>
              </a:rPr>
              <a:t>-adrenergic agonist </a:t>
            </a:r>
          </a:p>
          <a:p>
            <a:pPr algn="just">
              <a:buFont typeface="Arial" charset="0"/>
              <a:buNone/>
            </a:pPr>
            <a:r>
              <a:rPr lang="en-US">
                <a:latin typeface="Calibri" charset="0"/>
              </a:rPr>
              <a:t>(</a:t>
            </a:r>
            <a:r>
              <a:rPr lang="en-US" sz="2800">
                <a:latin typeface="Calibri" charset="0"/>
              </a:rPr>
              <a:t>nasal decongestants e.g., </a:t>
            </a:r>
            <a:r>
              <a:rPr lang="en-US" sz="2800" b="1">
                <a:latin typeface="Calibri" charset="0"/>
              </a:rPr>
              <a:t>pseudoephedrine</a:t>
            </a:r>
            <a:r>
              <a:rPr lang="en-US" sz="2800">
                <a:latin typeface="Calibri" charset="0"/>
              </a:rPr>
              <a:t>) </a:t>
            </a:r>
            <a:r>
              <a:rPr lang="en-US">
                <a:latin typeface="Calibri" charset="0"/>
              </a:rPr>
              <a:t>→ c</a:t>
            </a:r>
            <a:r>
              <a:rPr lang="en-US" sz="2800">
                <a:latin typeface="Calibri" charset="0"/>
              </a:rPr>
              <a:t>onstrict dilated arterioles in nasal mucosa, suppress swelling &amp; ↓airway resistance</a:t>
            </a:r>
          </a:p>
          <a:p>
            <a:pPr algn="just">
              <a:buFont typeface="Arial" charset="0"/>
              <a:buNone/>
            </a:pPr>
            <a:endParaRPr lang="en-US" sz="900" baseline="30000"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en-US" b="1">
                <a:latin typeface="Calibri" charset="0"/>
              </a:rPr>
              <a:t>B- Longer acting: oxymetazoline</a:t>
            </a:r>
          </a:p>
          <a:p>
            <a:pPr algn="just">
              <a:buFont typeface="Arial" charset="0"/>
              <a:buNone/>
            </a:pPr>
            <a:endParaRPr lang="en-US" sz="900" b="1"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en-US" b="1">
                <a:latin typeface="Calibri" charset="0"/>
              </a:rPr>
              <a:t>C- Alpha agonists  + antihistamine (loratadine or fexofenadine + pseudophedrine)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Calibri" charset="0"/>
              </a:rPr>
              <a:t>Alpha agonists should not be used for longer time bec of rebound nasal congestion.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34AE11-5F70-3242-8842-CD0A63CBD905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27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solidFill>
                  <a:srgbClr val="C00000"/>
                </a:solidFill>
                <a:latin typeface="Calibri" charset="0"/>
              </a:rPr>
              <a:t>3-Corticosteroids</a:t>
            </a:r>
          </a:p>
          <a:p>
            <a:pPr>
              <a:buFont typeface="Arial" charset="0"/>
              <a:buNone/>
            </a:pPr>
            <a:endParaRPr lang="en-US" b="1" baseline="30000">
              <a:solidFill>
                <a:srgbClr val="C00000"/>
              </a:solidFill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Used to treat allergic nasal obstruction &amp; chronic rhinitis (reduce: </a:t>
            </a:r>
            <a:r>
              <a:rPr lang="en-US" sz="2800">
                <a:latin typeface="Times New Roman" charset="0"/>
                <a:cs typeface="Times New Roman" charset="0"/>
              </a:rPr>
              <a:t>sneezing, itching, rhinorrhea &amp; congestion</a:t>
            </a:r>
            <a:r>
              <a:rPr lang="en-US" sz="2800" b="1">
                <a:latin typeface="Times New Roman" charset="0"/>
                <a:cs typeface="Times New Roman" charset="0"/>
              </a:rPr>
              <a:t>).</a:t>
            </a:r>
          </a:p>
          <a:p>
            <a:pPr>
              <a:buFont typeface="Arial" charset="0"/>
              <a:buNone/>
            </a:pPr>
            <a:endParaRPr lang="en-US" sz="2800" b="1" baseline="3000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Topical steroid sprays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Times New Roman" charset="0"/>
                <a:cs typeface="Times New Roman" charset="0"/>
              </a:rPr>
              <a:t>e.g., beclomethasone, budesonide, &amp; fluticasone.</a:t>
            </a:r>
          </a:p>
          <a:p>
            <a:pPr algn="just">
              <a:buFont typeface="Arial" charset="0"/>
              <a:buNone/>
            </a:pPr>
            <a:endParaRPr lang="en-US" sz="2800" baseline="30000">
              <a:latin typeface="Times New Roman" charset="0"/>
              <a:cs typeface="Times New Roman" charset="0"/>
            </a:endParaRPr>
          </a:p>
          <a:p>
            <a:pPr algn="just">
              <a:buFont typeface="Arial" charset="0"/>
              <a:buNone/>
            </a:pPr>
            <a:r>
              <a:rPr lang="en-US" sz="2800">
                <a:latin typeface="Times New Roman" charset="0"/>
                <a:cs typeface="Times New Roman" charset="0"/>
              </a:rPr>
              <a:t>Corticosteroids have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anti-inflammatory action </a:t>
            </a:r>
            <a:r>
              <a:rPr lang="en-US" sz="2800">
                <a:latin typeface="Times New Roman" charset="0"/>
                <a:cs typeface="Times New Roman" charset="0"/>
              </a:rPr>
              <a:t>by inhibiting </a:t>
            </a:r>
            <a:r>
              <a:rPr lang="en-US" sz="2800">
                <a:latin typeface="Calibri" charset="0"/>
              </a:rPr>
              <a:t>leukotrienes &amp; prostaglandins formation. </a:t>
            </a:r>
          </a:p>
          <a:p>
            <a:pPr algn="just">
              <a:buFont typeface="Arial" charset="0"/>
              <a:buNone/>
            </a:pPr>
            <a:r>
              <a:rPr lang="en-US" sz="2800">
                <a:latin typeface="Calibri" charset="0"/>
              </a:rPr>
              <a:t>Histamine, platelet-activating-factor, kinins, &amp; substance P are affected indirectly by the inhibitory effects of the corticosteroids on inflammatory cells.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90D7F4-6193-4D43-B0BA-ACD4F0CD3273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28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Calibri" charset="0"/>
              </a:rPr>
              <a:t>Corticosteroids</a:t>
            </a:r>
            <a:r>
              <a:rPr lang="en-US" b="1">
                <a:latin typeface="Calibri" charset="0"/>
              </a:rPr>
              <a:t>       </a:t>
            </a:r>
            <a:r>
              <a:rPr lang="en-US">
                <a:latin typeface="Calibri" charset="0"/>
              </a:rPr>
              <a:t>Cont</a:t>
            </a:r>
            <a:r>
              <a:rPr lang="ja-JP" altLang="en-US">
                <a:latin typeface="Calibri" charset="0"/>
              </a:rPr>
              <a:t>’</a:t>
            </a:r>
            <a:endParaRPr lang="ar-sa">
              <a:latin typeface="Calibri" charset="0"/>
              <a:cs typeface="Times New Roman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>
                <a:latin typeface="Times New Roman" charset="0"/>
                <a:cs typeface="Times New Roman" charset="0"/>
              </a:rPr>
              <a:t>Local corticosteroids are more effective compared to systemic antihistamines for allergic &amp; non allergic rhinitis.</a:t>
            </a:r>
          </a:p>
          <a:p>
            <a:pPr algn="just">
              <a:buFont typeface="Arial" charset="0"/>
              <a:buNone/>
            </a:pPr>
            <a:endParaRPr lang="en-US" b="1">
              <a:solidFill>
                <a:srgbClr val="0070C0"/>
              </a:solidFill>
              <a:latin typeface="Times New Roman" charset="0"/>
              <a:cs typeface="Times New Roman" charset="0"/>
            </a:endParaRPr>
          </a:p>
          <a:p>
            <a:pPr algn="just">
              <a:buFont typeface="Arial" charset="0"/>
              <a:buNone/>
            </a:pPr>
            <a:r>
              <a:rPr lang="en-US" b="1">
                <a:solidFill>
                  <a:srgbClr val="0070C0"/>
                </a:solidFill>
                <a:latin typeface="Times New Roman" charset="0"/>
                <a:cs typeface="Times New Roman" charset="0"/>
              </a:rPr>
              <a:t>Side effects</a:t>
            </a:r>
            <a:r>
              <a:rPr lang="en-US" b="1">
                <a:latin typeface="Times New Roman" charset="0"/>
                <a:cs typeface="Times New Roman" charset="0"/>
              </a:rPr>
              <a:t>:</a:t>
            </a:r>
          </a:p>
          <a:p>
            <a:pPr algn="just">
              <a:buFont typeface="Arial" charset="0"/>
              <a:buNone/>
            </a:pPr>
            <a:r>
              <a:rPr lang="en-US">
                <a:latin typeface="Times New Roman" charset="0"/>
                <a:cs typeface="Times New Roman" charset="0"/>
              </a:rPr>
              <a:t>Localized to intranasal (nasal irritation, nose bleed, sore throat, candidiasis)</a:t>
            </a:r>
            <a:r>
              <a:rPr lang="en-US">
                <a:latin typeface="Calibri" charset="0"/>
              </a:rPr>
              <a:t> Due to the anti-inflammatory &amp; immunosuppressive effect of steroids .</a:t>
            </a:r>
            <a:endParaRPr lang="en-US">
              <a:latin typeface="Times New Roman" charset="0"/>
              <a:cs typeface="Times New Roman" charset="0"/>
            </a:endParaRPr>
          </a:p>
          <a:p>
            <a:pPr algn="just">
              <a:buFont typeface="Arial" charset="0"/>
              <a:buNone/>
            </a:pPr>
            <a:endParaRPr lang="en-US">
              <a:latin typeface="Times New Roman" charset="0"/>
              <a:cs typeface="Times New Roman" charset="0"/>
            </a:endParaRPr>
          </a:p>
          <a:p>
            <a:endParaRPr lang="ar-sa">
              <a:latin typeface="Calibri" charset="0"/>
              <a:cs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6C2213-6E0D-FA43-A661-2D6B19ED33DD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29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28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a typeface="+mj-ea"/>
              </a:rPr>
              <a:t>Types of Rhinitis</a:t>
            </a:r>
            <a:endParaRPr lang="en-US" sz="4800" b="1" dirty="0">
              <a:ea typeface="+mj-ea"/>
            </a:endParaRP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53340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71500" indent="-571500" algn="just" eaLnBrk="1" hangingPunct="1">
              <a:buFont typeface="Arial" charset="0"/>
              <a:buAutoNum type="romanLcParenR"/>
            </a:pPr>
            <a:r>
              <a:rPr lang="en-US" sz="40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Acute Rhinitis (7- 14 days)</a:t>
            </a:r>
          </a:p>
          <a:p>
            <a:pPr marL="571500" indent="-571500" eaLnBrk="1" hangingPunct="1">
              <a:buFont typeface="Arial" charset="0"/>
              <a:buNone/>
            </a:pPr>
            <a:r>
              <a:rPr lang="en-US">
                <a:latin typeface="Times New Roman" charset="0"/>
                <a:cs typeface="Times New Roman" charset="0"/>
              </a:rPr>
              <a:t>Short lived; results from viral infections + other causes (allergies)</a:t>
            </a:r>
          </a:p>
          <a:p>
            <a:pPr marL="571500" indent="-571500" eaLnBrk="1" hangingPunct="1">
              <a:buFont typeface="Arial" charset="0"/>
              <a:buNone/>
            </a:pPr>
            <a:r>
              <a:rPr lang="en-US">
                <a:latin typeface="Times New Roman" charset="0"/>
                <a:cs typeface="Times New Roman" charset="0"/>
              </a:rPr>
              <a:t>This will lead to mast cell &amp; basophiles degranulation &amp; the local release of inflammatory mediators.</a:t>
            </a:r>
          </a:p>
          <a:p>
            <a:pPr marL="571500" indent="-571500" eaLnBrk="1" hangingPunct="1">
              <a:buFont typeface="Arial" charset="0"/>
              <a:buNone/>
            </a:pPr>
            <a:endParaRPr lang="en-US" baseline="30000">
              <a:latin typeface="Times New Roman" charset="0"/>
              <a:cs typeface="Times New Roman" charset="0"/>
            </a:endParaRPr>
          </a:p>
          <a:p>
            <a:pPr marL="571500" indent="-571500" eaLnBrk="1" hangingPunct="1"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Symptoms</a:t>
            </a:r>
            <a:r>
              <a:rPr lang="en-US">
                <a:latin typeface="Times New Roman" charset="0"/>
                <a:cs typeface="Times New Roman" charset="0"/>
              </a:rPr>
              <a:t>: nasal itching, rhinorrhea, sneezing, congestion, transient nasal blockage, cough &amp; low grade fever.</a:t>
            </a:r>
          </a:p>
          <a:p>
            <a:pPr marL="571500" indent="-571500" eaLnBrk="1" hangingPunct="1">
              <a:buFont typeface="Arial" charset="0"/>
              <a:buNone/>
            </a:pPr>
            <a:endParaRPr lang="en-US">
              <a:latin typeface="Times New Roman" charset="0"/>
              <a:cs typeface="Times New Roman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15148B-DDB0-D24B-BB04-E76134DE10F4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0"/>
            <a:ext cx="16875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>
                <a:solidFill>
                  <a:srgbClr val="C00000"/>
                </a:solidFill>
                <a:latin typeface="Calibri" charset="0"/>
              </a:rPr>
              <a:t>4- Cromolyn Na </a:t>
            </a:r>
            <a:r>
              <a:rPr lang="en-US" sz="3600" b="1">
                <a:solidFill>
                  <a:srgbClr val="C00000"/>
                </a:solidFill>
                <a:latin typeface="Calibri" charset="0"/>
              </a:rPr>
              <a:t>(nasal &amp; ophthalmic)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486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800">
                <a:latin typeface="Calibri" charset="0"/>
              </a:rPr>
              <a:t>Antiinflammatory drug &amp; Mast cell stabilizer (prevent release of histamine &amp; other mediators from mast cells)</a:t>
            </a:r>
          </a:p>
          <a:p>
            <a:pPr algn="just"/>
            <a:r>
              <a:rPr lang="en-US" sz="2800">
                <a:latin typeface="Calibri" charset="0"/>
              </a:rPr>
              <a:t>Intranasal cromolyn= useful particularly as prophylactic when given before (1 to 2 weeks) contact with allergen</a:t>
            </a:r>
          </a:p>
          <a:p>
            <a:pPr algn="just"/>
            <a:r>
              <a:rPr lang="en-US" sz="2800">
                <a:latin typeface="Calibri" charset="0"/>
              </a:rPr>
              <a:t>Multiple daily dosing of cromolyn is required.</a:t>
            </a:r>
          </a:p>
          <a:p>
            <a:pPr algn="just">
              <a:buFont typeface="Arial" charset="0"/>
              <a:buNone/>
            </a:pPr>
            <a:endParaRPr lang="en-US" sz="2800" b="1" u="sng">
              <a:latin typeface="Calibri" charset="0"/>
            </a:endParaRPr>
          </a:p>
          <a:p>
            <a:pPr algn="just">
              <a:buFont typeface="Arial" charset="0"/>
              <a:buNone/>
            </a:pPr>
            <a:r>
              <a:rPr lang="en-US" sz="2800" b="1" u="sng">
                <a:latin typeface="Calibri" charset="0"/>
              </a:rPr>
              <a:t>Effects</a:t>
            </a:r>
            <a:r>
              <a:rPr lang="en-US" sz="2800" b="1">
                <a:latin typeface="Calibri" charset="0"/>
              </a:rPr>
              <a:t>: </a:t>
            </a:r>
          </a:p>
          <a:p>
            <a:pPr algn="just"/>
            <a:r>
              <a:rPr lang="en-US" sz="2800">
                <a:latin typeface="Calibri" charset="0"/>
              </a:rPr>
              <a:t>Reduces allergic rhinitis &amp; conjunctivitis</a:t>
            </a:r>
          </a:p>
          <a:p>
            <a:pPr algn="just"/>
            <a:r>
              <a:rPr lang="en-US" sz="2800">
                <a:latin typeface="Calibri" charset="0"/>
              </a:rPr>
              <a:t> Reduces nasal pruritus, sneezing, rhinorrhea &amp; congestion.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56A3D6-7210-CE40-A628-920607B607A7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30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C3529E-21A3-D24D-87FE-55AA28963464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31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33795" name="Picture 2" descr="image by seegu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61722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Calibri" charset="0"/>
              </a:rPr>
              <a:t>Cough</a:t>
            </a:r>
            <a:endParaRPr lang="en-US">
              <a:latin typeface="Calibri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/>
          <a:lstStyle/>
          <a:p>
            <a:pPr marL="342900" lvl="1" indent="-342900" algn="just">
              <a:buFont typeface="Arial" charset="0"/>
              <a:buChar char="•"/>
            </a:pPr>
            <a:r>
              <a:rPr lang="en-US" sz="3600" b="1">
                <a:solidFill>
                  <a:srgbClr val="C00000"/>
                </a:solidFill>
                <a:latin typeface="Calibri" charset="0"/>
              </a:rPr>
              <a:t>Physiological Cough (Productive Cough)</a:t>
            </a:r>
          </a:p>
          <a:p>
            <a:pPr marL="342900" lvl="1" indent="-342900" algn="just">
              <a:buFont typeface="Arial" charset="0"/>
              <a:buNone/>
            </a:pPr>
            <a:r>
              <a:rPr lang="en-US" sz="3600">
                <a:latin typeface="Times New Roman" charset="0"/>
                <a:cs typeface="Times New Roman" charset="0"/>
              </a:rPr>
              <a:t>Is  a  protective  reflex  mechanism  that removes  foreign materials &amp; secretions from    the   bronchi   &amp; bronchioles.</a:t>
            </a:r>
          </a:p>
          <a:p>
            <a:pPr marL="342900" lvl="1" indent="-342900" algn="just">
              <a:buFont typeface="Arial" charset="0"/>
              <a:buChar char="•"/>
            </a:pPr>
            <a:endParaRPr lang="en-US" sz="3600" baseline="30000">
              <a:latin typeface="Times New Roman" charset="0"/>
              <a:cs typeface="Times New Roman" charset="0"/>
            </a:endParaRPr>
          </a:p>
          <a:p>
            <a:pPr marL="342900" lvl="1" indent="-342900" algn="just">
              <a:buFont typeface="Arial" charset="0"/>
              <a:buChar char="•"/>
            </a:pPr>
            <a:r>
              <a:rPr lang="en-US" sz="3600" b="1">
                <a:solidFill>
                  <a:srgbClr val="C00000"/>
                </a:solidFill>
                <a:latin typeface="Calibri" charset="0"/>
              </a:rPr>
              <a:t>Unproductive Cough (dry cough)</a:t>
            </a:r>
          </a:p>
          <a:p>
            <a:pPr marL="342900" lvl="1" indent="-342900" algn="just">
              <a:buFont typeface="Arial" charset="0"/>
              <a:buNone/>
            </a:pPr>
            <a:r>
              <a:rPr lang="en-US" sz="3600">
                <a:latin typeface="Times New Roman" charset="0"/>
                <a:cs typeface="Times New Roman" charset="0"/>
              </a:rPr>
              <a:t>occurs due to exposure to irritant vapors or gases or due to pathological conditions as  chronic bronchitis.</a:t>
            </a:r>
          </a:p>
          <a:p>
            <a:pPr marL="342900" lvl="1" indent="-342900">
              <a:buFont typeface="Arial" charset="0"/>
              <a:buChar char="•"/>
            </a:pPr>
            <a:endParaRPr lang="en-US" sz="3600" b="1">
              <a:latin typeface="Times New Roman" charset="0"/>
              <a:cs typeface="Times New Roman" charset="0"/>
            </a:endParaRPr>
          </a:p>
          <a:p>
            <a:pPr marL="342900" lvl="1" indent="-342900">
              <a:buFont typeface="Arial" charset="0"/>
              <a:buChar char="•"/>
            </a:pPr>
            <a:endParaRPr lang="en-US" sz="3600" b="1">
              <a:solidFill>
                <a:srgbClr val="C00000"/>
              </a:solidFill>
              <a:latin typeface="Calibri" charset="0"/>
            </a:endParaRPr>
          </a:p>
          <a:p>
            <a:endParaRPr lang="en-US" sz="3600">
              <a:latin typeface="Calibri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09D913-0F48-AA46-90C6-FC1115FD79BB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32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7030A0"/>
                </a:solidFill>
                <a:latin typeface="Calibri" charset="0"/>
              </a:rPr>
              <a:t>Coughing can be provoked by:</a:t>
            </a:r>
            <a:endParaRPr lang="ar-sa" b="1">
              <a:solidFill>
                <a:srgbClr val="7030A0"/>
              </a:solidFill>
              <a:latin typeface="Calibri" charset="0"/>
              <a:cs typeface="Times New Roman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r>
              <a:rPr lang="en-US">
                <a:latin typeface="Calibri" charset="0"/>
              </a:rPr>
              <a:t>Common cold</a:t>
            </a:r>
          </a:p>
          <a:p>
            <a:r>
              <a:rPr lang="en-US">
                <a:latin typeface="Calibri" charset="0"/>
              </a:rPr>
              <a:t>Pneumonia &amp; pulmonary embolism</a:t>
            </a:r>
          </a:p>
          <a:p>
            <a:r>
              <a:rPr lang="en-US">
                <a:latin typeface="Calibri" charset="0"/>
              </a:rPr>
              <a:t>Asthma</a:t>
            </a:r>
          </a:p>
          <a:p>
            <a:r>
              <a:rPr lang="en-US">
                <a:latin typeface="Calibri" charset="0"/>
              </a:rPr>
              <a:t>Smoking</a:t>
            </a:r>
          </a:p>
          <a:p>
            <a:r>
              <a:rPr lang="en-US">
                <a:latin typeface="Calibri" charset="0"/>
              </a:rPr>
              <a:t>Gastroesophageal reflux</a:t>
            </a:r>
          </a:p>
          <a:p>
            <a:r>
              <a:rPr lang="en-US">
                <a:latin typeface="Calibri" charset="0"/>
              </a:rPr>
              <a:t>ACE inhibitors</a:t>
            </a:r>
          </a:p>
          <a:p>
            <a:r>
              <a:rPr lang="en-US">
                <a:latin typeface="Calibri" charset="0"/>
              </a:rPr>
              <a:t>Bronchitis.</a:t>
            </a:r>
            <a:endParaRPr lang="ar-sa">
              <a:latin typeface="Calibri" charset="0"/>
              <a:cs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5F6237-37B1-D542-8239-20C887B27557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33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76200" y="122238"/>
            <a:ext cx="8991600" cy="6126162"/>
          </a:xfrm>
        </p:spPr>
        <p:txBody>
          <a:bodyPr/>
          <a:lstStyle/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</a:t>
            </a:r>
            <a:r>
              <a:rPr lang="en-US" u="sng">
                <a:latin typeface="Calibri" charset="0"/>
              </a:rPr>
              <a:t>productive</a:t>
            </a:r>
            <a:r>
              <a:rPr lang="en-US">
                <a:latin typeface="Calibri" charset="0"/>
              </a:rPr>
              <a:t> cough should not be suppressed except in special circumstances (eg, when it exhausts the patient or prevents rest &amp; sleep) &amp; generally not until the cause has been identified.</a:t>
            </a: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 </a:t>
            </a:r>
          </a:p>
          <a:p>
            <a:r>
              <a:rPr lang="en-US">
                <a:latin typeface="Calibri" charset="0"/>
              </a:rPr>
              <a:t>An acute infection such as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pneumonia</a:t>
            </a:r>
            <a:r>
              <a:rPr lang="en-US">
                <a:latin typeface="Calibri" charset="0"/>
              </a:rPr>
              <a:t> may require antibiotics, an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asthma</a:t>
            </a:r>
            <a:r>
              <a:rPr lang="en-US">
                <a:latin typeface="Calibri" charset="0"/>
              </a:rPr>
              <a:t>-induced cough may be treated with the use of bronchodilators, or an antihistamine may be administered in the case of an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allergy</a:t>
            </a:r>
            <a:r>
              <a:rPr lang="en-US">
                <a:latin typeface="Calibri" charset="0"/>
              </a:rPr>
              <a:t>.</a:t>
            </a:r>
            <a:endParaRPr lang="ar-sa">
              <a:latin typeface="Calibri" charset="0"/>
              <a:cs typeface="Arial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B201D8-5DC8-F240-ACD3-36A7761815F0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34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86800" cy="6324600"/>
          </a:xfrm>
        </p:spPr>
        <p:txBody>
          <a:bodyPr/>
          <a:lstStyle/>
          <a:p>
            <a:r>
              <a:rPr lang="en-US">
                <a:latin typeface="Calibri" charset="0"/>
              </a:rPr>
              <a:t>Coughs can be either acute (typically not lasting longer than 2 -3 weeks) or</a:t>
            </a: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 chronic (lasting longer than 4 weeks).</a:t>
            </a:r>
          </a:p>
          <a:p>
            <a:r>
              <a:rPr lang="en-US">
                <a:solidFill>
                  <a:srgbClr val="FF0000"/>
                </a:solidFill>
                <a:latin typeface="Calibri" charset="0"/>
              </a:rPr>
              <a:t>Cough medicines </a:t>
            </a:r>
            <a:r>
              <a:rPr lang="en-US">
                <a:latin typeface="Calibri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cough </a:t>
            </a:r>
            <a:r>
              <a:rPr lang="en-US" u="sng">
                <a:latin typeface="Calibri" charset="0"/>
              </a:rPr>
              <a:t>suppressants</a:t>
            </a:r>
            <a:r>
              <a:rPr lang="en-US">
                <a:latin typeface="Calibri" charset="0"/>
              </a:rPr>
              <a:t> (for a dry cough) or </a:t>
            </a:r>
          </a:p>
          <a:p>
            <a:pPr>
              <a:buFont typeface="Arial" charset="0"/>
              <a:buNone/>
            </a:pPr>
            <a:r>
              <a:rPr lang="en-US" u="sng">
                <a:latin typeface="Calibri" charset="0"/>
              </a:rPr>
              <a:t>expectorants</a:t>
            </a:r>
            <a:r>
              <a:rPr lang="en-US">
                <a:latin typeface="Calibri" charset="0"/>
              </a:rPr>
              <a:t> (for a wet, productive cough that brings up mucous) are available OTC &amp; by prescription</a:t>
            </a:r>
            <a:r>
              <a:rPr lang="en-US" sz="2400">
                <a:latin typeface="Calibri" charset="0"/>
              </a:rPr>
              <a:t>.</a:t>
            </a:r>
          </a:p>
          <a:p>
            <a:endParaRPr lang="ar-sa">
              <a:latin typeface="Calibri" charset="0"/>
              <a:cs typeface="Arial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8CDD3B-E9A9-8B4E-A8D8-64C75E3B6F56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35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37892" name="Picture 5" descr="http://3.bp.blogspot.com/_89gXGCDf60M/TM3hPiD14iI/AAAAAAAAAL0/cEoVbTf2ILY/s320/coughsyrup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B657"/>
              </a:clrFrom>
              <a:clrTo>
                <a:srgbClr val="F5B6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4038600"/>
            <a:ext cx="28575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60325"/>
            <a:ext cx="8824913" cy="65690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Antitussives</a:t>
            </a:r>
            <a:endParaRPr lang="en-US" sz="44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b="1" dirty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1.  Peripheral </a:t>
            </a:r>
            <a:r>
              <a:rPr lang="en-US" b="1" dirty="0" err="1">
                <a:latin typeface="Times New Roman" pitchFamily="18" charset="0"/>
                <a:ea typeface="+mn-ea"/>
                <a:cs typeface="Times New Roman" pitchFamily="18" charset="0"/>
              </a:rPr>
              <a:t>antitussives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 : e.g. </a:t>
            </a:r>
            <a:r>
              <a:rPr lang="en-US" b="1" dirty="0" err="1">
                <a:latin typeface="Times New Roman" pitchFamily="18" charset="0"/>
                <a:ea typeface="+mn-ea"/>
                <a:cs typeface="Times New Roman" pitchFamily="18" charset="0"/>
              </a:rPr>
              <a:t>Benzonatate</a:t>
            </a: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2.  Central </a:t>
            </a:r>
            <a:r>
              <a:rPr lang="en-US" b="1" dirty="0" err="1">
                <a:latin typeface="Times New Roman" pitchFamily="18" charset="0"/>
                <a:ea typeface="+mn-ea"/>
                <a:cs typeface="Times New Roman" pitchFamily="18" charset="0"/>
              </a:rPr>
              <a:t>antitussives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	a.  </a:t>
            </a: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Narcotic    analgesics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		Morphine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		Codeine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	b. </a:t>
            </a: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Synthetic narcotic analgesics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 c. </a:t>
            </a:r>
            <a:r>
              <a:rPr lang="en-US" sz="44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Antihistaminics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( H1-Blockers 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48EBB1-7E91-0E42-9801-4483B6F43B7C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36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088" y="284163"/>
            <a:ext cx="8566150" cy="6245225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Narcotic analgesics</a:t>
            </a:r>
          </a:p>
          <a:p>
            <a:pPr marL="609600" indent="-609600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Are  drugs used to suppress dry </a:t>
            </a: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cough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, used in doses below those required for pain relief.</a:t>
            </a:r>
            <a:endParaRPr lang="en-US" b="1" dirty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Codeine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methyl-morphine</a:t>
            </a:r>
            <a:r>
              <a:rPr lang="en-US" b="1" dirty="0" smtClean="0">
                <a:solidFill>
                  <a:schemeClr val="accent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lang="en-US" b="1" dirty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>
              <a:lnSpc>
                <a:spcPct val="130000"/>
              </a:lnSpc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opiate   with  less   addiction  liability.</a:t>
            </a:r>
          </a:p>
          <a:p>
            <a:pPr marL="609600" indent="-609600">
              <a:lnSpc>
                <a:spcPct val="130000"/>
              </a:lnSpc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Potent </a:t>
            </a:r>
            <a:r>
              <a:rPr lang="en-US" b="1" dirty="0" err="1">
                <a:latin typeface="Times New Roman" pitchFamily="18" charset="0"/>
                <a:ea typeface="+mn-ea"/>
                <a:cs typeface="Times New Roman" pitchFamily="18" charset="0"/>
              </a:rPr>
              <a:t>antitussive</a:t>
            </a: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>
              <a:lnSpc>
                <a:spcPct val="130000"/>
              </a:lnSpc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Weak analgesic.</a:t>
            </a:r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5BD6A1-D220-114F-B5F9-AF0D72153EFF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37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"/>
            <a:ext cx="8824913" cy="6245225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en-US" sz="4400" b="1">
                <a:solidFill>
                  <a:srgbClr val="C00000"/>
                </a:solidFill>
                <a:latin typeface="Calibri" charset="0"/>
              </a:rPr>
              <a:t>MOA</a:t>
            </a:r>
          </a:p>
          <a:p>
            <a:pPr marL="609600" indent="-609600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Suppress cough by </a:t>
            </a:r>
            <a:r>
              <a:rPr lang="en-US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inhibiting</a:t>
            </a:r>
            <a:r>
              <a:rPr lang="en-US" b="1">
                <a:latin typeface="Times New Roman" charset="0"/>
                <a:cs typeface="Times New Roman" charset="0"/>
              </a:rPr>
              <a:t> release of excitatory neuropeptides thru stimulation of µ receptors.</a:t>
            </a:r>
          </a:p>
          <a:p>
            <a:pPr marL="609600" indent="-609600">
              <a:buFont typeface="Wingdings" charset="0"/>
              <a:buNone/>
            </a:pPr>
            <a:r>
              <a:rPr lang="en-US" sz="4400" b="1">
                <a:solidFill>
                  <a:srgbClr val="C00000"/>
                </a:solidFill>
                <a:latin typeface="Calibri" charset="0"/>
              </a:rPr>
              <a:t>Side Effects</a:t>
            </a:r>
          </a:p>
          <a:p>
            <a:pPr marL="609600" indent="-609600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1-  Constipation</a:t>
            </a:r>
          </a:p>
          <a:p>
            <a:pPr marL="609600" indent="-609600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2- Drowsiness &amp; mild respiratory depression</a:t>
            </a:r>
          </a:p>
          <a:p>
            <a:pPr marL="609600" indent="-609600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3- Inhibition of mucociliary clearance (thick sputum)</a:t>
            </a:r>
          </a:p>
          <a:p>
            <a:pPr marL="609600" indent="-609600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4-  Decrease secretions in the bronchioles </a:t>
            </a:r>
          </a:p>
          <a:p>
            <a:pPr marL="609600" indent="-609600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5-  Dependence</a:t>
            </a:r>
          </a:p>
          <a:p>
            <a:pPr marL="609600" indent="-609600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6- Dry mouth.</a:t>
            </a:r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D58FFB-2E81-CA4A-9546-A6F9043722A3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38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6863" y="279400"/>
            <a:ext cx="8567737" cy="6310313"/>
          </a:xfrm>
        </p:spPr>
        <p:txBody>
          <a:bodyPr/>
          <a:lstStyle/>
          <a:p>
            <a:pPr algn="ctr">
              <a:buFont typeface="Wingdings" charset="0"/>
              <a:buNone/>
            </a:pPr>
            <a:r>
              <a:rPr lang="en-US" sz="4400" b="1">
                <a:solidFill>
                  <a:srgbClr val="C00000"/>
                </a:solidFill>
                <a:latin typeface="Calibri" charset="0"/>
              </a:rPr>
              <a:t>Synthetic narcotic analgesics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     dextromethorphan – levo-propoxyphene.</a:t>
            </a:r>
          </a:p>
          <a:p>
            <a:pPr>
              <a:buFont typeface="Wingdings" charset="0"/>
              <a:buNone/>
            </a:pPr>
            <a:r>
              <a:rPr lang="en-US" sz="4400" b="1">
                <a:solidFill>
                  <a:srgbClr val="C00000"/>
                </a:solidFill>
                <a:latin typeface="Calibri" charset="0"/>
              </a:rPr>
              <a:t>Dextromethorphan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1-  As potent as codeine.</a:t>
            </a:r>
          </a:p>
          <a:p>
            <a:pPr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2-  No drowsiness.</a:t>
            </a:r>
          </a:p>
          <a:p>
            <a:pPr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3-  Less constipating effect.</a:t>
            </a:r>
          </a:p>
          <a:p>
            <a:pPr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4-  No respiratory depression.</a:t>
            </a:r>
          </a:p>
          <a:p>
            <a:pPr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5-  No inhibition of mucociliary clearance.</a:t>
            </a:r>
          </a:p>
          <a:p>
            <a:pPr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6- No addiction.</a:t>
            </a:r>
          </a:p>
        </p:txBody>
      </p:sp>
      <p:sp>
        <p:nvSpPr>
          <p:cNvPr id="419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FA4987-489A-1E4E-9B8A-7DE66D658F1D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39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>
                <a:latin typeface="Calibri" charset="0"/>
              </a:rPr>
              <a:t>ii) Chronic Rhinitis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en-US">
                <a:latin typeface="Calibri" charset="0"/>
              </a:rPr>
              <a:t>Long- standing (&gt; 6 weeks)</a:t>
            </a:r>
          </a:p>
          <a:p>
            <a:pPr algn="just" eaLnBrk="1" hangingPunct="1"/>
            <a:r>
              <a:rPr lang="en-US">
                <a:latin typeface="Calibri" charset="0"/>
              </a:rPr>
              <a:t>Usually occur with chronic sinusitis (</a:t>
            </a:r>
            <a:r>
              <a:rPr lang="en-US" b="1">
                <a:solidFill>
                  <a:srgbClr val="FF0000"/>
                </a:solidFill>
                <a:latin typeface="Calibri" charset="0"/>
              </a:rPr>
              <a:t>chronic rhinosinusitis</a:t>
            </a:r>
            <a:r>
              <a:rPr lang="en-US">
                <a:latin typeface="Calibri" charset="0"/>
              </a:rPr>
              <a:t>)</a:t>
            </a:r>
          </a:p>
          <a:p>
            <a:pPr algn="just" eaLnBrk="1" hangingPunct="1"/>
            <a:r>
              <a:rPr lang="en-US">
                <a:latin typeface="Calibri" charset="0"/>
              </a:rPr>
              <a:t>Chronic rhinitis is usually an extension of rhinitis caused by inflammation or an infection. </a:t>
            </a:r>
          </a:p>
          <a:p>
            <a:pPr algn="just" eaLnBrk="1" hangingPunct="1"/>
            <a:endParaRPr lang="en-US" sz="2800">
              <a:latin typeface="Calibri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8D2649-C49E-9347-A055-50CB9CB9CB95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0"/>
            <a:ext cx="26193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7175" y="258763"/>
            <a:ext cx="8607425" cy="62690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NOTES</a:t>
            </a:r>
          </a:p>
          <a:p>
            <a:pPr>
              <a:lnSpc>
                <a:spcPct val="120000"/>
              </a:lnSpc>
              <a:buSzPct val="95000"/>
              <a:buFont typeface="Wingdings" pitchFamily="2" charset="2"/>
              <a:buChar char="§"/>
              <a:defRPr/>
            </a:pPr>
            <a:r>
              <a:rPr lang="en-US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Antitussives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are 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used for  dry  cough.</a:t>
            </a:r>
          </a:p>
          <a:p>
            <a:pPr>
              <a:lnSpc>
                <a:spcPct val="120000"/>
              </a:lnSpc>
              <a:buSzPct val="95000"/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Contraindicated in </a:t>
            </a:r>
          </a:p>
          <a:p>
            <a:pPr lvl="1">
              <a:lnSpc>
                <a:spcPct val="120000"/>
              </a:lnSpc>
              <a:buSzPct val="95000"/>
              <a:buFont typeface="Wingdings" pitchFamily="2" charset="2"/>
              <a:buChar char="§"/>
              <a:defRPr/>
            </a:pP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chronic bronchitis </a:t>
            </a:r>
          </a:p>
          <a:p>
            <a:pPr lvl="1">
              <a:lnSpc>
                <a:spcPct val="120000"/>
              </a:lnSpc>
              <a:buSzPct val="95000"/>
              <a:buFont typeface="Wingdings" pitchFamily="2" charset="2"/>
              <a:buChar char="§"/>
              <a:defRPr/>
            </a:pP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cough associated with asthma </a:t>
            </a:r>
          </a:p>
          <a:p>
            <a:pPr lvl="1">
              <a:lnSpc>
                <a:spcPct val="120000"/>
              </a:lnSpc>
              <a:buSzPct val="95000"/>
              <a:buFont typeface="Wingdings" pitchFamily="2" charset="2"/>
              <a:buNone/>
              <a:defRPr/>
            </a:pP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( harmful  sputum thickening </a:t>
            </a: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&amp; retention).</a:t>
            </a:r>
            <a:endParaRPr lang="en-US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30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493F18-DDF4-BF4F-B8AE-8BADE0B49A5D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40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7175" y="258763"/>
            <a:ext cx="8607425" cy="626903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Antihistaminics</a:t>
            </a: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(H1-Blockers 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err="1">
                <a:latin typeface="Times New Roman" pitchFamily="18" charset="0"/>
                <a:ea typeface="+mn-ea"/>
                <a:cs typeface="Times New Roman" pitchFamily="18" charset="0"/>
              </a:rPr>
              <a:t>Diphenhydramine</a:t>
            </a:r>
            <a:endParaRPr lang="en-US" sz="36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err="1">
                <a:latin typeface="Times New Roman" pitchFamily="18" charset="0"/>
                <a:ea typeface="+mn-ea"/>
                <a:cs typeface="Times New Roman" pitchFamily="18" charset="0"/>
              </a:rPr>
              <a:t>Triprolidine</a:t>
            </a:r>
            <a:r>
              <a:rPr lang="en-US" sz="3600" b="1" dirty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b="1" dirty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Side Effects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600" b="1" dirty="0" err="1">
                <a:latin typeface="Times New Roman" pitchFamily="18" charset="0"/>
                <a:ea typeface="+mn-ea"/>
                <a:cs typeface="Times New Roman" pitchFamily="18" charset="0"/>
              </a:rPr>
              <a:t>Anticholinergic</a:t>
            </a:r>
            <a:r>
              <a:rPr lang="en-US" sz="3600" b="1" dirty="0">
                <a:latin typeface="Times New Roman" pitchFamily="18" charset="0"/>
                <a:ea typeface="+mn-ea"/>
                <a:cs typeface="Times New Roman" pitchFamily="18" charset="0"/>
              </a:rPr>
              <a:t> actions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600" b="1" dirty="0">
                <a:latin typeface="Times New Roman" pitchFamily="18" charset="0"/>
                <a:ea typeface="+mn-ea"/>
                <a:cs typeface="Times New Roman" pitchFamily="18" charset="0"/>
              </a:rPr>
              <a:t>Sedation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600" b="1" dirty="0">
                <a:latin typeface="Times New Roman" pitchFamily="18" charset="0"/>
                <a:ea typeface="+mn-ea"/>
                <a:cs typeface="Times New Roman" pitchFamily="18" charset="0"/>
              </a:rPr>
              <a:t>Drowsiness.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b="1" dirty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20EA40B-A12C-5C4D-88C4-5995558EC922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41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  <a:latin typeface="Calibri" charset="0"/>
              </a:rPr>
              <a:t>Peripherally Acting Antitussives</a:t>
            </a:r>
            <a:r>
              <a:rPr lang="en-US" sz="2800">
                <a:latin typeface="Calibri" charset="0"/>
              </a:rPr>
              <a:t/>
            </a:r>
            <a:br>
              <a:rPr lang="en-US" sz="2800">
                <a:latin typeface="Calibri" charset="0"/>
              </a:rPr>
            </a:br>
            <a:r>
              <a:rPr lang="en-US" sz="2800">
                <a:latin typeface="Calibri" charset="0"/>
              </a:rPr>
              <a:t> </a:t>
            </a:r>
            <a:r>
              <a:rPr lang="en-US" sz="2800">
                <a:solidFill>
                  <a:srgbClr val="660066"/>
                </a:solidFill>
                <a:latin typeface="Calibri" charset="0"/>
              </a:rPr>
              <a:t>Demulcents, Local Anesthetics, and Humidifying Aerosols &amp; Steam Inhalations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50688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100" dirty="0" smtClean="0">
                <a:ea typeface="+mn-ea"/>
              </a:rPr>
              <a:t>Act on either the afferent or efferent side of the cough reflex.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100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Demulcents</a:t>
            </a:r>
            <a:r>
              <a:rPr lang="en-US" sz="3100" dirty="0" smtClean="0">
                <a:ea typeface="+mn-ea"/>
              </a:rPr>
              <a:t> are (agents that form a soothing film (protective coating) over the irritated pharyngeal </a:t>
            </a:r>
            <a:r>
              <a:rPr lang="en-US" sz="3100" dirty="0" smtClean="0">
                <a:ea typeface="+mn-ea"/>
                <a:hlinkClick r:id="rId2" action="ppaction://hlinkfile"/>
              </a:rPr>
              <a:t>mucous membrane</a:t>
            </a:r>
            <a:r>
              <a:rPr lang="en-US" sz="3100" dirty="0" smtClean="0">
                <a:ea typeface="+mn-ea"/>
              </a:rPr>
              <a:t>, relieving minor pain &amp; inflammation of the membrane).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100" dirty="0" smtClean="0">
                <a:ea typeface="+mn-ea"/>
              </a:rPr>
              <a:t>Useful for coughs originating above the larynx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ü"/>
              <a:defRPr/>
            </a:pPr>
            <a:r>
              <a:rPr lang="en-US" sz="3100" dirty="0" smtClean="0">
                <a:ea typeface="+mn-ea"/>
              </a:rPr>
              <a:t>They are usually given as syrups or lozenges &amp; include acacia, licorice, glycerin, honey, &amp; wild cherry syrups.</a:t>
            </a:r>
          </a:p>
        </p:txBody>
      </p:sp>
      <p:sp>
        <p:nvSpPr>
          <p:cNvPr id="4506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5955EA-FBEC-5C48-AD33-FEB5E2F5D624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42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Peripherally Acting Antitussives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888413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  <a:defRPr/>
            </a:pPr>
            <a:endParaRPr lang="en-US" sz="2400" baseline="30000" dirty="0" smtClean="0">
              <a:ea typeface="+mn-ea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  <a:defRPr/>
            </a:pPr>
            <a:r>
              <a:rPr lang="en-US" sz="2400" b="1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Benzonatate</a:t>
            </a:r>
            <a:r>
              <a:rPr lang="en-US" sz="24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,</a:t>
            </a:r>
            <a:r>
              <a:rPr lang="en-US" sz="2400" dirty="0" smtClean="0">
                <a:ea typeface="+mn-ea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Arial" charset="0"/>
              <a:buNone/>
              <a:defRPr/>
            </a:pPr>
            <a:r>
              <a:rPr lang="en-US" sz="2400" dirty="0" smtClean="0">
                <a:ea typeface="+mn-ea"/>
              </a:rPr>
              <a:t>is a local anesthetic; its </a:t>
            </a:r>
            <a:r>
              <a:rPr lang="en-US" sz="2400" dirty="0" err="1" smtClean="0">
                <a:ea typeface="+mn-ea"/>
              </a:rPr>
              <a:t>antitussive</a:t>
            </a:r>
            <a:r>
              <a:rPr lang="en-US" sz="2400" dirty="0" smtClean="0">
                <a:ea typeface="+mn-ea"/>
              </a:rPr>
              <a:t> effect may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Arial" charset="0"/>
              <a:buNone/>
              <a:defRPr/>
            </a:pPr>
            <a:r>
              <a:rPr lang="en-US" sz="2400" dirty="0" smtClean="0">
                <a:ea typeface="+mn-ea"/>
              </a:rPr>
              <a:t>be due to a combination of local anesthesia &amp;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Arial" charset="0"/>
              <a:buNone/>
              <a:defRPr/>
            </a:pPr>
            <a:r>
              <a:rPr lang="en-US" sz="2400" dirty="0" smtClean="0">
                <a:ea typeface="+mn-ea"/>
              </a:rPr>
              <a:t>depression/decrease sensitivity of pulmonary stretch receptors.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  <a:defRPr/>
            </a:pPr>
            <a:endParaRPr lang="en-US" sz="2400" baseline="30000" dirty="0" smtClean="0">
              <a:ea typeface="+mn-ea"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en-US" sz="2400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Humidifying aerosols and steam inhalations</a:t>
            </a:r>
            <a:r>
              <a:rPr lang="en-US" sz="2400" dirty="0" smtClean="0">
                <a:ea typeface="+mn-ea"/>
              </a:rPr>
              <a:t> exert an </a:t>
            </a:r>
            <a:r>
              <a:rPr lang="en-US" sz="2400" dirty="0" err="1" smtClean="0">
                <a:ea typeface="+mn-ea"/>
              </a:rPr>
              <a:t>antitussive</a:t>
            </a:r>
            <a:r>
              <a:rPr lang="en-US" sz="2400" dirty="0" smtClean="0">
                <a:ea typeface="+mn-ea"/>
              </a:rPr>
              <a:t> effect by acting as a demulcent &amp; by decreasing the viscosity of bronchial secretions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ea typeface="+mn-ea"/>
              </a:rPr>
              <a:t>Inhaling water as an aerosol or as steam, with or without medicaments (sodium chloride, compound </a:t>
            </a:r>
            <a:r>
              <a:rPr lang="en-US" sz="2400" dirty="0" err="1" smtClean="0">
                <a:ea typeface="+mn-ea"/>
              </a:rPr>
              <a:t>benzoin</a:t>
            </a:r>
            <a:r>
              <a:rPr lang="en-US" sz="2400" dirty="0" smtClean="0">
                <a:ea typeface="+mn-ea"/>
              </a:rPr>
              <a:t> tincture, eucalyptol), is the most common method of humidification.</a:t>
            </a:r>
          </a:p>
        </p:txBody>
      </p:sp>
      <p:sp>
        <p:nvSpPr>
          <p:cNvPr id="46084" name="عنصر نائب لرقم الشريحة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8B5741-5450-6146-B9DC-5DACB93503D9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43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Expectorants: Definition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49530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800" dirty="0" smtClean="0">
                <a:ea typeface="+mn-ea"/>
              </a:rPr>
              <a:t>Drugs that aid in the expectoration </a:t>
            </a:r>
            <a:br>
              <a:rPr lang="en-US" sz="2800" dirty="0" smtClean="0">
                <a:ea typeface="+mn-ea"/>
              </a:rPr>
            </a:br>
            <a:r>
              <a:rPr lang="en-US" sz="2800" dirty="0" smtClean="0">
                <a:ea typeface="+mn-ea"/>
              </a:rPr>
              <a:t>(removal) of mucus </a:t>
            </a: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&amp; exudates from the respiratory passages by cough</a:t>
            </a:r>
            <a:endParaRPr lang="en-US" sz="2800" dirty="0" smtClean="0">
              <a:ea typeface="+mn-ea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800" dirty="0" smtClean="0">
                <a:ea typeface="+mn-ea"/>
              </a:rPr>
              <a:t>Reduce the viscosity of secretions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800" dirty="0" smtClean="0">
                <a:ea typeface="+mn-ea"/>
              </a:rPr>
              <a:t>Disintegrate &amp; thin secretions.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endParaRPr lang="en-US" sz="2800" dirty="0" smtClean="0">
              <a:ea typeface="+mn-ea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By loosening and thinning sputum and bronchial secretions, the tendency to cough is indirectly diminished.</a:t>
            </a:r>
          </a:p>
          <a:p>
            <a:pPr>
              <a:lnSpc>
                <a:spcPct val="160000"/>
              </a:lnSpc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710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45C0AF-99B4-2349-98EB-6512D0F26354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44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8392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b="1" u="sng">
                <a:latin typeface="Calibri" charset="0"/>
              </a:rPr>
              <a:t>Reflex stimulation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FF0000"/>
                </a:solidFill>
                <a:latin typeface="Calibri" charset="0"/>
              </a:rPr>
              <a:t>Guaifenesin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</a:rPr>
              <a:t>An expectorant drug used to thin mucus and sputum</a:t>
            </a:r>
            <a:endParaRPr lang="en-US" sz="2400" b="1">
              <a:solidFill>
                <a:srgbClr val="FF0000"/>
              </a:solidFill>
              <a:latin typeface="Calibri" charset="0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Calibri" charset="0"/>
              </a:rPr>
              <a:t>It also stimulates the flow of respiratory tract secretions, allowing ciliary movement to carry the loosened secretions upward toward the pharynx.</a:t>
            </a:r>
            <a:endParaRPr lang="en-US" sz="2400" b="1">
              <a:solidFill>
                <a:srgbClr val="FF0000"/>
              </a:solidFill>
              <a:latin typeface="Calibri" charset="0"/>
            </a:endParaRPr>
          </a:p>
          <a:p>
            <a:pPr lvl="1">
              <a:lnSpc>
                <a:spcPct val="90000"/>
              </a:lnSpc>
            </a:pPr>
            <a:endParaRPr lang="en-US" sz="2400">
              <a:latin typeface="Calibri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b="1" u="sng">
                <a:latin typeface="Calibri" charset="0"/>
              </a:rPr>
              <a:t>Direct stimulation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alibri" charset="0"/>
              </a:rPr>
              <a:t>The secretory glands are stimulated directly to increase their production of respiratory tract fluids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</a:rPr>
              <a:t>Examples: </a:t>
            </a:r>
            <a:r>
              <a:rPr lang="en-US" sz="2400" b="1">
                <a:solidFill>
                  <a:srgbClr val="FF0000"/>
                </a:solidFill>
                <a:latin typeface="Calibri" charset="0"/>
              </a:rPr>
              <a:t>iodine-containing products such  as iodinated glycerol &amp; potassium iodide</a:t>
            </a:r>
            <a:r>
              <a:rPr lang="en-US" sz="2400">
                <a:latin typeface="Calibri" charset="0"/>
              </a:rPr>
              <a:t>. Final result: thinner mucus that is easier to remove.</a:t>
            </a:r>
          </a:p>
          <a:p>
            <a:pPr lvl="1">
              <a:lnSpc>
                <a:spcPct val="90000"/>
              </a:lnSpc>
            </a:pPr>
            <a:endParaRPr lang="en-US" sz="2400">
              <a:latin typeface="Calibri" charset="0"/>
            </a:endParaRPr>
          </a:p>
          <a:p>
            <a:pPr lvl="1">
              <a:lnSpc>
                <a:spcPct val="90000"/>
              </a:lnSpc>
            </a:pPr>
            <a:endParaRPr lang="en-US" sz="2400">
              <a:latin typeface="Calibri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3800" b="1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Expectorants: </a:t>
            </a:r>
            <a:br>
              <a:rPr lang="en-US" sz="3800" b="1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</a:br>
            <a:r>
              <a:rPr lang="en-US" sz="3800" b="1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</a:rPr>
              <a:t>Mechanisms of Action</a:t>
            </a:r>
          </a:p>
        </p:txBody>
      </p:sp>
      <p:sp>
        <p:nvSpPr>
          <p:cNvPr id="48132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9A7DAD-BC2E-0748-9BF9-D1AAE0974A3A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45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84163"/>
            <a:ext cx="8824913" cy="6299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Classification of </a:t>
            </a:r>
            <a:r>
              <a:rPr lang="en-US" sz="4400" b="1" dirty="0" smtClean="0">
                <a:solidFill>
                  <a:srgbClr val="C00000"/>
                </a:solidFill>
                <a:ea typeface="+mn-ea"/>
              </a:rPr>
              <a:t>Expectorants</a:t>
            </a:r>
            <a:endParaRPr lang="en-US" sz="44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1. Sedative  Expectorants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	They  increase  the  fluidity of sputum 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&amp; its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expulsion  by cough. </a:t>
            </a: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These   drugs  are   used   in   chronic inflammation  of respiratory   mucosa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(chronic  bronchitis).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91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509DC5-F04E-6C4F-A32A-AE3C2898ACD7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46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24913" cy="65532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33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e.g. of sedative expectorants:</a:t>
            </a:r>
          </a:p>
          <a:p>
            <a:pPr>
              <a:buFont typeface="Arial" pitchFamily="34" charset="0"/>
              <a:buNone/>
              <a:defRPr/>
            </a:pPr>
            <a:endParaRPr lang="en-US" sz="33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33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Ammonium chloride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3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Na &amp; K iodide.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3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Guaifenesin</a:t>
            </a:r>
            <a:r>
              <a:rPr lang="en-US" sz="33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300" b="1" dirty="0"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01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2BAB45-598B-9741-B4B1-34F82352B0E5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47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067800" cy="647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2-  Stimulant expectorants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4400" b="1" baseline="300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These   drugs  are   used   in   chronic inflammation  of respiratory   mucosa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   (chronic  bronchitis).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Stimulating reflex expectorants in which person vomit thus ejecting the mucus &amp; phlegm. 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They promote 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healing   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&amp; repair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of 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mucosal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tissues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thins the mucus which helps the body to cough it up.</a:t>
            </a: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	 e.g. 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terpene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hydrate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</a:t>
            </a: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FA4D18-16B6-B449-83E3-ABDCAE6A34BB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48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51204" name="Picture 5" descr="http://upload.wikimedia.org/wikipedia/commons/thumb/6/6a/R%C3%A9sine.jpg/220px-R%C3%A9sin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0"/>
            <a:ext cx="20955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338" y="228600"/>
            <a:ext cx="9034462" cy="6557963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Mucolytics</a:t>
            </a:r>
            <a:endParaRPr lang="en-US" sz="44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Acts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by reducing the viscosity of sputum.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Acetyl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cysteine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(interfering with disulphide bonds in mucus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9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Bromohexine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(destroy </a:t>
            </a:r>
            <a:r>
              <a:rPr lang="en-US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muco-polysaccharride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structure of mucus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9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Steam inhalation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baseline="30000" dirty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Uses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Acute </a:t>
            </a: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&amp; chronic  </a:t>
            </a:r>
            <a:r>
              <a:rPr lang="en-US" b="1" dirty="0">
                <a:latin typeface="Times New Roman" pitchFamily="18" charset="0"/>
                <a:ea typeface="+mn-ea"/>
                <a:cs typeface="Times New Roman" pitchFamily="18" charset="0"/>
              </a:rPr>
              <a:t>bronchitis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Asthma.</a:t>
            </a:r>
            <a:endParaRPr lang="en-US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6F9406-3089-D143-BD5E-4351AE94001A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49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</a:rPr>
              <a:t>Pathogenesis of Allergic Rhinitis</a:t>
            </a:r>
          </a:p>
        </p:txBody>
      </p:sp>
      <p:pic>
        <p:nvPicPr>
          <p:cNvPr id="7171" name="Picture 1027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513" y="1524000"/>
            <a:ext cx="8751887" cy="5105400"/>
          </a:xfrm>
          <a:noFill/>
        </p:spPr>
      </p:pic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10F9F9-BE73-1F41-8A34-E5681355565A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5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8D1BC2-C5F9-F847-867D-ADF92C11AB8E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6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8196" name="Picture 5" descr="http://media.sharecare.com/mediaItems/4/c/8/4c8463d633cac/adam_allergen_19331.jp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6248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Times New Roman" charset="0"/>
                <a:cs typeface="Times New Roman" charset="0"/>
              </a:rPr>
              <a:t>Treatment of Rhinitis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Courier New" charset="0"/>
              <a:buChar char="o"/>
            </a:pPr>
            <a:r>
              <a:rPr lang="en-US" b="1">
                <a:solidFill>
                  <a:srgbClr val="C00000"/>
                </a:solidFill>
                <a:latin typeface="Calibri" charset="0"/>
              </a:rPr>
              <a:t>Non-pharmacological therapy</a:t>
            </a:r>
          </a:p>
          <a:p>
            <a:pPr lvl="1"/>
            <a:r>
              <a:rPr lang="en-US" sz="3200">
                <a:latin typeface="Calibri" charset="0"/>
              </a:rPr>
              <a:t>Avoidance of irritants/ allergen</a:t>
            </a:r>
          </a:p>
          <a:p>
            <a:pPr lvl="1"/>
            <a:r>
              <a:rPr lang="en-US" sz="3200">
                <a:latin typeface="Calibri" charset="0"/>
              </a:rPr>
              <a:t>Dusting/vacuuming; washing of bed sheets</a:t>
            </a:r>
          </a:p>
          <a:p>
            <a:pPr lvl="1"/>
            <a:r>
              <a:rPr lang="en-US" sz="3200">
                <a:latin typeface="Calibri" charset="0"/>
              </a:rPr>
              <a:t>Intake of fluids</a:t>
            </a:r>
          </a:p>
          <a:p>
            <a:pPr lvl="1"/>
            <a:r>
              <a:rPr lang="en-US" sz="3200">
                <a:latin typeface="Calibri" charset="0"/>
              </a:rPr>
              <a:t>Rest</a:t>
            </a:r>
          </a:p>
          <a:p>
            <a:pPr lvl="1">
              <a:buFont typeface="Arial" charset="0"/>
              <a:buNone/>
            </a:pPr>
            <a:endParaRPr lang="en-US">
              <a:latin typeface="Calibri" charset="0"/>
            </a:endParaRPr>
          </a:p>
          <a:p>
            <a:pPr lvl="1"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4FFB0D-5167-E54C-8BF5-C7D4E8D55D89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7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629400"/>
          </a:xfrm>
          <a:ln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Pharmacological therapy</a:t>
            </a:r>
          </a:p>
          <a:p>
            <a:pPr>
              <a:buFont typeface="Arial" charset="0"/>
              <a:buNone/>
            </a:pPr>
            <a:endParaRPr lang="en-US" sz="3600" b="1" baseline="30000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1- Antihistamines (H</a:t>
            </a:r>
            <a:r>
              <a:rPr lang="en-US" sz="2400" b="1">
                <a:latin typeface="Times New Roman" charset="0"/>
                <a:cs typeface="Times New Roman" charset="0"/>
              </a:rPr>
              <a:t>1</a:t>
            </a:r>
            <a:r>
              <a:rPr lang="en-US" b="1">
                <a:latin typeface="Times New Roman" charset="0"/>
                <a:cs typeface="Times New Roman" charset="0"/>
              </a:rPr>
              <a:t> receptor antagonists)</a:t>
            </a:r>
          </a:p>
          <a:p>
            <a:pPr>
              <a:buFont typeface="Arial" charset="0"/>
              <a:buNone/>
            </a:pPr>
            <a:endParaRPr lang="en-US" sz="900" b="1" baseline="30000"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2-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</a:t>
            </a:r>
            <a:r>
              <a:rPr lang="en-US" b="1">
                <a:latin typeface="Times New Roman" charset="0"/>
                <a:cs typeface="Times New Roman" charset="0"/>
              </a:rPr>
              <a:t>-Adrenergic agonists</a:t>
            </a:r>
          </a:p>
          <a:p>
            <a:pPr>
              <a:buFont typeface="Arial" charset="0"/>
              <a:buNone/>
            </a:pPr>
            <a:endParaRPr lang="en-US" sz="900" b="1" baseline="30000"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3- Corticosteroids</a:t>
            </a:r>
          </a:p>
          <a:p>
            <a:pPr>
              <a:buFont typeface="Arial" charset="0"/>
              <a:buNone/>
            </a:pPr>
            <a:endParaRPr lang="en-US" sz="900" b="1" baseline="30000"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4- Cromolyn </a:t>
            </a:r>
          </a:p>
          <a:p>
            <a:pPr>
              <a:buFont typeface="Arial" charset="0"/>
              <a:buNone/>
            </a:pPr>
            <a:endParaRPr lang="en-US" sz="900" b="1" baseline="30000">
              <a:latin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5-Leukotriene receptor antagonists e.g. </a:t>
            </a:r>
            <a:r>
              <a:rPr lang="en-US" sz="3000" b="1">
                <a:latin typeface="Times New Roman" charset="0"/>
                <a:cs typeface="Times New Roman" charset="0"/>
              </a:rPr>
              <a:t>(Montelukast); new adjunct therapy for chronic  allergic rhinitis </a:t>
            </a:r>
            <a:r>
              <a:rPr lang="en-US" b="1">
                <a:latin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BE7802-8CF7-5C46-9125-BBDC653A237E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8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Antihistamines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105400"/>
          </a:xfrm>
          <a:ln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Calibri" charset="0"/>
              </a:rPr>
              <a:t>Agents block the actions of histamine</a:t>
            </a:r>
          </a:p>
          <a:p>
            <a:pPr algn="ctr"/>
            <a:r>
              <a:rPr lang="en-US" b="1">
                <a:latin typeface="Calibri" charset="0"/>
              </a:rPr>
              <a:t>Classical antihistamines = H1 receptor antagonists</a:t>
            </a:r>
          </a:p>
          <a:p>
            <a:pPr algn="ctr">
              <a:buFont typeface="Arial" charset="0"/>
              <a:buNone/>
            </a:pPr>
            <a:endParaRPr lang="en-US" sz="3600" b="1" baseline="30000">
              <a:solidFill>
                <a:srgbClr val="C00000"/>
              </a:solidFill>
              <a:latin typeface="Calibri" charset="0"/>
            </a:endParaRPr>
          </a:p>
          <a:p>
            <a:pPr algn="ctr">
              <a:buFont typeface="Arial" charset="0"/>
              <a:buNone/>
            </a:pPr>
            <a:r>
              <a:rPr lang="en-US" sz="4000" b="1">
                <a:solidFill>
                  <a:srgbClr val="C00000"/>
                </a:solidFill>
                <a:latin typeface="Calibri" charset="0"/>
              </a:rPr>
              <a:t>Histamine</a:t>
            </a:r>
          </a:p>
          <a:p>
            <a:pPr algn="just">
              <a:buFont typeface="Wingdings" charset="0"/>
              <a:buChar char="v"/>
            </a:pPr>
            <a:r>
              <a:rPr lang="en-US">
                <a:latin typeface="Times New Roman" charset="0"/>
                <a:cs typeface="Times New Roman" charset="0"/>
              </a:rPr>
              <a:t>Biologically active amine functions as neurotransmitter; Synthesized from histidine </a:t>
            </a:r>
          </a:p>
          <a:p>
            <a:pPr algn="just">
              <a:buFont typeface="Wingdings" charset="0"/>
              <a:buChar char="v"/>
            </a:pPr>
            <a:r>
              <a:rPr lang="en-US">
                <a:latin typeface="Times New Roman" charset="0"/>
                <a:cs typeface="Times New Roman" charset="0"/>
              </a:rPr>
              <a:t>Distributed in mast cells, basophiles, neurons of brain, cells of stomach.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36D9A8-33FE-154A-8E85-4D60C3C03E9B}" type="slidenum">
              <a:rPr lang="ar-sa" u="none">
                <a:solidFill>
                  <a:srgbClr val="898989"/>
                </a:solidFill>
                <a:latin typeface="Calibri" charset="0"/>
              </a:rPr>
              <a:pPr eaLnBrk="1" hangingPunct="1"/>
              <a:t>9</a:t>
            </a:fld>
            <a:endParaRPr lang="en-US" u="none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2358</Words>
  <Application>Microsoft Macintosh PowerPoint</Application>
  <PresentationFormat>On-screen Show (4:3)</PresentationFormat>
  <Paragraphs>401</Paragraphs>
  <Slides>49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1" baseType="lpstr">
      <vt:lpstr>Arial</vt:lpstr>
      <vt:lpstr>Calibri</vt:lpstr>
      <vt:lpstr>Cambria</vt:lpstr>
      <vt:lpstr>Wingdings 2</vt:lpstr>
      <vt:lpstr>Times New Roman</vt:lpstr>
      <vt:lpstr>Courier New</vt:lpstr>
      <vt:lpstr>Symbol</vt:lpstr>
      <vt:lpstr>Wingdings</vt:lpstr>
      <vt:lpstr>Impact</vt:lpstr>
      <vt:lpstr>Helvetica</vt:lpstr>
      <vt:lpstr>Algerian</vt:lpstr>
      <vt:lpstr>Office Theme</vt:lpstr>
      <vt:lpstr>Pharmacological treatment of acute &amp; chronic Rhinitis + Cough</vt:lpstr>
      <vt:lpstr>RHINITIS</vt:lpstr>
      <vt:lpstr>Types of Rhinitis</vt:lpstr>
      <vt:lpstr>ii) Chronic Rhinitis</vt:lpstr>
      <vt:lpstr>Pathogenesis of Allergic Rhinitis</vt:lpstr>
      <vt:lpstr>PowerPoint Presentation</vt:lpstr>
      <vt:lpstr>Treatment of Rhinitis</vt:lpstr>
      <vt:lpstr>PowerPoint Presentation</vt:lpstr>
      <vt:lpstr>Antihistamines</vt:lpstr>
      <vt:lpstr>The different Histamine receptors</vt:lpstr>
      <vt:lpstr>Effects of histamine</vt:lpstr>
      <vt:lpstr>PowerPoint Presentation</vt:lpstr>
      <vt:lpstr>Effects of histamine</vt:lpstr>
      <vt:lpstr>PowerPoint Presentation</vt:lpstr>
      <vt:lpstr>B- Second generation antihistamines</vt:lpstr>
      <vt:lpstr> Treatment of Rhinitis 1- Antihistamines</vt:lpstr>
      <vt:lpstr>PowerPoint Presentation</vt:lpstr>
      <vt:lpstr>Properties of Antihistamines</vt:lpstr>
      <vt:lpstr>Pharmacokinetics</vt:lpstr>
      <vt:lpstr>Pharmacological actions</vt:lpstr>
      <vt:lpstr>PowerPoint Presentation</vt:lpstr>
      <vt:lpstr>PowerPoint Presentation</vt:lpstr>
      <vt:lpstr>PowerPoint Presentation</vt:lpstr>
      <vt:lpstr>Clinical Uses of antihistamines</vt:lpstr>
      <vt:lpstr>PowerPoint Presentation</vt:lpstr>
      <vt:lpstr>Adverse Effects for  1st gerneration antihistamines</vt:lpstr>
      <vt:lpstr> Treatment of Rhinitis,,,, Cont’ 2- Alpha Adrenergic agonists  (Decongestants: po/ topical)</vt:lpstr>
      <vt:lpstr>PowerPoint Presentation</vt:lpstr>
      <vt:lpstr>Corticosteroids       Cont’</vt:lpstr>
      <vt:lpstr>4- Cromolyn Na (nasal &amp; ophthalmic)</vt:lpstr>
      <vt:lpstr>PowerPoint Presentation</vt:lpstr>
      <vt:lpstr>Cough</vt:lpstr>
      <vt:lpstr>Coughing can be provoked by: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Peripherally Acting Antitussives  Demulcents, Local Anesthetics, and Humidifying Aerosols &amp; Steam Inhalations</vt:lpstr>
      <vt:lpstr>Peripherally Acting Antitussives</vt:lpstr>
      <vt:lpstr>Expectorants: 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Pharmacological treatment of acute &amp; chronic Rhinitis</dc:title>
  <dc:creator/>
  <cp:lastModifiedBy>User</cp:lastModifiedBy>
  <cp:revision>268</cp:revision>
  <dcterms:created xsi:type="dcterms:W3CDTF">2006-08-16T00:00:00Z</dcterms:created>
  <dcterms:modified xsi:type="dcterms:W3CDTF">2012-02-10T11:17:55Z</dcterms:modified>
</cp:coreProperties>
</file>