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9" r:id="rId2"/>
    <p:sldId id="274" r:id="rId3"/>
    <p:sldId id="275" r:id="rId4"/>
    <p:sldId id="264" r:id="rId5"/>
    <p:sldId id="267" r:id="rId6"/>
    <p:sldId id="276" r:id="rId7"/>
    <p:sldId id="277" r:id="rId8"/>
    <p:sldId id="278" r:id="rId9"/>
    <p:sldId id="270" r:id="rId10"/>
    <p:sldId id="271" r:id="rId11"/>
    <p:sldId id="273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Times New Roman" pitchFamily="-112" charset="0"/>
        <a:cs typeface="Times New Roman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0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D7B5E0-9D30-3743-BCF6-0B4170C80370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A2EE20-6AF7-B54C-A190-1424C4AAA82A}" type="datetimeFigureOut">
              <a:rPr lang="en-US"/>
              <a:pPr/>
              <a:t>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41FDEE-F7DE-F34C-84A3-3203B66F99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BBB0E0-3E3B-E147-B54A-B2C0BCB4EEC0}" type="slidenum">
              <a:rPr lang="ar-sa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B0CD21-9F89-6F4D-8321-3A8CEB805CF1}" type="slidenum">
              <a:rPr lang="ar-sa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A3D86A-6F6B-3546-AD15-7D0AD3F241E0}" type="slidenum">
              <a:rPr lang="ar-sa"/>
              <a:pPr/>
              <a:t>6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1C87FE-790C-B447-8981-5E3D37D9F4A0}" type="slidenum">
              <a:rPr lang="ar-sa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CD938F-4CEA-F442-869B-A0DD2B9AC084}" type="slidenum">
              <a:rPr lang="ar-sa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D5F339-92ED-D643-8F2B-6E81A51D916D}" type="slidenum">
              <a:rPr lang="ar-sa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0D7E33-D54A-5949-8F3E-5D6D4EFF9777}" type="slidenum">
              <a:rPr lang="ar-sa"/>
              <a:pPr/>
              <a:t>10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295CA1-F51A-1B4A-8D70-A03DA63B5F87}" type="slidenum">
              <a:rPr lang="ar-sa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0E08B8-7066-6E43-B36F-DD59D38B935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33C9C6-A585-F041-B639-A159E68E639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70AC4-2EE5-CB48-B2B9-36D14922387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D8012-AE3F-3849-8D65-B32949AFD9F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25236-F917-5A42-8D1C-D420671FDCA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B4CD6-70E4-FE41-BB18-1080A581116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9258-7DE2-E940-A156-02AC84FA6F3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E0CDC-570A-DF41-8BA2-FCD6ECEA778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318B8-1327-9449-A5F7-92F69D128E0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A41A5-8225-3C48-90B4-82FCFD40BF7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A9910-6467-774F-A82C-87DE81DA202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B68E6-C9AA-8046-9372-40EF7739E1F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7A70716-8930-CB47-A610-325A07804AD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Times New Roman" pitchFamily="-112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Times New Roman" pitchFamily="-112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Times New Roman" pitchFamily="-112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Times New Roman" pitchFamily="-112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Times New Roman" pitchFamily="-112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11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Times New Roman" pitchFamily="-112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Times New Roman" pitchFamily="-112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Times New Roman" pitchFamily="-112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11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Times New Roman" pitchFamily="-112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Times New Roman" pitchFamily="-112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81000"/>
            <a:ext cx="7772400" cy="5638800"/>
          </a:xfrm>
        </p:spPr>
        <p:txBody>
          <a:bodyPr/>
          <a:lstStyle/>
          <a:p>
            <a:r>
              <a:rPr lang="en-US" b="1"/>
              <a:t>Introduction to Antibiotics</a:t>
            </a:r>
            <a:br>
              <a:rPr lang="en-US" b="1"/>
            </a:br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yr( Respiratory block)</a:t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>
                <a:solidFill>
                  <a:srgbClr val="47FFFF"/>
                </a:solidFill>
              </a:rPr>
              <a:t>Prof. Azza Elmedany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>
                <a:solidFill>
                  <a:srgbClr val="FF0000"/>
                </a:solidFill>
              </a:rPr>
              <a:t>BACTERIAL RESISTANCE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386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 b="1">
                <a:solidFill>
                  <a:schemeClr val="accent1"/>
                </a:solidFill>
              </a:rPr>
              <a:t>Definition </a:t>
            </a:r>
          </a:p>
          <a:p>
            <a:pPr eaLnBrk="1" hangingPunct="1">
              <a:buFontTx/>
              <a:buNone/>
            </a:pPr>
            <a:r>
              <a:rPr lang="en-US"/>
              <a:t>Concentration of antibiotic required to inhibit or kill the bacteria is greater than the concentration that can safely be achieved in the plasma.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>
                <a:solidFill>
                  <a:srgbClr val="FF0000"/>
                </a:solidFill>
              </a:rPr>
              <a:t>General Principles of Chemotherapy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112" charset="2"/>
              <a:buChar char="Ø"/>
            </a:pPr>
            <a:r>
              <a:rPr lang="en-US" sz="2000">
                <a:solidFill>
                  <a:schemeClr val="hlink"/>
                </a:solidFill>
              </a:rPr>
              <a:t> </a:t>
            </a:r>
            <a:r>
              <a:rPr lang="en-US" sz="2000" b="1">
                <a:solidFill>
                  <a:srgbClr val="FFADEB"/>
                </a:solidFill>
              </a:rPr>
              <a:t>Administer drug in </a:t>
            </a:r>
            <a:r>
              <a:rPr lang="en-US" sz="2000" b="1" i="1">
                <a:solidFill>
                  <a:srgbClr val="FFADEB"/>
                </a:solidFill>
              </a:rPr>
              <a:t>full dose</a:t>
            </a:r>
            <a:r>
              <a:rPr lang="en-US" sz="2000" b="1">
                <a:solidFill>
                  <a:srgbClr val="FFADEB"/>
                </a:solidFill>
              </a:rPr>
              <a:t>, at</a:t>
            </a:r>
            <a:r>
              <a:rPr lang="en-US" sz="2000" b="1"/>
              <a:t> </a:t>
            </a:r>
            <a:r>
              <a:rPr lang="en-US" sz="2000" b="1" i="1">
                <a:solidFill>
                  <a:srgbClr val="FFADEB"/>
                </a:solidFill>
              </a:rPr>
              <a:t>proper interval</a:t>
            </a:r>
            <a:r>
              <a:rPr lang="en-US" sz="2000" b="1">
                <a:solidFill>
                  <a:srgbClr val="FFADEB"/>
                </a:solidFill>
              </a:rPr>
              <a:t> and by the   </a:t>
            </a:r>
            <a:r>
              <a:rPr lang="en-US" sz="2000" b="1" i="1">
                <a:solidFill>
                  <a:srgbClr val="FFADEB"/>
                </a:solidFill>
              </a:rPr>
              <a:t>best route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endParaRPr lang="en-US" sz="2000" b="1" i="1">
              <a:solidFill>
                <a:srgbClr val="FFADEB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Ø"/>
            </a:pPr>
            <a:r>
              <a:rPr lang="en-US" sz="2000" b="1"/>
              <a:t> </a:t>
            </a:r>
            <a:r>
              <a:rPr lang="en-US" sz="2000" b="1">
                <a:solidFill>
                  <a:srgbClr val="FFADEB"/>
                </a:solidFill>
              </a:rPr>
              <a:t>Apparent cure achieved-continue for about 3 days further to avoid       relapse</a:t>
            </a:r>
            <a:r>
              <a:rPr lang="en-US" sz="2000" b="1"/>
              <a:t> 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sz="2000" b="1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Ø"/>
            </a:pPr>
            <a:r>
              <a:rPr lang="en-US" sz="2000" b="1"/>
              <a:t> </a:t>
            </a:r>
            <a:r>
              <a:rPr lang="en-US" sz="2000" b="1">
                <a:solidFill>
                  <a:srgbClr val="FFADEB"/>
                </a:solidFill>
              </a:rPr>
              <a:t>Two or more antimicrobials should not be used without good               reason, e.g.: 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sz="2000" b="1">
                <a:solidFill>
                  <a:srgbClr val="FFADEB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sz="2000" b="1"/>
              <a:t>         Mixed bacterial  infections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Ø"/>
            </a:pPr>
            <a:endParaRPr lang="en-US" sz="2000" b="1"/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sz="2000" b="1"/>
              <a:t>         Ill patient of unknown etiology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Ø"/>
            </a:pPr>
            <a:endParaRPr 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/>
              <a:t>            To prevent emergence of resistance (e.g. TB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/>
              <a:t>             To achieve synergism                                                                      		e.g. piperacillin+ gentamicin   (p. aeruginosae)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4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6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72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Benefit of chemotherapeutic combination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>
                <a:solidFill>
                  <a:srgbClr val="FFFF00"/>
                </a:solidFill>
              </a:rPr>
              <a:t>Broaden the spectrum </a:t>
            </a:r>
            <a:r>
              <a:rPr lang="en-US" sz="2400" b="1">
                <a:solidFill>
                  <a:srgbClr val="FFADEB"/>
                </a:solidFill>
              </a:rPr>
              <a:t>of antibacterial activity </a:t>
            </a:r>
            <a:r>
              <a:rPr lang="en-US" sz="2400" b="1"/>
              <a:t>   		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 </a:t>
            </a:r>
            <a:r>
              <a:rPr lang="en-US" sz="2400" b="1">
                <a:solidFill>
                  <a:srgbClr val="FFFF00"/>
                </a:solidFill>
              </a:rPr>
              <a:t>Reduce the doses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endParaRPr lang="en-US" sz="2400" b="1">
              <a:solidFill>
                <a:srgbClr val="FFADEB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 </a:t>
            </a:r>
            <a:r>
              <a:rPr lang="en-US" sz="2400" b="1">
                <a:solidFill>
                  <a:srgbClr val="FFFF00"/>
                </a:solidFill>
              </a:rPr>
              <a:t>Reduce the side effects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sz="2400" b="1">
                <a:solidFill>
                  <a:srgbClr val="FFADEB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 </a:t>
            </a:r>
            <a:r>
              <a:rPr lang="en-US" sz="2400" b="1">
                <a:solidFill>
                  <a:srgbClr val="FFFF00"/>
                </a:solidFill>
              </a:rPr>
              <a:t>Overcome microbial resistance </a:t>
            </a:r>
            <a:r>
              <a:rPr lang="en-US" sz="2400" b="1">
                <a:solidFill>
                  <a:srgbClr val="FFADEB"/>
                </a:solidFill>
              </a:rPr>
              <a:t>(</a:t>
            </a:r>
            <a:r>
              <a:rPr lang="en-US" sz="2400" b="1"/>
              <a:t>TB  ) 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endParaRPr lang="en-US" sz="2400" b="1"/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 </a:t>
            </a:r>
            <a:r>
              <a:rPr lang="en-US" sz="2400" b="1">
                <a:solidFill>
                  <a:srgbClr val="FFFF00"/>
                </a:solidFill>
              </a:rPr>
              <a:t>Produce a more potent compound </a:t>
            </a:r>
            <a:r>
              <a:rPr lang="en-US" sz="2400" b="1"/>
              <a:t>(  co-trimoxazole</a:t>
            </a:r>
            <a:r>
              <a:rPr lang="en-US" sz="2400" b="1">
                <a:solidFill>
                  <a:srgbClr val="FFADEB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solidFill>
                  <a:srgbClr val="FFFF00"/>
                </a:solidFill>
              </a:rPr>
              <a:t>produce a synergistic effect      </a:t>
            </a:r>
            <a:r>
              <a:rPr lang="en-US" sz="2400" b="1"/>
              <a:t>					     (penicillin with gentamycin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FFFF00"/>
                </a:solidFill>
              </a:rPr>
              <a:t>Treatment of severe infections </a:t>
            </a:r>
            <a:r>
              <a:rPr lang="en-US" sz="2400">
                <a:solidFill>
                  <a:srgbClr val="FFADEB"/>
                </a:solidFill>
              </a:rPr>
              <a:t> </a:t>
            </a:r>
            <a:r>
              <a:rPr lang="en-US" sz="2400"/>
              <a:t> 					(septicaemia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>
                <a:solidFill>
                  <a:srgbClr val="FF0000"/>
                </a:solidFill>
              </a:rPr>
              <a:t>Definition of Antibiotics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3213" y="1989138"/>
            <a:ext cx="8229600" cy="4525962"/>
          </a:xfrm>
          <a:ln>
            <a:solidFill>
              <a:srgbClr val="FF66FF"/>
            </a:solidFill>
          </a:ln>
        </p:spPr>
        <p:txBody>
          <a:bodyPr/>
          <a:lstStyle/>
          <a:p>
            <a:pPr lvl="1" eaLnBrk="1" hangingPunct="1">
              <a:buFont typeface="Tahoma" pitchFamily="-112" charset="0"/>
              <a:buNone/>
            </a:pPr>
            <a:r>
              <a:rPr lang="en-US">
                <a:solidFill>
                  <a:schemeClr val="tx2"/>
                </a:solidFill>
              </a:rPr>
              <a:t>Chemical substances produced by various microorganisms that have the capacity to inhibit  (</a:t>
            </a:r>
            <a:r>
              <a:rPr lang="en-US" b="1">
                <a:solidFill>
                  <a:srgbClr val="FFADEB"/>
                </a:solidFill>
              </a:rPr>
              <a:t>bacteriostatic</a:t>
            </a:r>
            <a:r>
              <a:rPr lang="en-US">
                <a:solidFill>
                  <a:srgbClr val="FFADEB"/>
                </a:solidFill>
              </a:rPr>
              <a:t> ) </a:t>
            </a:r>
            <a:r>
              <a:rPr lang="en-US">
                <a:solidFill>
                  <a:schemeClr val="tx2"/>
                </a:solidFill>
              </a:rPr>
              <a:t>or destroy </a:t>
            </a:r>
            <a:r>
              <a:rPr lang="en-US" b="1">
                <a:solidFill>
                  <a:srgbClr val="FFADEB"/>
                </a:solidFill>
              </a:rPr>
              <a:t>( bacteriocidal </a:t>
            </a:r>
            <a:r>
              <a:rPr lang="en-US">
                <a:solidFill>
                  <a:schemeClr val="tx2"/>
                </a:solidFill>
              </a:rPr>
              <a:t>) other microorganisms</a:t>
            </a:r>
          </a:p>
          <a:p>
            <a:pPr lvl="1" eaLnBrk="1" hangingPunct="1">
              <a:buFont typeface="Tahoma" pitchFamily="-112" charset="0"/>
              <a:buNone/>
            </a:pPr>
            <a:r>
              <a:rPr lang="en-US">
                <a:solidFill>
                  <a:schemeClr val="tx2"/>
                </a:solidFill>
              </a:rPr>
              <a:t>  </a:t>
            </a:r>
          </a:p>
          <a:p>
            <a:pPr lvl="1" eaLnBrk="1" hangingPunct="1">
              <a:buFont typeface="Tahoma" pitchFamily="-112" charset="0"/>
              <a:buNone/>
            </a:pPr>
            <a:r>
              <a:rPr lang="en-US">
                <a:solidFill>
                  <a:srgbClr val="FF66FF"/>
                </a:solidFill>
              </a:rPr>
              <a:t>Now a day they are chemically synthesized  drugs.</a:t>
            </a:r>
          </a:p>
          <a:p>
            <a:pPr lvl="1" eaLnBrk="1" hangingPunct="1">
              <a:buFont typeface="Tahoma" pitchFamily="-112" charset="0"/>
              <a:buNone/>
            </a:pPr>
            <a:endParaRPr lang="en-US"/>
          </a:p>
          <a:p>
            <a:pPr lvl="1" eaLnBrk="1" hangingPunct="1">
              <a:buFont typeface="Tahoma" pitchFamily="-112" charset="0"/>
              <a:buNone/>
            </a:pPr>
            <a:r>
              <a:rPr lang="en-US" b="1">
                <a:solidFill>
                  <a:schemeClr val="accent2"/>
                </a:solidFill>
              </a:rPr>
              <a:t>Antibiotics will not cure infections caused by viruses.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3525"/>
            <a:ext cx="7772400" cy="1219200"/>
          </a:xfrm>
        </p:spPr>
        <p:txBody>
          <a:bodyPr/>
          <a:lstStyle/>
          <a:p>
            <a:pPr eaLnBrk="1" hangingPunct="1"/>
            <a:r>
              <a:rPr lang="en-US" sz="2800" b="1"/>
              <a:t>CLASSIFICATION OF ANTIBIOTICS</a:t>
            </a:r>
            <a:br>
              <a:rPr lang="en-US" sz="2800" b="1"/>
            </a:br>
            <a:r>
              <a:rPr lang="en-US" sz="2800" b="1"/>
              <a:t>ACCORDING TO </a:t>
            </a:r>
            <a:r>
              <a:rPr lang="en-US" sz="2800" b="1">
                <a:solidFill>
                  <a:srgbClr val="FF0000"/>
                </a:solidFill>
              </a:rPr>
              <a:t>MECHANISM OF ACTION</a:t>
            </a:r>
            <a:r>
              <a:rPr lang="en-US" b="1">
                <a:solidFill>
                  <a:srgbClr val="FF0000"/>
                </a:solidFill>
              </a:rPr>
              <a:t/>
            </a:r>
            <a:br>
              <a:rPr lang="en-US" b="1">
                <a:solidFill>
                  <a:srgbClr val="FF0000"/>
                </a:solidFill>
              </a:rPr>
            </a:b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54525"/>
          </a:xfrm>
        </p:spPr>
        <p:txBody>
          <a:bodyPr/>
          <a:lstStyle/>
          <a:p>
            <a:pPr eaLnBrk="1" hangingPunct="1"/>
            <a:r>
              <a:rPr lang="en-US" b="1"/>
              <a:t>INHIBITION OF CELL WALL</a:t>
            </a:r>
            <a:r>
              <a:rPr lang="en-US"/>
              <a:t> </a:t>
            </a:r>
            <a:r>
              <a:rPr lang="en-US" b="1"/>
              <a:t>SYNTHESIS </a:t>
            </a:r>
            <a:r>
              <a:rPr lang="en-US" b="1">
                <a:solidFill>
                  <a:srgbClr val="FFADEB"/>
                </a:solidFill>
              </a:rPr>
              <a:t>e.g.     </a:t>
            </a:r>
            <a:r>
              <a:rPr lang="en-US" b="1">
                <a:solidFill>
                  <a:srgbClr val="FF0000"/>
                </a:solidFill>
              </a:rPr>
              <a:t>Penicillins </a:t>
            </a:r>
          </a:p>
          <a:p>
            <a:pPr eaLnBrk="1" hangingPunct="1">
              <a:buFont typeface="Wingdings" pitchFamily="-112" charset="2"/>
              <a:buNone/>
            </a:pPr>
            <a:endParaRPr lang="en-US" b="1"/>
          </a:p>
          <a:p>
            <a:pPr eaLnBrk="1" hangingPunct="1"/>
            <a:r>
              <a:rPr lang="en-US" b="1"/>
              <a:t>INHIBITION OF</a:t>
            </a:r>
            <a:r>
              <a:rPr lang="en-US"/>
              <a:t> </a:t>
            </a:r>
            <a:r>
              <a:rPr lang="en-US" b="1"/>
              <a:t>PROTEIN SYNTHESIS</a:t>
            </a:r>
            <a:r>
              <a:rPr lang="en-US"/>
              <a:t>   </a:t>
            </a:r>
            <a:r>
              <a:rPr lang="en-US">
                <a:solidFill>
                  <a:srgbClr val="FFADEB"/>
                </a:solidFill>
              </a:rPr>
              <a:t>e.g.</a:t>
            </a:r>
            <a:r>
              <a:rPr lang="en-US"/>
              <a:t>   </a:t>
            </a:r>
            <a:r>
              <a:rPr lang="en-US" b="1">
                <a:solidFill>
                  <a:srgbClr val="FF0000"/>
                </a:solidFill>
              </a:rPr>
              <a:t>Macrolides</a:t>
            </a:r>
          </a:p>
          <a:p>
            <a:pPr eaLnBrk="1" hangingPunct="1">
              <a:buFont typeface="Wingdings" pitchFamily="-112" charset="2"/>
              <a:buNone/>
            </a:pPr>
            <a:endParaRPr lang="en-US"/>
          </a:p>
          <a:p>
            <a:pPr eaLnBrk="1" hangingPunct="1"/>
            <a:r>
              <a:rPr lang="en-US" b="1"/>
              <a:t>INHIBITION OF NUCLEIC ACID</a:t>
            </a:r>
            <a:r>
              <a:rPr lang="en-US"/>
              <a:t> </a:t>
            </a:r>
            <a:r>
              <a:rPr lang="en-US" b="1"/>
              <a:t>SYNTHESIS   </a:t>
            </a:r>
            <a:r>
              <a:rPr lang="en-US" b="1">
                <a:solidFill>
                  <a:srgbClr val="FFADEB"/>
                </a:solidFill>
              </a:rPr>
              <a:t>e.g.    </a:t>
            </a:r>
            <a:r>
              <a:rPr lang="en-US">
                <a:solidFill>
                  <a:srgbClr val="FF0000"/>
                </a:solidFill>
              </a:rPr>
              <a:t>Quinolones.</a:t>
            </a:r>
          </a:p>
          <a:p>
            <a:pPr eaLnBrk="1" hangingPunct="1">
              <a:buFont typeface="Wingdings" pitchFamily="-112" charset="2"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According to spectrum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 Narrow spectrum , e.g.: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/>
              <a:t>       </a:t>
            </a:r>
            <a:r>
              <a:rPr lang="en-US" b="1">
                <a:solidFill>
                  <a:srgbClr val="FF0000"/>
                </a:solidFill>
              </a:rPr>
              <a:t>penicillin G </a:t>
            </a:r>
            <a:r>
              <a:rPr lang="en-US">
                <a:solidFill>
                  <a:srgbClr val="FF0000"/>
                </a:solidFill>
              </a:rPr>
              <a:t>,  </a:t>
            </a:r>
            <a:r>
              <a:rPr lang="en-US" b="1">
                <a:solidFill>
                  <a:srgbClr val="FF0000"/>
                </a:solidFill>
              </a:rPr>
              <a:t>aminoglycosides</a:t>
            </a:r>
          </a:p>
          <a:p>
            <a:pPr eaLnBrk="1" hangingPunct="1"/>
            <a:endParaRPr lang="en-US" b="1">
              <a:solidFill>
                <a:srgbClr val="FF0000"/>
              </a:solidFill>
            </a:endParaRPr>
          </a:p>
          <a:p>
            <a:pPr eaLnBrk="1" hangingPunct="1">
              <a:buFont typeface="Wingdings" pitchFamily="-112" charset="2"/>
              <a:buNone/>
            </a:pPr>
            <a:endParaRPr lang="en-US" b="1">
              <a:solidFill>
                <a:srgbClr val="FF0000"/>
              </a:solidFill>
            </a:endParaRPr>
          </a:p>
          <a:p>
            <a:pPr eaLnBrk="1" hangingPunct="1"/>
            <a:r>
              <a:rPr lang="en-US"/>
              <a:t> Broad spectrum , e.g.: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/>
              <a:t>       </a:t>
            </a:r>
            <a:r>
              <a:rPr lang="en-US" b="1">
                <a:solidFill>
                  <a:srgbClr val="FF0000"/>
                </a:solidFill>
              </a:rPr>
              <a:t>ampicillin  ,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amoxicillin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0000"/>
                </a:solidFill>
              </a:rPr>
              <a:t>Antibiotic Prescription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58975" y="1900238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rgbClr val="4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Clinical situation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1547813" y="2924175"/>
            <a:ext cx="18002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-36513" y="4437063"/>
            <a:ext cx="8229601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Microbiological</a:t>
            </a:r>
            <a:b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information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716463" y="2997200"/>
            <a:ext cx="172720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983163" y="4492625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Pharmacological </a:t>
            </a:r>
            <a:b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consideration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995738" y="49418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/>
      <p:bldP spid="33797" grpId="0"/>
      <p:bldP spid="337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>
                <a:solidFill>
                  <a:srgbClr val="FF0000"/>
                </a:solidFill>
              </a:rPr>
              <a:t>Choice of Antimicrobial Drugs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0498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>
                <a:solidFill>
                  <a:schemeClr val="tx2"/>
                </a:solidFill>
              </a:rPr>
              <a:t>Clinical diagnosis e.g. Syphilis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-112" charset="2"/>
              <a:buNone/>
            </a:pPr>
            <a:endParaRPr lang="en-US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>
                <a:solidFill>
                  <a:schemeClr val="tx2"/>
                </a:solidFill>
              </a:rPr>
              <a:t>2. Bacteriological identification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>
                <a:solidFill>
                  <a:schemeClr val="tx2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a) </a:t>
            </a:r>
            <a:r>
              <a:rPr lang="en-US" sz="2800" b="1">
                <a:solidFill>
                  <a:srgbClr val="FFADEB"/>
                </a:solidFill>
              </a:rPr>
              <a:t>infecting organism is not</a:t>
            </a:r>
            <a:r>
              <a:rPr lang="en-US" b="1">
                <a:solidFill>
                  <a:srgbClr val="FFADEB"/>
                </a:solidFill>
              </a:rPr>
              <a:t> </a:t>
            </a:r>
            <a:r>
              <a:rPr lang="en-US" sz="2800" b="1">
                <a:solidFill>
                  <a:srgbClr val="FFADEB"/>
                </a:solidFill>
              </a:rPr>
              <a:t>identified (</a:t>
            </a:r>
            <a:r>
              <a:rPr lang="en-US" sz="2800">
                <a:solidFill>
                  <a:schemeClr val="tx2"/>
                </a:solidFill>
              </a:rPr>
              <a:t>UTIs ,meningitis).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     b</a:t>
            </a:r>
            <a:r>
              <a:rPr lang="en-US" sz="2800" b="1">
                <a:solidFill>
                  <a:srgbClr val="FFADEB"/>
                </a:solidFill>
              </a:rPr>
              <a:t>) infecting organism is identified but sensitivity to      antibiotic isn</a:t>
            </a:r>
            <a:r>
              <a:rPr lang="en-US" sz="2800" b="1">
                <a:solidFill>
                  <a:srgbClr val="FFADEB"/>
                </a:solidFill>
                <a:latin typeface="Arial" pitchFamily="-112" charset="0"/>
              </a:rPr>
              <a:t>’</a:t>
            </a:r>
            <a:r>
              <a:rPr lang="en-US" sz="2800" b="1">
                <a:solidFill>
                  <a:srgbClr val="FFADEB"/>
                </a:solidFill>
              </a:rPr>
              <a:t>t known (</a:t>
            </a:r>
            <a:r>
              <a:rPr lang="en-US" sz="2800">
                <a:solidFill>
                  <a:schemeClr val="tx2"/>
                </a:solidFill>
              </a:rPr>
              <a:t>T.B)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chemeClr val="hlink"/>
                </a:solidFill>
              </a:rPr>
              <a:t>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3. Site of infection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/>
              <a:t>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5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6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553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Choice of Antimicrobials ( Cont.)</a:t>
            </a:r>
            <a:endParaRPr lang="en-US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4. Host factors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a) </a:t>
            </a:r>
            <a:r>
              <a:rPr lang="en-US" sz="2400" b="1">
                <a:solidFill>
                  <a:srgbClr val="FFADEB"/>
                </a:solidFill>
              </a:rPr>
              <a:t>Immune system </a:t>
            </a:r>
            <a:r>
              <a:rPr lang="en-US" sz="2400">
                <a:solidFill>
                  <a:schemeClr val="tx2"/>
                </a:solidFill>
              </a:rPr>
              <a:t>e.g. diabetes, HIV, malnutrition, advanced age.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b) </a:t>
            </a:r>
            <a:r>
              <a:rPr lang="en-US" sz="2400" b="1">
                <a:solidFill>
                  <a:srgbClr val="FFADEB"/>
                </a:solidFill>
              </a:rPr>
              <a:t>Genetic factors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e.g. Patients with G-6-PD deficiency treated with sulfonamides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c) </a:t>
            </a:r>
            <a:r>
              <a:rPr lang="en-US" sz="2400" b="1">
                <a:solidFill>
                  <a:srgbClr val="FFADEB"/>
                </a:solidFill>
              </a:rPr>
              <a:t>Pregnancy and Lactation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Aminoglycosides- hearing loss in the child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Tetracyclines- injury to the developing teeth ( child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d) </a:t>
            </a:r>
            <a:r>
              <a:rPr lang="en-US" sz="2400" b="1">
                <a:solidFill>
                  <a:srgbClr val="FFADEB"/>
                </a:solidFill>
              </a:rPr>
              <a:t>Age of the patient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  e.g. Grey baby Syndrome (chloramphenicol)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        Discoloration of teeth (tetracycline)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e) </a:t>
            </a:r>
            <a:r>
              <a:rPr lang="en-US" sz="2400" b="1">
                <a:solidFill>
                  <a:srgbClr val="FFADEB"/>
                </a:solidFill>
              </a:rPr>
              <a:t>Renal function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         e.g. Aminoglycosides in renal failure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</a:t>
            </a:r>
            <a:r>
              <a:rPr lang="en-US" sz="2400" b="1">
                <a:solidFill>
                  <a:srgbClr val="FFADEB"/>
                </a:solidFill>
              </a:rPr>
              <a:t>f)Liver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        e.g. Erythromycin in hepatic failure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chemeClr val="hlink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00"/>
                            </p:stCondLst>
                            <p:childTnLst>
                              <p:par>
                                <p:cTn id="7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200"/>
                            </p:stCondLst>
                            <p:childTnLst>
                              <p:par>
                                <p:cTn id="7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>
                <a:solidFill>
                  <a:srgbClr val="FF0000"/>
                </a:solidFill>
              </a:rPr>
              <a:t>Choice of Antimicrobials ( 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5. </a:t>
            </a:r>
            <a:r>
              <a:rPr lang="en-US" b="1">
                <a:solidFill>
                  <a:srgbClr val="FFADEB"/>
                </a:solidFill>
              </a:rPr>
              <a:t>Drug Allergy</a:t>
            </a:r>
          </a:p>
          <a:p>
            <a:pPr marL="609600" indent="-609600" eaLnBrk="1" hangingPunct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6. </a:t>
            </a:r>
            <a:r>
              <a:rPr lang="en-US" b="1">
                <a:solidFill>
                  <a:srgbClr val="FFADEB"/>
                </a:solidFill>
              </a:rPr>
              <a:t>Potential Side Effects  (Drug safety</a:t>
            </a:r>
            <a:r>
              <a:rPr lang="en-US">
                <a:solidFill>
                  <a:schemeClr val="tx2"/>
                </a:solidFill>
              </a:rPr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       Chloramphenicol ( a plastic anaemia)</a:t>
            </a:r>
          </a:p>
          <a:p>
            <a:pPr marL="609600" indent="-609600" eaLnBrk="1" hangingPunct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       Tetracyclines in children        Flouroquinolones in children &amp;pregnancy</a:t>
            </a:r>
          </a:p>
          <a:p>
            <a:pPr marL="609600" indent="-609600" eaLnBrk="1" hangingPunct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             ( cartilage damage )</a:t>
            </a:r>
          </a:p>
          <a:p>
            <a:pPr marL="609600" indent="-609600" eaLnBrk="1" hangingPunct="1">
              <a:buFontTx/>
              <a:buNone/>
            </a:pPr>
            <a:r>
              <a:rPr lang="en-US">
                <a:solidFill>
                  <a:schemeClr val="tx2"/>
                </a:solidFill>
              </a:rPr>
              <a:t>7. </a:t>
            </a:r>
            <a:r>
              <a:rPr lang="en-US" b="1">
                <a:solidFill>
                  <a:srgbClr val="FFADEB"/>
                </a:solidFill>
              </a:rPr>
              <a:t>The cost of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0000"/>
                </a:solidFill>
              </a:rPr>
              <a:t>MISUSES OF ANTIBIOTICS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 b="1">
                <a:solidFill>
                  <a:srgbClr val="FFADEB"/>
                </a:solidFill>
              </a:rPr>
              <a:t>Treatment of untreatable infections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sz="2800" b="1"/>
              <a:t>             e.g. viral infections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 </a:t>
            </a:r>
            <a:r>
              <a:rPr lang="en-US" sz="2800" b="1">
                <a:solidFill>
                  <a:srgbClr val="FFADEB"/>
                </a:solidFill>
              </a:rPr>
              <a:t>Improper dosage.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 </a:t>
            </a:r>
            <a:r>
              <a:rPr lang="en-US" sz="2800" b="1">
                <a:solidFill>
                  <a:srgbClr val="FFADEB"/>
                </a:solidFill>
              </a:rPr>
              <a:t>Therapy of fever of unknown origin.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 </a:t>
            </a:r>
            <a:r>
              <a:rPr lang="en-US" sz="2800" b="1">
                <a:solidFill>
                  <a:srgbClr val="FFADEB"/>
                </a:solidFill>
              </a:rPr>
              <a:t>Reliance on chemotherapy with omission  of          surgical drainage  ( </a:t>
            </a:r>
            <a:r>
              <a:rPr lang="en-US" sz="2800" b="1"/>
              <a:t>pus or necrotic tissues ). 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 </a:t>
            </a:r>
            <a:r>
              <a:rPr lang="en-US" sz="2800" b="1">
                <a:solidFill>
                  <a:srgbClr val="FFADEB"/>
                </a:solidFill>
              </a:rPr>
              <a:t>Excessive use of prophylactic antibiotics in</a:t>
            </a:r>
            <a:r>
              <a:rPr lang="en-US" sz="2800" b="1"/>
              <a:t>            </a:t>
            </a:r>
            <a:r>
              <a:rPr lang="en-US" sz="2800" b="1">
                <a:solidFill>
                  <a:srgbClr val="FFADEB"/>
                </a:solidFill>
              </a:rPr>
              <a:t>travelers.</a:t>
            </a:r>
          </a:p>
          <a:p>
            <a:pPr eaLnBrk="1" hangingPunct="1">
              <a:lnSpc>
                <a:spcPct val="80000"/>
              </a:lnSpc>
              <a:buFont typeface="Wingdings" pitchFamily="-112" charset="2"/>
              <a:buChar char="v"/>
            </a:pPr>
            <a:r>
              <a:rPr lang="en-US" sz="2800" b="1"/>
              <a:t> </a:t>
            </a:r>
            <a:r>
              <a:rPr lang="en-US" sz="2800" b="1">
                <a:solidFill>
                  <a:srgbClr val="FFADEB"/>
                </a:solidFill>
              </a:rPr>
              <a:t>Lack of adequate bacteriological                           information.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00"/>
                            </p:stCondLst>
                            <p:childTnLst>
                              <p:par>
                                <p:cTn id="2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371</TotalTime>
  <Words>601</Words>
  <Application>Microsoft Office PowerPoint</Application>
  <PresentationFormat>On-screen Show (4:3)</PresentationFormat>
  <Paragraphs>109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Wingdings</vt:lpstr>
      <vt:lpstr>Calibri</vt:lpstr>
      <vt:lpstr>Tahoma</vt:lpstr>
      <vt:lpstr>Blue Diagonal</vt:lpstr>
      <vt:lpstr>Introduction to Antibiotics 1st yr( Respiratory block)    Prof. Azza Elmedany</vt:lpstr>
      <vt:lpstr>Definition of Antibiotics</vt:lpstr>
      <vt:lpstr>CLASSIFICATION OF ANTIBIOTICS ACCORDING TO MECHANISM OF ACTION </vt:lpstr>
      <vt:lpstr>According to spectrum</vt:lpstr>
      <vt:lpstr>Antibiotic Prescription</vt:lpstr>
      <vt:lpstr>Choice of Antimicrobial Drugs</vt:lpstr>
      <vt:lpstr>Slide 7</vt:lpstr>
      <vt:lpstr>Choice of Antimicrobials ( Cont.)</vt:lpstr>
      <vt:lpstr>MISUSES OF ANTIBIOTICS</vt:lpstr>
      <vt:lpstr>BACTERIAL RESISTANCE</vt:lpstr>
      <vt:lpstr>General Principles of Chemotherapy</vt:lpstr>
      <vt:lpstr>Benefit of chemotherapeutic combination</vt:lpstr>
    </vt:vector>
  </TitlesOfParts>
  <Company>ksu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CHEMOTHERAPY</dc:title>
  <dc:creator>DTK</dc:creator>
  <cp:lastModifiedBy>User</cp:lastModifiedBy>
  <cp:revision>100</cp:revision>
  <cp:lastPrinted>1601-01-01T00:00:00Z</cp:lastPrinted>
  <dcterms:created xsi:type="dcterms:W3CDTF">2012-02-19T09:48:39Z</dcterms:created>
  <dcterms:modified xsi:type="dcterms:W3CDTF">2012-02-19T09:48:53Z</dcterms:modified>
</cp:coreProperties>
</file>