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3" r:id="rId2"/>
    <p:sldId id="283" r:id="rId3"/>
    <p:sldId id="284" r:id="rId4"/>
    <p:sldId id="285" r:id="rId5"/>
    <p:sldId id="256" r:id="rId6"/>
    <p:sldId id="261" r:id="rId7"/>
    <p:sldId id="258" r:id="rId8"/>
    <p:sldId id="267" r:id="rId9"/>
    <p:sldId id="286" r:id="rId10"/>
    <p:sldId id="290" r:id="rId11"/>
    <p:sldId id="291" r:id="rId12"/>
    <p:sldId id="288" r:id="rId13"/>
    <p:sldId id="289" r:id="rId14"/>
    <p:sldId id="262" r:id="rId15"/>
    <p:sldId id="263" r:id="rId16"/>
    <p:sldId id="287" r:id="rId17"/>
    <p:sldId id="29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00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2292" autoAdjust="0"/>
    <p:restoredTop sz="90929"/>
  </p:normalViewPr>
  <p:slideViewPr>
    <p:cSldViewPr>
      <p:cViewPr varScale="1">
        <p:scale>
          <a:sx n="67" d="100"/>
          <a:sy n="67" d="100"/>
        </p:scale>
        <p:origin x="-40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318EDA-F60C-4901-8AC6-870C495E8383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043B5DD-805F-415B-A5D0-71C221D90DF7}" type="datetimeFigureOut">
              <a:rPr lang="ar-SA" smtClean="0"/>
              <a:pPr/>
              <a:t>07/03/1433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80E2764-AEA6-4638-9CE5-7D007DCEC049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2EB7E0F-B472-4BD4-BB72-976D9CAC4D85}" type="slidenum">
              <a:rPr lang="ar-SA">
                <a:latin typeface="Arial" pitchFamily="34" charset="0"/>
                <a:cs typeface="Arial" pitchFamily="34" charset="0"/>
              </a:rPr>
              <a:pPr/>
              <a:t>2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054CCF1-438B-40CD-BADC-3786C4AA1CAF}" type="slidenum">
              <a:rPr lang="ar-SA">
                <a:latin typeface="Arial" pitchFamily="34" charset="0"/>
                <a:cs typeface="Arial" pitchFamily="34" charset="0"/>
              </a:rPr>
              <a:pPr/>
              <a:t>12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F67D6F2-44F1-4A88-A84F-0F46D01D062C}" type="slidenum">
              <a:rPr lang="ar-SA">
                <a:latin typeface="Arial" pitchFamily="34" charset="0"/>
                <a:cs typeface="Arial" pitchFamily="34" charset="0"/>
              </a:rPr>
              <a:pPr/>
              <a:t>13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7799989-216F-48E2-8F9C-7FA21355376E}" type="slidenum">
              <a:rPr lang="ar-SA" sz="1200"/>
              <a:pPr algn="r"/>
              <a:t>16</a:t>
            </a:fld>
            <a:endParaRPr lang="en-US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5FC63-151F-44E1-9862-391B139189B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A89D5-C134-41FA-9D1E-D766E79E1199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2BB34-BD98-4A83-9337-BDF233B3A48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A21F7-2F18-4E4C-AE5F-871197BB9F87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97DFC-7A15-4E9E-8745-150361C9D69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5D519A-13BE-40C2-A5D4-2EF1CD7498B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9B525-A537-43C6-9179-87C0C788CD47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79564-C563-42F6-A69E-2752C5195F2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155F9-C172-4050-A76A-51A79056F380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3CFED8-5DE6-4667-AB3C-D57F004B2E1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EDFE7-C274-4BBE-81A6-5C18CF98CB5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EA76980-8794-4FEE-9626-26E5EF499FD9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aqahaider@hot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Anticholinergic</a:t>
            </a: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drugs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Prof. </a:t>
            </a:r>
            <a:r>
              <a:rPr lang="en-US" b="1" dirty="0" err="1" smtClean="0">
                <a:solidFill>
                  <a:srgbClr val="FF0000"/>
                </a:solidFill>
              </a:rPr>
              <a:t>Alhaider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1433 H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74" name="Group 42"/>
          <p:cNvGraphicFramePr>
            <a:graphicFrameLocks noGrp="1"/>
          </p:cNvGraphicFramePr>
          <p:nvPr>
            <p:ph sz="half" idx="4294967295"/>
          </p:nvPr>
        </p:nvGraphicFramePr>
        <p:xfrm>
          <a:off x="250825" y="304800"/>
          <a:ext cx="8713788" cy="5798249"/>
        </p:xfrm>
        <a:graphic>
          <a:graphicData uri="http://schemas.openxmlformats.org/drawingml/2006/table">
            <a:tbl>
              <a:tblPr rtl="1"/>
              <a:tblGrid>
                <a:gridCol w="4545013"/>
                <a:gridCol w="4168775"/>
              </a:tblGrid>
              <a:tr h="544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Anticholinergic actions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Cholinergic actions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</a:tr>
              <a:tr h="2609850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relaxation of circular muscles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(Mydriasis)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relaxation of ciliary muscles (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Cycloplegia) loss of accomodation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Eye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Contraction of circular muscle of iris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(miosis)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 Contraction of ciliary muscles for near vision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Tachycardia (     heart rate)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Heart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bradycardia (   heart rate)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7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Relaxation of muscles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contraction of sphincter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Urinary retention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Urinary bladder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Contraction of muscles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Relaxation of sphincter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67" name="Line 20"/>
          <p:cNvSpPr>
            <a:spLocks noChangeShapeType="1"/>
          </p:cNvSpPr>
          <p:nvPr/>
        </p:nvSpPr>
        <p:spPr bwMode="auto">
          <a:xfrm>
            <a:off x="2514600" y="3810000"/>
            <a:ext cx="0" cy="504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ar-SA"/>
          </a:p>
        </p:txBody>
      </p:sp>
      <p:sp>
        <p:nvSpPr>
          <p:cNvPr id="27668" name="Line 21"/>
          <p:cNvSpPr>
            <a:spLocks noChangeShapeType="1"/>
          </p:cNvSpPr>
          <p:nvPr/>
        </p:nvSpPr>
        <p:spPr bwMode="auto">
          <a:xfrm flipV="1">
            <a:off x="6858000" y="3810000"/>
            <a:ext cx="0" cy="504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17" name="Group 37"/>
          <p:cNvGraphicFramePr>
            <a:graphicFrameLocks noGrp="1"/>
          </p:cNvGraphicFramePr>
          <p:nvPr>
            <p:ph sz="half" idx="4294967295"/>
          </p:nvPr>
        </p:nvGraphicFramePr>
        <p:xfrm>
          <a:off x="179388" y="188913"/>
          <a:ext cx="8785225" cy="6437630"/>
        </p:xfrm>
        <a:graphic>
          <a:graphicData uri="http://schemas.openxmlformats.org/drawingml/2006/table">
            <a:tbl>
              <a:tblPr rtl="1"/>
              <a:tblGrid>
                <a:gridCol w="4237038"/>
                <a:gridCol w="4548187"/>
              </a:tblGrid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Anticholinergic drugs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Cholinergic drugs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</a:tr>
              <a:tr h="1741488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Decrease all secretion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Exocrine glands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Increase of sweat, saliva, lacrimal, bronchial, intestinal secretions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6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peristalsis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secretion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Contraction of sphincter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constipation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peristalsis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secretion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relaxation of sphincter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Bronchodilatation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Decrease secretion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Lung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Bronchoconstriction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      bronchial secretion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5292725" y="3429000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ar-SA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 flipV="1">
            <a:off x="468313" y="3141663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ar-SA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 flipV="1">
            <a:off x="468313" y="3573463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ar-SA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>
            <a:off x="5292725" y="2971800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ar-SA"/>
          </a:p>
        </p:txBody>
      </p:sp>
      <p:sp>
        <p:nvSpPr>
          <p:cNvPr id="28695" name="Line 25"/>
          <p:cNvSpPr>
            <a:spLocks noChangeShapeType="1"/>
          </p:cNvSpPr>
          <p:nvPr/>
        </p:nvSpPr>
        <p:spPr bwMode="auto">
          <a:xfrm flipV="1">
            <a:off x="762000" y="5638800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4525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Adverse effects</a:t>
            </a:r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en-US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Eye: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Blurred vision –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Mydriasis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en-US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CVS: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Tachycardia - Atropine flush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en-US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GUT:</a:t>
            </a:r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Urinary retention 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en-US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GIT: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Constipation, paralytic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ileus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en-US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Secretions: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Dryness of mouth , Sandy eye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Increased body temperature.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en-US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CNS: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sedation, hallucination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excitation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(Toxic dose).</a:t>
            </a:r>
          </a:p>
          <a:p>
            <a:pPr marL="609600" indent="-609600">
              <a:buFontTx/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Treatment of Atropine-like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Txicity</a:t>
            </a:r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>
              <a:lnSpc>
                <a:spcPct val="8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Gastric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lavage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Anticonvulsant.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Cooling blanket.</a:t>
            </a:r>
          </a:p>
          <a:p>
            <a:pPr marL="609600" indent="-609600">
              <a:buFontTx/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Antidote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Physostigmine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( IV slowly).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61214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Contraindications</a:t>
            </a:r>
          </a:p>
          <a:p>
            <a:pPr marL="990600" lvl="1" indent="-533400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Glaucoma (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angle closure glaucoma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990600" lvl="1" indent="-533400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Tachycardia</a:t>
            </a:r>
          </a:p>
          <a:p>
            <a:pPr marL="990600" lvl="1" indent="-533400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Prostate hypertrophy in old patients.</a:t>
            </a:r>
          </a:p>
          <a:p>
            <a:pPr marL="990600" lvl="1" indent="-533400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Constipation, paralytic ileus, intestinal obstruction.</a:t>
            </a:r>
          </a:p>
          <a:p>
            <a:pPr marL="990600" lvl="1" indent="-533400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Children 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in case of atropine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675687" cy="6669087"/>
          </a:xfrm>
          <a:solidFill>
            <a:schemeClr val="bg1"/>
          </a:solidFill>
        </p:spPr>
        <p:txBody>
          <a:bodyPr/>
          <a:lstStyle/>
          <a:p>
            <a:pPr lvl="0" algn="l"/>
            <a:r>
              <a:rPr lang="en-US" b="1" dirty="0" smtClean="0">
                <a:solidFill>
                  <a:srgbClr val="0000FF"/>
                </a:solidFill>
              </a:rPr>
              <a:t/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/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>Therapeutic </a:t>
            </a:r>
            <a:r>
              <a:rPr lang="en-US" b="1" dirty="0">
                <a:solidFill>
                  <a:srgbClr val="0000FF"/>
                </a:solidFill>
              </a:rPr>
              <a:t>applications: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	</a:t>
            </a:r>
            <a:r>
              <a:rPr lang="en-US" sz="2800" dirty="0">
                <a:solidFill>
                  <a:srgbClr val="FF9933"/>
                </a:solidFill>
              </a:rPr>
              <a:t>a. Central Nervous System Disorders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		</a:t>
            </a:r>
            <a:r>
              <a:rPr lang="en-US" sz="2800" dirty="0"/>
              <a:t>1. Parkinson’s </a:t>
            </a:r>
            <a:r>
              <a:rPr lang="en-US" sz="2800" dirty="0" smtClean="0"/>
              <a:t>disease  						(</a:t>
            </a:r>
            <a:r>
              <a:rPr lang="en-US" sz="2800" dirty="0" err="1" smtClean="0"/>
              <a:t>Benztropine</a:t>
            </a:r>
            <a:r>
              <a:rPr lang="en-US" sz="2800" dirty="0" smtClean="0"/>
              <a:t>)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		2. Motion </a:t>
            </a:r>
            <a:r>
              <a:rPr lang="en-US" sz="2800" dirty="0" smtClean="0"/>
              <a:t>Sickness (Scopolamine)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>
                <a:solidFill>
                  <a:srgbClr val="FF9933"/>
                </a:solidFill>
              </a:rPr>
              <a:t>B. </a:t>
            </a:r>
            <a:r>
              <a:rPr lang="en-US" sz="2800" dirty="0" err="1">
                <a:solidFill>
                  <a:srgbClr val="FF9933"/>
                </a:solidFill>
              </a:rPr>
              <a:t>Opthalmological</a:t>
            </a:r>
            <a:r>
              <a:rPr lang="en-US" sz="2800" dirty="0">
                <a:solidFill>
                  <a:srgbClr val="FF9933"/>
                </a:solidFill>
              </a:rPr>
              <a:t> Disorders</a:t>
            </a:r>
            <a:r>
              <a:rPr lang="en-US" sz="2800" dirty="0" smtClean="0">
                <a:solidFill>
                  <a:srgbClr val="FF9933"/>
                </a:solidFill>
              </a:rPr>
              <a:t>: 	</a:t>
            </a:r>
            <a:r>
              <a:rPr lang="en-US" sz="2800" dirty="0" err="1" smtClean="0">
                <a:solidFill>
                  <a:srgbClr val="FF9933"/>
                </a:solidFill>
              </a:rPr>
              <a:t>e.g</a:t>
            </a:r>
            <a:r>
              <a:rPr lang="en-US" sz="2800" dirty="0" smtClean="0">
                <a:solidFill>
                  <a:srgbClr val="FF9933"/>
                </a:solidFill>
              </a:rPr>
              <a:t>: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Tahoma" pitchFamily="34" charset="0"/>
              </a:rPr>
              <a:t>Hom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Arial" charset="0"/>
                <a:cs typeface="Tahoma" pitchFamily="34" charset="0"/>
              </a:rPr>
              <a:t>atropine,tropicamide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		</a:t>
            </a:r>
            <a:r>
              <a:rPr lang="en-US" sz="2400" dirty="0"/>
              <a:t>1. Accurate measurement of 			          </a:t>
            </a:r>
            <a:r>
              <a:rPr lang="en-US" sz="2400" dirty="0" smtClean="0"/>
              <a:t>		</a:t>
            </a:r>
            <a:r>
              <a:rPr lang="en-US" sz="2400" dirty="0" smtClean="0"/>
              <a:t>	refractive </a:t>
            </a:r>
            <a:r>
              <a:rPr lang="en-US" sz="2400" dirty="0"/>
              <a:t>error in uncooperative 	  	  		</a:t>
            </a:r>
            <a:r>
              <a:rPr lang="en-US" sz="2400" dirty="0" smtClean="0"/>
              <a:t>	patients </a:t>
            </a:r>
            <a:r>
              <a:rPr lang="en-US" sz="2400" dirty="0"/>
              <a:t>(</a:t>
            </a:r>
            <a:r>
              <a:rPr lang="en-US" sz="2400" dirty="0" err="1"/>
              <a:t>e,g</a:t>
            </a:r>
            <a:r>
              <a:rPr lang="en-US" sz="2400" dirty="0"/>
              <a:t>: children) (</a:t>
            </a:r>
            <a:r>
              <a:rPr lang="en-US" sz="2400" dirty="0" err="1"/>
              <a:t>Ciliary</a:t>
            </a:r>
            <a:r>
              <a:rPr lang="en-US" sz="2400" dirty="0"/>
              <a:t> 	 		         </a:t>
            </a:r>
            <a:r>
              <a:rPr lang="en-US" sz="2400" dirty="0" smtClean="0"/>
              <a:t>		</a:t>
            </a:r>
            <a:r>
              <a:rPr lang="en-US" sz="2400" dirty="0" err="1" smtClean="0"/>
              <a:t>paralysus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2400" dirty="0"/>
              <a:t>		2. Examination of </a:t>
            </a:r>
            <a:r>
              <a:rPr lang="en-US" sz="2400" dirty="0" smtClean="0"/>
              <a:t>retina </a:t>
            </a:r>
            <a:r>
              <a:rPr lang="en-US" sz="2400" dirty="0"/>
              <a:t>		 		</a:t>
            </a:r>
            <a:r>
              <a:rPr lang="en-US" sz="2400" dirty="0" smtClean="0"/>
              <a:t>		(</a:t>
            </a:r>
            <a:r>
              <a:rPr lang="en-US" sz="2400" dirty="0" err="1"/>
              <a:t>Mydriasis</a:t>
            </a:r>
            <a:r>
              <a:rPr lang="en-US" sz="2400" dirty="0"/>
              <a:t>)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		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79388" y="0"/>
            <a:ext cx="9617075" cy="6986528"/>
          </a:xfrm>
          <a:prstGeom prst="rect">
            <a:avLst/>
          </a:prstGeom>
          <a:noFill/>
          <a:ln w="9525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FF9933"/>
                </a:solidFill>
              </a:rPr>
              <a:t>C. Respiratory Disorders:</a:t>
            </a:r>
          </a:p>
          <a:p>
            <a:r>
              <a:rPr lang="ar-SA" sz="3200" dirty="0"/>
              <a:t>	</a:t>
            </a:r>
            <a:r>
              <a:rPr lang="en-US" sz="3200" dirty="0"/>
              <a:t>History: Inhalation of smoke from burning</a:t>
            </a:r>
          </a:p>
          <a:p>
            <a:r>
              <a:rPr lang="en-US" sz="3200" dirty="0"/>
              <a:t> 	leaves of </a:t>
            </a:r>
            <a:r>
              <a:rPr lang="en-US" sz="3200" dirty="0" err="1"/>
              <a:t>Datura</a:t>
            </a:r>
            <a:r>
              <a:rPr lang="en-US" sz="3200" dirty="0"/>
              <a:t> </a:t>
            </a:r>
            <a:r>
              <a:rPr lang="en-US" sz="3200" dirty="0" err="1"/>
              <a:t>stramonium</a:t>
            </a:r>
            <a:r>
              <a:rPr lang="en-US" sz="3200" dirty="0"/>
              <a:t> as remedy of </a:t>
            </a:r>
          </a:p>
          <a:p>
            <a:r>
              <a:rPr lang="en-US" sz="3200" dirty="0"/>
              <a:t>	B. Asthma.</a:t>
            </a:r>
          </a:p>
          <a:p>
            <a:r>
              <a:rPr lang="en-US" sz="3200" dirty="0"/>
              <a:t>	Thus, </a:t>
            </a:r>
            <a:r>
              <a:rPr lang="en-US" sz="3200" dirty="0" err="1">
                <a:solidFill>
                  <a:srgbClr val="FF0000"/>
                </a:solidFill>
              </a:rPr>
              <a:t>Ipratropium</a:t>
            </a:r>
            <a:r>
              <a:rPr lang="en-US" sz="3200" dirty="0"/>
              <a:t> </a:t>
            </a:r>
            <a:r>
              <a:rPr lang="en-US" sz="3200" dirty="0" smtClean="0"/>
              <a:t>as inhalation (or </a:t>
            </a:r>
            <a:r>
              <a:rPr lang="en-US" sz="3200" dirty="0" err="1" smtClean="0"/>
              <a:t>Tiotropium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	 are  commonly </a:t>
            </a:r>
            <a:r>
              <a:rPr lang="en-US" sz="3200" dirty="0"/>
              <a:t>used for Asthma </a:t>
            </a:r>
            <a:r>
              <a:rPr lang="en-US" sz="3200" dirty="0" smtClean="0"/>
              <a:t>	and </a:t>
            </a:r>
            <a:r>
              <a:rPr lang="en-US" sz="3200" dirty="0"/>
              <a:t>COPD</a:t>
            </a:r>
            <a:r>
              <a:rPr lang="en-US" sz="3200" dirty="0" smtClean="0"/>
              <a:t>.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	Why not Atropine?</a:t>
            </a:r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>
                <a:solidFill>
                  <a:srgbClr val="FF9933"/>
                </a:solidFill>
              </a:rPr>
              <a:t>D. CVS (Atropine</a:t>
            </a:r>
            <a:r>
              <a:rPr lang="en-US" sz="3200" dirty="0" smtClean="0">
                <a:solidFill>
                  <a:srgbClr val="FF9933"/>
                </a:solidFill>
              </a:rPr>
              <a:t>) for cardiac arrest  How?</a:t>
            </a:r>
            <a:endParaRPr lang="en-US" sz="3200" dirty="0">
              <a:solidFill>
                <a:srgbClr val="FF9933"/>
              </a:solidFill>
            </a:endParaRPr>
          </a:p>
          <a:p>
            <a:r>
              <a:rPr lang="en-US" sz="3200" dirty="0">
                <a:solidFill>
                  <a:srgbClr val="FF9933"/>
                </a:solidFill>
              </a:rPr>
              <a:t>E. GIT:</a:t>
            </a:r>
          </a:p>
          <a:p>
            <a:r>
              <a:rPr lang="en-US" sz="3200" dirty="0"/>
              <a:t>	</a:t>
            </a:r>
            <a:r>
              <a:rPr lang="en-US" sz="2800" dirty="0"/>
              <a:t>1. Peptic Ulcer: </a:t>
            </a:r>
            <a:r>
              <a:rPr lang="en-US" sz="2800" dirty="0" err="1"/>
              <a:t>Pirenzepine</a:t>
            </a:r>
            <a:r>
              <a:rPr lang="en-US" sz="2800" dirty="0"/>
              <a:t> (selective M1)</a:t>
            </a:r>
          </a:p>
          <a:p>
            <a:r>
              <a:rPr lang="en-US" sz="2800" dirty="0"/>
              <a:t>	2. As </a:t>
            </a:r>
            <a:r>
              <a:rPr lang="en-US" sz="2800" dirty="0" err="1" smtClean="0"/>
              <a:t>antispasmotic</a:t>
            </a:r>
            <a:r>
              <a:rPr lang="en-US" sz="2800" dirty="0" smtClean="0"/>
              <a:t> </a:t>
            </a:r>
            <a:r>
              <a:rPr lang="en-US" sz="2800" dirty="0" err="1" smtClean="0"/>
              <a:t>Buscopan</a:t>
            </a:r>
            <a:r>
              <a:rPr lang="en-US" sz="2800" dirty="0" smtClean="0"/>
              <a:t>; </a:t>
            </a:r>
            <a:r>
              <a:rPr lang="en-US" sz="2800" dirty="0" err="1"/>
              <a:t>Propantheline</a:t>
            </a:r>
            <a:r>
              <a:rPr lang="en-US" sz="2800" dirty="0"/>
              <a:t> </a:t>
            </a:r>
            <a:r>
              <a:rPr lang="en-US" sz="2800" dirty="0" smtClean="0"/>
              <a:t>(</a:t>
            </a:r>
            <a:r>
              <a:rPr lang="en-US" sz="2800" dirty="0"/>
              <a:t>IBS</a:t>
            </a:r>
            <a:r>
              <a:rPr lang="en-US" sz="2800" dirty="0" smtClean="0"/>
              <a:t>)</a:t>
            </a:r>
          </a:p>
          <a:p>
            <a:r>
              <a:rPr lang="en-US" sz="3200" u="sng" dirty="0" smtClean="0">
                <a:solidFill>
                  <a:srgbClr val="FF9933"/>
                </a:solidFill>
              </a:rPr>
              <a:t>F. Urinary Disorders</a:t>
            </a:r>
            <a:r>
              <a:rPr lang="en-US" sz="3200" u="sng" dirty="0" smtClean="0">
                <a:solidFill>
                  <a:srgbClr val="FF0000"/>
                </a:solidFill>
              </a:rPr>
              <a:t>**</a:t>
            </a:r>
            <a:r>
              <a:rPr lang="en-US" sz="3200" u="sng" dirty="0" smtClean="0"/>
              <a:t>:    To Rx incontinence </a:t>
            </a:r>
          </a:p>
          <a:p>
            <a:r>
              <a:rPr lang="en-US" sz="3200" dirty="0" smtClean="0"/>
              <a:t>	(</a:t>
            </a:r>
            <a:r>
              <a:rPr lang="en-US" sz="3200" b="1" dirty="0" err="1" smtClean="0"/>
              <a:t>Imipramine</a:t>
            </a:r>
            <a:r>
              <a:rPr lang="en-US" sz="3200" dirty="0" smtClean="0"/>
              <a:t>; </a:t>
            </a:r>
            <a:r>
              <a:rPr lang="en-US" sz="3200" b="1" dirty="0" err="1" smtClean="0">
                <a:cs typeface="Tahoma" pitchFamily="34" charset="0"/>
              </a:rPr>
              <a:t>Oxybutynin</a:t>
            </a:r>
            <a:r>
              <a:rPr lang="en-US" sz="3200" dirty="0" smtClean="0"/>
              <a:t>)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333375"/>
            <a:ext cx="8534400" cy="6264275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What is difference between atropine and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hyoscine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609600" indent="-609600">
              <a:buFont typeface="Wingdings" pitchFamily="2" charset="2"/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Hyoscine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(SCOPOLAMINE)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has</a:t>
            </a:r>
          </a:p>
          <a:p>
            <a:pPr marL="609600" indent="-609600">
              <a:lnSpc>
                <a:spcPct val="80000"/>
              </a:lnSpc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Shorter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duration of action</a:t>
            </a:r>
          </a:p>
          <a:p>
            <a:pPr marL="609600" indent="-609600">
              <a:lnSpc>
                <a:spcPct val="80000"/>
              </a:lnSpc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CNS depressant action</a:t>
            </a:r>
          </a:p>
          <a:p>
            <a:pPr marL="609600" indent="-609600">
              <a:lnSpc>
                <a:spcPct val="80000"/>
              </a:lnSpc>
            </a:pP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Antiemetics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action in motion sickness</a:t>
            </a:r>
          </a:p>
          <a:p>
            <a:pPr marL="609600" indent="-609600">
              <a:lnSpc>
                <a:spcPct val="8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Can produce amnesia. </a:t>
            </a:r>
          </a:p>
          <a:p>
            <a:pPr marL="609600" indent="-609600">
              <a:lnSpc>
                <a:spcPct val="80000"/>
              </a:lnSpc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Less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CVS effect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>
              <a:buNone/>
            </a:pPr>
            <a:r>
              <a:rPr lang="en-US" dirty="0" smtClean="0"/>
              <a:t>				</a:t>
            </a:r>
            <a:r>
              <a:rPr lang="en-US" sz="3600" b="1" dirty="0" smtClean="0">
                <a:solidFill>
                  <a:srgbClr val="C00000"/>
                </a:solidFill>
              </a:rPr>
              <a:t>Good Luck</a:t>
            </a:r>
            <a:endParaRPr lang="en-US" b="1" dirty="0" smtClean="0">
              <a:solidFill>
                <a:srgbClr val="C00000"/>
              </a:solidFill>
            </a:endParaRPr>
          </a:p>
          <a:p>
            <a:pPr lvl="1" algn="ctr">
              <a:buNone/>
            </a:pPr>
            <a:r>
              <a:rPr lang="en-US" dirty="0" smtClean="0"/>
              <a:t>Any Questions </a:t>
            </a:r>
          </a:p>
          <a:p>
            <a:pPr lvl="1" algn="ctr">
              <a:buNone/>
            </a:pPr>
            <a:r>
              <a:rPr lang="en-US" dirty="0" smtClean="0"/>
              <a:t>Mobile: (0505281200)</a:t>
            </a:r>
          </a:p>
          <a:p>
            <a:pPr lvl="1" algn="ctr">
              <a:buNone/>
            </a:pPr>
            <a:r>
              <a:rPr lang="en-US" dirty="0" smtClean="0"/>
              <a:t>Or</a:t>
            </a:r>
          </a:p>
          <a:p>
            <a:pPr lvl="1" algn="ctr">
              <a:buNone/>
            </a:pPr>
            <a:r>
              <a:rPr lang="en-US" dirty="0" smtClean="0">
                <a:solidFill>
                  <a:srgbClr val="FF0000"/>
                </a:solidFill>
                <a:hlinkClick r:id="rId2"/>
              </a:rPr>
              <a:t>aqahaider@hotmail.com</a:t>
            </a:r>
            <a:endParaRPr lang="en-US" dirty="0" smtClean="0">
              <a:solidFill>
                <a:srgbClr val="FF0000"/>
              </a:solidFill>
            </a:endParaRPr>
          </a:p>
          <a:p>
            <a:pPr lvl="1" algn="ctr">
              <a:buNone/>
            </a:pPr>
            <a:r>
              <a:rPr lang="en-US" dirty="0" smtClean="0"/>
              <a:t>qalhaider@ksu.edu.sa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839200" cy="25908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b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drugs that block cholinergic receptors.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260648"/>
            <a:ext cx="7920037" cy="806450"/>
          </a:xfrm>
          <a:prstGeom prst="rect">
            <a:avLst/>
          </a:prstGeom>
          <a:solidFill>
            <a:srgbClr val="0080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defRPr/>
            </a:pP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Anticholinergic drugs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553200"/>
          </a:xfrm>
        </p:spPr>
        <p:txBody>
          <a:bodyPr/>
          <a:lstStyle/>
          <a:p>
            <a:pPr>
              <a:defRPr/>
            </a:pPr>
            <a:endParaRPr lang="en-US" b="1" kern="1200" dirty="0" smtClean="0"/>
          </a:p>
          <a:p>
            <a:pPr>
              <a:buFontTx/>
              <a:buNone/>
              <a:defRPr/>
            </a:pPr>
            <a:endParaRPr lang="en-US" b="1" kern="1200" dirty="0" smtClean="0"/>
          </a:p>
          <a:p>
            <a:pPr>
              <a:defRPr/>
            </a:pPr>
            <a:endParaRPr lang="en-US" b="1" kern="1200" dirty="0" smtClean="0"/>
          </a:p>
          <a:p>
            <a:pPr>
              <a:defRPr/>
            </a:pPr>
            <a:endParaRPr lang="en-US" b="1" kern="1200" dirty="0" smtClean="0"/>
          </a:p>
          <a:p>
            <a:pPr>
              <a:defRPr/>
            </a:pPr>
            <a:endParaRPr lang="en-US" b="1" kern="1200" dirty="0" smtClean="0"/>
          </a:p>
          <a:p>
            <a:pPr>
              <a:defRPr/>
            </a:pPr>
            <a:endParaRPr lang="en-US" b="1" kern="1200" dirty="0" smtClean="0"/>
          </a:p>
          <a:p>
            <a:pPr>
              <a:defRPr/>
            </a:pPr>
            <a:endParaRPr lang="en-US" b="1" kern="1200" dirty="0" smtClean="0"/>
          </a:p>
          <a:p>
            <a:pPr>
              <a:defRPr/>
            </a:pPr>
            <a:endParaRPr lang="en-US" b="1" kern="1200" dirty="0" smtClean="0"/>
          </a:p>
          <a:p>
            <a:pPr>
              <a:buFontTx/>
              <a:buNone/>
              <a:defRPr/>
            </a:pPr>
            <a:endParaRPr lang="en-US" sz="1800" b="1" kern="1200" dirty="0" smtClean="0"/>
          </a:p>
          <a:p>
            <a:pPr>
              <a:buFontTx/>
              <a:buNone/>
              <a:defRPr/>
            </a:pPr>
            <a:endParaRPr lang="en-US" sz="1800" b="1" kern="1200" dirty="0" smtClean="0"/>
          </a:p>
          <a:p>
            <a:pPr>
              <a:buFontTx/>
              <a:buNone/>
              <a:defRPr/>
            </a:pPr>
            <a:r>
              <a:rPr lang="en-US" sz="1800" b="1" kern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b="1" kern="1200" dirty="0" smtClean="0"/>
          </a:p>
          <a:p>
            <a:pPr>
              <a:defRPr/>
            </a:pPr>
            <a:endParaRPr lang="en-US" b="1" kern="1200" dirty="0" smtClean="0"/>
          </a:p>
        </p:txBody>
      </p:sp>
      <p:sp>
        <p:nvSpPr>
          <p:cNvPr id="17411" name="Line 5"/>
          <p:cNvSpPr>
            <a:spLocks noChangeShapeType="1"/>
          </p:cNvSpPr>
          <p:nvPr/>
        </p:nvSpPr>
        <p:spPr bwMode="auto">
          <a:xfrm>
            <a:off x="3962400" y="9906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7412" name="Line 6"/>
          <p:cNvSpPr>
            <a:spLocks noChangeShapeType="1"/>
          </p:cNvSpPr>
          <p:nvPr/>
        </p:nvSpPr>
        <p:spPr bwMode="auto">
          <a:xfrm>
            <a:off x="2362200" y="1752600"/>
            <a:ext cx="419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7413" name="Line 7"/>
          <p:cNvSpPr>
            <a:spLocks noChangeShapeType="1"/>
          </p:cNvSpPr>
          <p:nvPr/>
        </p:nvSpPr>
        <p:spPr bwMode="auto">
          <a:xfrm>
            <a:off x="2362200" y="1752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7414" name="Line 8"/>
          <p:cNvSpPr>
            <a:spLocks noChangeShapeType="1"/>
          </p:cNvSpPr>
          <p:nvPr/>
        </p:nvSpPr>
        <p:spPr bwMode="auto">
          <a:xfrm>
            <a:off x="6553200" y="1752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7415" name="Text Box 9"/>
          <p:cNvSpPr txBox="1">
            <a:spLocks noChangeArrowheads="1"/>
          </p:cNvSpPr>
          <p:nvPr/>
        </p:nvSpPr>
        <p:spPr bwMode="auto">
          <a:xfrm>
            <a:off x="1295400" y="1981200"/>
            <a:ext cx="32686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Antimuscarinics</a:t>
            </a:r>
          </a:p>
          <a:p>
            <a:pPr algn="ctr"/>
            <a:r>
              <a:rPr lang="en-US" sz="2400" b="1"/>
              <a:t>(Parasympatholytics)</a:t>
            </a:r>
          </a:p>
        </p:txBody>
      </p:sp>
      <p:sp>
        <p:nvSpPr>
          <p:cNvPr id="17416" name="Text Box 10"/>
          <p:cNvSpPr txBox="1">
            <a:spLocks noChangeArrowheads="1"/>
          </p:cNvSpPr>
          <p:nvPr/>
        </p:nvSpPr>
        <p:spPr bwMode="auto">
          <a:xfrm>
            <a:off x="5387975" y="2057400"/>
            <a:ext cx="2197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Antinicotinics</a:t>
            </a:r>
          </a:p>
        </p:txBody>
      </p:sp>
      <p:sp>
        <p:nvSpPr>
          <p:cNvPr id="17417" name="Line 11"/>
          <p:cNvSpPr>
            <a:spLocks noChangeShapeType="1"/>
          </p:cNvSpPr>
          <p:nvPr/>
        </p:nvSpPr>
        <p:spPr bwMode="auto">
          <a:xfrm>
            <a:off x="6553200" y="25146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7418" name="Line 12"/>
          <p:cNvSpPr>
            <a:spLocks noChangeShapeType="1"/>
          </p:cNvSpPr>
          <p:nvPr/>
        </p:nvSpPr>
        <p:spPr bwMode="auto">
          <a:xfrm>
            <a:off x="5486400" y="2971800"/>
            <a:ext cx="2362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7419" name="Line 13"/>
          <p:cNvSpPr>
            <a:spLocks noChangeShapeType="1"/>
          </p:cNvSpPr>
          <p:nvPr/>
        </p:nvSpPr>
        <p:spPr bwMode="auto">
          <a:xfrm>
            <a:off x="5486400" y="29718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7420" name="Line 14"/>
          <p:cNvSpPr>
            <a:spLocks noChangeShapeType="1"/>
          </p:cNvSpPr>
          <p:nvPr/>
        </p:nvSpPr>
        <p:spPr bwMode="auto">
          <a:xfrm>
            <a:off x="7848600" y="29718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990600" y="2743200"/>
            <a:ext cx="2819400" cy="457200"/>
            <a:chOff x="4483444" y="2438400"/>
            <a:chExt cx="3276600" cy="457200"/>
          </a:xfrm>
        </p:grpSpPr>
        <p:sp>
          <p:nvSpPr>
            <p:cNvPr id="17429" name="Line 11"/>
            <p:cNvSpPr>
              <a:spLocks noChangeShapeType="1"/>
            </p:cNvSpPr>
            <p:nvPr/>
          </p:nvSpPr>
          <p:spPr bwMode="auto">
            <a:xfrm>
              <a:off x="5988909" y="2438400"/>
              <a:ext cx="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7430" name="Line 12"/>
            <p:cNvSpPr>
              <a:spLocks noChangeShapeType="1"/>
            </p:cNvSpPr>
            <p:nvPr/>
          </p:nvSpPr>
          <p:spPr bwMode="auto">
            <a:xfrm>
              <a:off x="4483444" y="2895600"/>
              <a:ext cx="3276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</p:grpSp>
      <p:cxnSp>
        <p:nvCxnSpPr>
          <p:cNvPr id="23" name="Straight Connector 22"/>
          <p:cNvCxnSpPr/>
          <p:nvPr/>
        </p:nvCxnSpPr>
        <p:spPr>
          <a:xfrm rot="16200000" flipH="1">
            <a:off x="2973388" y="4038600"/>
            <a:ext cx="1674812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152401" y="4037012"/>
            <a:ext cx="1676400" cy="317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352800" y="4724400"/>
            <a:ext cx="3124200" cy="914400"/>
          </a:xfrm>
          <a:prstGeom prst="rect">
            <a:avLst/>
          </a:prstGeom>
          <a:solidFill>
            <a:srgbClr val="259E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>
                <a:solidFill>
                  <a:schemeClr val="tx1"/>
                </a:solidFill>
              </a:rPr>
              <a:t>synthetic atropine substitutes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267200" y="3352800"/>
            <a:ext cx="22860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>
                <a:solidFill>
                  <a:schemeClr val="tx1"/>
                </a:solidFill>
              </a:rPr>
              <a:t>Ganglionic </a:t>
            </a:r>
          </a:p>
          <a:p>
            <a:pPr algn="ctr">
              <a:defRPr/>
            </a:pPr>
            <a:r>
              <a:rPr lang="en-US" sz="2400" b="1">
                <a:solidFill>
                  <a:schemeClr val="tx1"/>
                </a:solidFill>
              </a:rPr>
              <a:t>blockers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705600" y="3352800"/>
            <a:ext cx="22860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>
                <a:solidFill>
                  <a:schemeClr val="tx1"/>
                </a:solidFill>
              </a:rPr>
              <a:t>Neuromuscular blockers</a:t>
            </a:r>
            <a:endParaRPr lang="en-US" sz="2200">
              <a:solidFill>
                <a:schemeClr val="tx1"/>
              </a:solidFill>
            </a:endParaRPr>
          </a:p>
        </p:txBody>
      </p:sp>
      <p:sp>
        <p:nvSpPr>
          <p:cNvPr id="37" name="Rectangle 4"/>
          <p:cNvSpPr>
            <a:spLocks noChangeArrowheads="1"/>
          </p:cNvSpPr>
          <p:nvPr/>
        </p:nvSpPr>
        <p:spPr bwMode="auto">
          <a:xfrm>
            <a:off x="609600" y="76200"/>
            <a:ext cx="7920038" cy="914400"/>
          </a:xfrm>
          <a:prstGeom prst="rect">
            <a:avLst/>
          </a:prstGeom>
          <a:solidFill>
            <a:srgbClr val="0080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defRPr/>
            </a:pP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Anticholinergic drugs 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52400" y="4724400"/>
            <a:ext cx="3124200" cy="914400"/>
          </a:xfrm>
          <a:prstGeom prst="rect">
            <a:avLst/>
          </a:prstGeom>
          <a:solidFill>
            <a:srgbClr val="259E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>
                <a:solidFill>
                  <a:schemeClr val="tx1"/>
                </a:solidFill>
              </a:rPr>
              <a:t>Naturally occurring alkaloids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304800" y="3048000"/>
            <a:ext cx="84582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8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Atropine </a:t>
            </a:r>
            <a:r>
              <a:rPr lang="en-US" sz="28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(</a:t>
            </a:r>
            <a:r>
              <a:rPr lang="en-US" sz="2800" b="1" i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Hyoscyamine</a:t>
            </a:r>
            <a:r>
              <a:rPr lang="en-US" sz="28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)</a:t>
            </a:r>
          </a:p>
          <a:p>
            <a:pPr>
              <a:buFontTx/>
              <a:buChar char="•"/>
            </a:pPr>
            <a:r>
              <a:rPr lang="en-US" sz="28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Hyoscine</a:t>
            </a:r>
            <a:r>
              <a:rPr lang="en-US" sz="28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(</a:t>
            </a:r>
            <a:r>
              <a:rPr lang="en-US" sz="2800" b="1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Scopolamine</a:t>
            </a:r>
            <a:r>
              <a:rPr lang="en-US" sz="28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)</a:t>
            </a:r>
          </a:p>
          <a:p>
            <a:endParaRPr lang="en-US" sz="2800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US" sz="28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	Esters </a:t>
            </a:r>
            <a:r>
              <a:rPr lang="en-US" sz="28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of tropic acid and </a:t>
            </a:r>
            <a:r>
              <a:rPr lang="en-US" sz="2800" b="1" dirty="0">
                <a:solidFill>
                  <a:srgbClr val="FF0066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tertiary amines</a:t>
            </a:r>
          </a:p>
          <a:p>
            <a:pPr>
              <a:buFontTx/>
              <a:buChar char="•"/>
            </a:pPr>
            <a:r>
              <a:rPr lang="en-US" sz="28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	Lipid soluble </a:t>
            </a:r>
            <a:r>
              <a:rPr lang="en-US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Why?</a:t>
            </a:r>
            <a:endParaRPr lang="en-US" sz="2800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US" sz="28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	Good </a:t>
            </a:r>
            <a:r>
              <a:rPr lang="en-US" sz="28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oral </a:t>
            </a:r>
            <a:r>
              <a:rPr lang="en-US" sz="28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absorption  </a:t>
            </a:r>
            <a:r>
              <a:rPr lang="en-US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Why?</a:t>
            </a:r>
            <a:endParaRPr lang="en-US" sz="2800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US" sz="28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	Good </a:t>
            </a:r>
            <a:r>
              <a:rPr lang="en-US" sz="28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distribution</a:t>
            </a:r>
          </a:p>
          <a:p>
            <a:pPr>
              <a:buFontTx/>
              <a:buChar char="•"/>
            </a:pPr>
            <a:r>
              <a:rPr lang="en-US" sz="28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	Cross </a:t>
            </a:r>
            <a:r>
              <a:rPr lang="en-US" sz="28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blood brain barrier</a:t>
            </a:r>
            <a:r>
              <a:rPr lang="en-US" sz="2800" b="1" dirty="0">
                <a:solidFill>
                  <a:srgbClr val="FF0066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(have CNS actions</a:t>
            </a:r>
            <a:r>
              <a:rPr lang="en-US" sz="2800" b="1" dirty="0" smtClean="0">
                <a:solidFill>
                  <a:srgbClr val="FF0066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) 	Why?</a:t>
            </a:r>
            <a:endParaRPr lang="en-US" sz="2800" b="1" dirty="0">
              <a:solidFill>
                <a:srgbClr val="FF0066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buFontTx/>
              <a:buChar char="•"/>
            </a:pPr>
            <a:endParaRPr lang="en-US" sz="2800" b="1" dirty="0"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>
            <a:lum bright="-18000" contrast="40000"/>
          </a:blip>
          <a:srcRect/>
          <a:stretch>
            <a:fillRect/>
          </a:stretch>
        </p:blipFill>
        <p:spPr bwMode="auto">
          <a:xfrm>
            <a:off x="3810000" y="1066800"/>
            <a:ext cx="5105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Box 6"/>
          <p:cNvSpPr txBox="1">
            <a:spLocks noChangeArrowheads="1"/>
          </p:cNvSpPr>
          <p:nvPr/>
        </p:nvSpPr>
        <p:spPr bwMode="auto">
          <a:xfrm>
            <a:off x="228600" y="944563"/>
            <a:ext cx="6172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Natural alkaloids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09600" y="76200"/>
            <a:ext cx="7920038" cy="685800"/>
          </a:xfrm>
          <a:prstGeom prst="rect">
            <a:avLst/>
          </a:prstGeom>
          <a:solidFill>
            <a:srgbClr val="0080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defRPr/>
            </a:pPr>
            <a:r>
              <a:rPr lang="en-US" sz="3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Muscarinic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antagonists (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Parasympatholetics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115888"/>
            <a:ext cx="981075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u="sng" dirty="0">
                <a:solidFill>
                  <a:schemeClr val="accent2"/>
                </a:solidFill>
              </a:rPr>
              <a:t>Chemistry and PK:</a:t>
            </a:r>
          </a:p>
          <a:p>
            <a:endParaRPr lang="en-US" sz="2800" b="1" dirty="0">
              <a:solidFill>
                <a:schemeClr val="accent2"/>
              </a:solidFill>
            </a:endParaRPr>
          </a:p>
          <a:p>
            <a:r>
              <a:rPr lang="en-US" b="1" dirty="0"/>
              <a:t>What are the differences between Atropine (</a:t>
            </a:r>
            <a:r>
              <a:rPr lang="en-US" b="1" dirty="0" err="1"/>
              <a:t>Hyosyamine</a:t>
            </a:r>
            <a:r>
              <a:rPr lang="en-US" b="1" dirty="0"/>
              <a:t>) and </a:t>
            </a:r>
          </a:p>
          <a:p>
            <a:r>
              <a:rPr lang="en-US" b="1" dirty="0"/>
              <a:t>Scopolamine (</a:t>
            </a:r>
            <a:r>
              <a:rPr lang="en-US" b="1" dirty="0" err="1"/>
              <a:t>Hyosine</a:t>
            </a:r>
            <a:r>
              <a:rPr lang="en-US" b="1" dirty="0" smtClean="0"/>
              <a:t>)? See the last slide</a:t>
            </a:r>
            <a:endParaRPr lang="en-US" b="1" dirty="0"/>
          </a:p>
          <a:p>
            <a:r>
              <a:rPr lang="en-US" b="1" dirty="0"/>
              <a:t>What are the differences between tertiary and quaternary</a:t>
            </a:r>
          </a:p>
          <a:p>
            <a:r>
              <a:rPr lang="en-US" b="1" dirty="0"/>
              <a:t> compounds in Clinical uses and PK (absorption and distribution)?</a:t>
            </a:r>
            <a:r>
              <a:rPr lang="en-US" dirty="0"/>
              <a:t> </a:t>
            </a:r>
          </a:p>
          <a:p>
            <a:endParaRPr lang="en-US" b="1" dirty="0"/>
          </a:p>
          <a:p>
            <a:r>
              <a:rPr lang="en-US" b="1" dirty="0"/>
              <a:t>At which medications the anti-cholinergic effects could be found?</a:t>
            </a:r>
          </a:p>
          <a:p>
            <a:endParaRPr lang="en-US" b="1" dirty="0"/>
          </a:p>
          <a:p>
            <a:r>
              <a:rPr lang="en-US" sz="2800" b="1" u="sng" dirty="0">
                <a:solidFill>
                  <a:schemeClr val="accent2"/>
                </a:solidFill>
              </a:rPr>
              <a:t>Mechanism of Action:</a:t>
            </a:r>
          </a:p>
          <a:p>
            <a:endParaRPr lang="en-US" b="1" dirty="0">
              <a:solidFill>
                <a:schemeClr val="accent2"/>
              </a:solidFill>
            </a:endParaRPr>
          </a:p>
          <a:p>
            <a:r>
              <a:rPr lang="en-US" b="1" dirty="0"/>
              <a:t>Simply, they are competitive and reversible blockers of </a:t>
            </a:r>
            <a:r>
              <a:rPr lang="en-US" b="1" dirty="0" err="1"/>
              <a:t>muscarinic</a:t>
            </a:r>
            <a:r>
              <a:rPr lang="en-US" b="1" dirty="0"/>
              <a:t> receptors?</a:t>
            </a:r>
          </a:p>
          <a:p>
            <a:r>
              <a:rPr lang="en-US" b="1" dirty="0"/>
              <a:t>Some of them like atropine could not distinguish between the   </a:t>
            </a:r>
          </a:p>
          <a:p>
            <a:r>
              <a:rPr lang="en-US" b="1" dirty="0"/>
              <a:t>subtypes of </a:t>
            </a:r>
            <a:r>
              <a:rPr lang="en-US" b="1" dirty="0" err="1"/>
              <a:t>muscarinic</a:t>
            </a:r>
            <a:r>
              <a:rPr lang="en-US" b="1" dirty="0"/>
              <a:t> receptors</a:t>
            </a:r>
            <a:r>
              <a:rPr lang="en-US" b="1" dirty="0" smtClean="0"/>
              <a:t>. So What?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49275"/>
            <a:ext cx="9144000" cy="6308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b="1" u="sng" dirty="0">
                <a:solidFill>
                  <a:schemeClr val="accent2"/>
                </a:solidFill>
              </a:rPr>
              <a:t>Pharmacological Effects of </a:t>
            </a:r>
            <a:r>
              <a:rPr lang="en-US" b="1" u="sng" dirty="0" err="1">
                <a:solidFill>
                  <a:schemeClr val="accent2"/>
                </a:solidFill>
              </a:rPr>
              <a:t>Antimuscarinics</a:t>
            </a:r>
            <a:endParaRPr lang="en-US" b="1" u="sng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b="1" dirty="0"/>
              <a:t>(Atropine is a prototype</a:t>
            </a:r>
            <a:r>
              <a:rPr lang="en-US" b="1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b="1" dirty="0" smtClean="0">
                <a:solidFill>
                  <a:srgbClr val="0000FF"/>
                </a:solidFill>
              </a:rPr>
              <a:t>Note</a:t>
            </a:r>
            <a:r>
              <a:rPr lang="en-US" sz="2800" b="1" dirty="0" smtClean="0">
                <a:solidFill>
                  <a:srgbClr val="FF0000"/>
                </a:solidFill>
              </a:rPr>
              <a:t>: Simply it is the opposite </a:t>
            </a:r>
            <a:r>
              <a:rPr lang="en-US" sz="2800" b="1" smtClean="0">
                <a:solidFill>
                  <a:srgbClr val="FF0000"/>
                </a:solidFill>
              </a:rPr>
              <a:t>of the cholinergic </a:t>
            </a:r>
            <a:r>
              <a:rPr lang="en-US" sz="2800" b="1" dirty="0" smtClean="0">
                <a:solidFill>
                  <a:srgbClr val="FF0000"/>
                </a:solidFill>
              </a:rPr>
              <a:t>actions</a:t>
            </a:r>
            <a:endParaRPr lang="en-US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en-US" b="1" u="sng" dirty="0"/>
          </a:p>
          <a:p>
            <a:pPr>
              <a:lnSpc>
                <a:spcPct val="80000"/>
              </a:lnSpc>
            </a:pPr>
            <a:r>
              <a:rPr lang="en-US" sz="2800" b="1" u="sng" dirty="0">
                <a:solidFill>
                  <a:srgbClr val="0000FF"/>
                </a:solidFill>
              </a:rPr>
              <a:t>1) Effect on Eye:</a:t>
            </a:r>
            <a:r>
              <a:rPr lang="en-US" sz="2800" b="1" dirty="0"/>
              <a:t>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 dirty="0"/>
              <a:t>       </a:t>
            </a:r>
            <a:r>
              <a:rPr lang="en-US" b="1" dirty="0" smtClean="0"/>
              <a:t>Blocks </a:t>
            </a:r>
            <a:r>
              <a:rPr lang="en-US" b="1" dirty="0" err="1"/>
              <a:t>muscarenic</a:t>
            </a:r>
            <a:r>
              <a:rPr lang="en-US" b="1" dirty="0"/>
              <a:t> innervations on the circular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/>
              <a:t>		   muscles (</a:t>
            </a:r>
            <a:r>
              <a:rPr lang="en-US" sz="2800" b="1" dirty="0" err="1"/>
              <a:t>Mydriasis</a:t>
            </a:r>
            <a:r>
              <a:rPr lang="en-US" sz="2800" b="1" dirty="0"/>
              <a:t>) and relaxes </a:t>
            </a:r>
            <a:r>
              <a:rPr lang="en-US" sz="2800" b="1" dirty="0" err="1"/>
              <a:t>cilairy</a:t>
            </a:r>
            <a:r>
              <a:rPr lang="en-US" sz="2800" b="1" dirty="0"/>
              <a:t> muscles 	  (</a:t>
            </a:r>
            <a:r>
              <a:rPr lang="en-US" sz="2800" b="1" dirty="0" err="1"/>
              <a:t>Cycloplegia</a:t>
            </a:r>
            <a:r>
              <a:rPr lang="en-US" sz="2800" b="1" dirty="0" smtClean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 smtClean="0"/>
              <a:t>		Increases intra ocular pressure thus worsens  	glaucoma</a:t>
            </a:r>
          </a:p>
          <a:p>
            <a:pPr lvl="1">
              <a:lnSpc>
                <a:spcPct val="85000"/>
              </a:lnSpc>
              <a:buSzPct val="70000"/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lnSpc>
                <a:spcPct val="85000"/>
              </a:lnSpc>
              <a:buSzPct val="70000"/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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Lacrimal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secretion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sandy eye</a:t>
            </a:r>
            <a:endParaRPr lang="en-US" sz="2800" b="1" dirty="0"/>
          </a:p>
          <a:p>
            <a:pPr>
              <a:lnSpc>
                <a:spcPct val="80000"/>
              </a:lnSpc>
            </a:pPr>
            <a:r>
              <a:rPr lang="en-US" b="1" dirty="0">
                <a:solidFill>
                  <a:schemeClr val="accent1"/>
                </a:solidFill>
              </a:rPr>
              <a:t>What are the clinical consequences of such Pharm. effects</a:t>
            </a:r>
            <a:r>
              <a:rPr lang="en-US" b="1" dirty="0" smtClean="0">
                <a:solidFill>
                  <a:schemeClr val="accent1"/>
                </a:solidFill>
              </a:rPr>
              <a:t>?  </a:t>
            </a:r>
          </a:p>
          <a:p>
            <a:pPr>
              <a:lnSpc>
                <a:spcPct val="80000"/>
              </a:lnSpc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</a:pPr>
            <a:endParaRPr lang="en-US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04813"/>
            <a:ext cx="8748712" cy="6453187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sz="2000" b="1" dirty="0">
                <a:solidFill>
                  <a:srgbClr val="0000FF"/>
                </a:solidFill>
              </a:rPr>
              <a:t>Effects on CVS:</a:t>
            </a:r>
            <a:r>
              <a:rPr lang="en-US" sz="2000" b="1" dirty="0"/>
              <a:t> 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sz="1800" b="1" dirty="0"/>
              <a:t>Mainly, tachycardia  due to antagonism of the </a:t>
            </a:r>
            <a:r>
              <a:rPr lang="en-US" sz="1800" b="1" dirty="0" err="1"/>
              <a:t>vagal</a:t>
            </a:r>
            <a:r>
              <a:rPr lang="en-US" sz="1800" b="1" dirty="0"/>
              <a:t> affect</a:t>
            </a:r>
            <a:r>
              <a:rPr lang="en-US" sz="1800" b="1" dirty="0" smtClean="0"/>
              <a:t>..</a:t>
            </a:r>
            <a:endParaRPr lang="en-US" sz="1800" b="1" dirty="0"/>
          </a:p>
          <a:p>
            <a:pPr marL="990600" lvl="1" indent="-533400">
              <a:lnSpc>
                <a:spcPct val="80000"/>
              </a:lnSpc>
            </a:pPr>
            <a:r>
              <a:rPr lang="en-US" sz="1800" b="1" dirty="0"/>
              <a:t>No significant effects on atria and ventricles and blood </a:t>
            </a:r>
            <a:r>
              <a:rPr lang="en-US" sz="1800" b="1" dirty="0" smtClean="0"/>
              <a:t>pressure.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sz="2000" b="1" dirty="0" smtClean="0">
                <a:solidFill>
                  <a:srgbClr val="FF0000"/>
                </a:solidFill>
              </a:rPr>
              <a:t>What is the clinical significant of  such effects?</a:t>
            </a:r>
            <a:endParaRPr lang="en-US" sz="1800" b="1" dirty="0">
              <a:solidFill>
                <a:srgbClr val="FF0000"/>
              </a:solidFill>
            </a:endParaRPr>
          </a:p>
          <a:p>
            <a:pPr marL="990600" lvl="1" indent="-533400">
              <a:lnSpc>
                <a:spcPct val="80000"/>
              </a:lnSpc>
            </a:pPr>
            <a:endParaRPr lang="en-US" sz="1800" b="1" dirty="0"/>
          </a:p>
          <a:p>
            <a:pPr marL="609600" indent="-609600">
              <a:lnSpc>
                <a:spcPct val="80000"/>
              </a:lnSpc>
            </a:pPr>
            <a:endParaRPr lang="en-US" sz="2000" b="1" u="sng" dirty="0"/>
          </a:p>
          <a:p>
            <a:pPr marL="609600" indent="-609600">
              <a:lnSpc>
                <a:spcPct val="80000"/>
              </a:lnSpc>
            </a:pPr>
            <a:r>
              <a:rPr lang="en-US" sz="2000" b="1" dirty="0">
                <a:solidFill>
                  <a:srgbClr val="0000FF"/>
                </a:solidFill>
              </a:rPr>
              <a:t>Effects on CNS</a:t>
            </a:r>
          </a:p>
          <a:p>
            <a:pPr marL="609600" indent="-609600">
              <a:lnSpc>
                <a:spcPct val="80000"/>
              </a:lnSpc>
            </a:pPr>
            <a:r>
              <a:rPr lang="en-US" sz="2000" b="1" dirty="0"/>
              <a:t>	a. At normal doses: Atropine </a:t>
            </a:r>
            <a:r>
              <a:rPr lang="en-US" sz="2000" b="1" dirty="0" smtClean="0"/>
              <a:t>stimulates </a:t>
            </a:r>
            <a:r>
              <a:rPr lang="en-US" sz="2000" b="1" dirty="0"/>
              <a:t>modularly centers, 	while scopolamine produces drowsiness and amnesia. </a:t>
            </a:r>
            <a:r>
              <a:rPr lang="en-US" sz="2000" b="1" dirty="0" smtClean="0"/>
              <a:t>However</a:t>
            </a:r>
            <a:r>
              <a:rPr lang="en-US" sz="2000" b="1" dirty="0"/>
              <a:t>, at higher doses both of them produce </a:t>
            </a:r>
            <a:r>
              <a:rPr lang="en-US" sz="2000" b="1" dirty="0" smtClean="0"/>
              <a:t>excitement</a:t>
            </a:r>
            <a:r>
              <a:rPr lang="en-US" sz="2000" b="1" dirty="0"/>
              <a:t>, agitation, hallucinations and coma.    </a:t>
            </a:r>
          </a:p>
          <a:p>
            <a:pPr marL="609600" indent="-609600">
              <a:lnSpc>
                <a:spcPct val="80000"/>
              </a:lnSpc>
            </a:pPr>
            <a:endParaRPr lang="en-US" sz="2000" b="1" dirty="0"/>
          </a:p>
          <a:p>
            <a:pPr marL="609600" indent="-609600">
              <a:lnSpc>
                <a:spcPct val="80000"/>
              </a:lnSpc>
            </a:pPr>
            <a:r>
              <a:rPr lang="en-US" sz="2000" b="1" dirty="0"/>
              <a:t>	b. Anti motion sickness effect (Scopolamine</a:t>
            </a:r>
            <a:r>
              <a:rPr lang="en-US" sz="2000" b="1" dirty="0" smtClean="0"/>
              <a:t>)  why not Atropine?</a:t>
            </a:r>
            <a:endParaRPr lang="en-US" sz="2000" b="1" dirty="0"/>
          </a:p>
          <a:p>
            <a:pPr marL="609600" indent="-609600">
              <a:lnSpc>
                <a:spcPct val="80000"/>
              </a:lnSpc>
            </a:pPr>
            <a:r>
              <a:rPr lang="en-US" sz="2000" b="1" dirty="0"/>
              <a:t>	c. Anti-tremor activity (</a:t>
            </a:r>
            <a:r>
              <a:rPr lang="en-US" sz="2000" b="1" dirty="0" err="1"/>
              <a:t>Benztropin</a:t>
            </a:r>
            <a:r>
              <a:rPr lang="en-US" sz="2000" b="1" dirty="0"/>
              <a:t>; </a:t>
            </a:r>
            <a:r>
              <a:rPr lang="en-US" sz="2000" b="1" dirty="0" err="1"/>
              <a:t>Trihexyphenidyl</a:t>
            </a:r>
            <a:r>
              <a:rPr lang="en-US" sz="2000" b="1" dirty="0"/>
              <a:t>) </a:t>
            </a:r>
          </a:p>
          <a:p>
            <a:pPr marL="609600" indent="-609600">
              <a:lnSpc>
                <a:spcPct val="80000"/>
              </a:lnSpc>
            </a:pPr>
            <a:endParaRPr lang="en-US" sz="2000" b="1" dirty="0"/>
          </a:p>
          <a:p>
            <a:pPr marL="609600" indent="-609600">
              <a:lnSpc>
                <a:spcPct val="80000"/>
              </a:lnSpc>
            </a:pPr>
            <a:r>
              <a:rPr lang="en-US" sz="2000" b="1" u="sng" dirty="0">
                <a:solidFill>
                  <a:srgbClr val="0000FF"/>
                </a:solidFill>
              </a:rPr>
              <a:t>Actions on the respiratory system</a:t>
            </a:r>
          </a:p>
          <a:p>
            <a:pPr marL="609600" indent="-609600">
              <a:lnSpc>
                <a:spcPct val="80000"/>
              </a:lnSpc>
            </a:pPr>
            <a:r>
              <a:rPr lang="en-US" sz="2000" b="1" dirty="0"/>
              <a:t>	a. </a:t>
            </a:r>
            <a:r>
              <a:rPr lang="en-US" sz="2000" b="1" dirty="0" smtClean="0"/>
              <a:t>Decreases bronchial secretion (used as </a:t>
            </a:r>
            <a:r>
              <a:rPr lang="en-US" sz="2000" b="1" dirty="0" err="1" smtClean="0"/>
              <a:t>preanesthetic</a:t>
            </a:r>
            <a:r>
              <a:rPr lang="en-US" sz="2000" b="1" dirty="0" smtClean="0"/>
              <a:t> </a:t>
            </a:r>
            <a:r>
              <a:rPr lang="en-US" sz="2000" b="1" dirty="0"/>
              <a:t>Med; COPD)</a:t>
            </a:r>
          </a:p>
          <a:p>
            <a:pPr marL="609600" indent="-609600">
              <a:lnSpc>
                <a:spcPct val="80000"/>
              </a:lnSpc>
            </a:pPr>
            <a:endParaRPr lang="en-US" sz="2000" b="1" dirty="0"/>
          </a:p>
          <a:p>
            <a:pPr marL="609600" indent="-609600">
              <a:lnSpc>
                <a:spcPct val="80000"/>
              </a:lnSpc>
            </a:pPr>
            <a:r>
              <a:rPr lang="en-US" sz="2000" b="1" dirty="0"/>
              <a:t>	b. </a:t>
            </a:r>
            <a:r>
              <a:rPr lang="en-US" sz="2000" b="1" dirty="0" smtClean="0"/>
              <a:t>Dilates  bronchioles (used for Rx</a:t>
            </a:r>
            <a:r>
              <a:rPr lang="en-US" sz="2000" b="1" dirty="0"/>
              <a:t>. Asthma)</a:t>
            </a:r>
          </a:p>
          <a:p>
            <a:pPr marL="609600" indent="-609600">
              <a:lnSpc>
                <a:spcPct val="80000"/>
              </a:lnSpc>
            </a:pPr>
            <a:endParaRPr lang="en-US" sz="2000" b="1" dirty="0"/>
          </a:p>
          <a:p>
            <a:pPr marL="609600" indent="-609600">
              <a:lnSpc>
                <a:spcPct val="80000"/>
              </a:lnSpc>
            </a:pPr>
            <a:endParaRPr lang="en-US" sz="2000" b="1" dirty="0"/>
          </a:p>
          <a:p>
            <a:pPr marL="609600" indent="-609600">
              <a:lnSpc>
                <a:spcPct val="80000"/>
              </a:lnSpc>
            </a:pP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04813"/>
            <a:ext cx="7772400" cy="6119812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Gastrointestinal Effects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marL="717550" lvl="1" indent="-457200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Relaxation of smooth muscles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constipatin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3200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717550" lvl="1" indent="-457200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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GIT motility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Antispasmodic effect 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Buscopan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Propanthelin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3200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717550" lvl="1" indent="-457200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Sphincter contraction</a:t>
            </a:r>
          </a:p>
          <a:p>
            <a:pPr marL="533400" indent="-533400"/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Urinary Tract</a:t>
            </a:r>
          </a:p>
          <a:p>
            <a:pPr marL="717550" lvl="1" indent="-457200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Relaxation of smooth muscles of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ureters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17550" lvl="1" indent="-457200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Increases Sphincter contraction. Thus leads to Urinary retention</a:t>
            </a:r>
          </a:p>
          <a:p>
            <a:pPr marL="717550" lvl="1" indent="-457200">
              <a:lnSpc>
                <a:spcPct val="80000"/>
              </a:lnSpc>
              <a:buNone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Therefore, they are contraindicated for prostate hypertrophy patients.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>
              <a:lnSpc>
                <a:spcPct val="80000"/>
              </a:lnSpc>
              <a:buFont typeface="Symbol" pitchFamily="18" charset="2"/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Effects on Secretion</a:t>
            </a:r>
          </a:p>
          <a:p>
            <a:pPr lvl="1"/>
            <a:r>
              <a:rPr lang="en-US" dirty="0" smtClean="0"/>
              <a:t>A.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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Salivary secretion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/>
              <a:t>Dry mouth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 </a:t>
            </a:r>
            <a:r>
              <a:rPr lang="en-US" dirty="0" smtClean="0"/>
              <a:t>gastric Acid (used for Peptic Ulcer )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Sweating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Dry skin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Fever in infants and children.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Bronchial Secretion (used for COPD)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551</Words>
  <Application>Microsoft Office PowerPoint</Application>
  <PresentationFormat>On-screen Show (4:3)</PresentationFormat>
  <Paragraphs>186</Paragraphs>
  <Slides>17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Anticholinergic drugs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  Therapeutic applications:  a. Central Nervous System Disorders   1. Parkinson’s disease        (Benztropine)   2. Motion Sickness (Scopolamine)  B. Opthalmological Disorders:  e.g: Homatropine,tropicamide   1. Accurate measurement of                 refractive error in uncooperative          patients (e,g: children) (Ciliary                paralysus)   2. Examination of retina        (Mydriasis)    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Rock</dc:creator>
  <cp:lastModifiedBy>ksupy</cp:lastModifiedBy>
  <cp:revision>52</cp:revision>
  <dcterms:created xsi:type="dcterms:W3CDTF">2003-10-17T20:07:03Z</dcterms:created>
  <dcterms:modified xsi:type="dcterms:W3CDTF">2012-01-30T12:15:57Z</dcterms:modified>
</cp:coreProperties>
</file>