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54" r:id="rId2"/>
    <p:sldId id="389" r:id="rId3"/>
    <p:sldId id="402" r:id="rId4"/>
    <p:sldId id="403" r:id="rId5"/>
    <p:sldId id="382" r:id="rId6"/>
    <p:sldId id="390" r:id="rId7"/>
    <p:sldId id="391" r:id="rId8"/>
    <p:sldId id="383" r:id="rId9"/>
    <p:sldId id="339" r:id="rId10"/>
    <p:sldId id="348" r:id="rId11"/>
    <p:sldId id="258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84" r:id="rId20"/>
    <p:sldId id="399" r:id="rId21"/>
    <p:sldId id="385" r:id="rId22"/>
    <p:sldId id="400" r:id="rId23"/>
    <p:sldId id="380" r:id="rId24"/>
    <p:sldId id="40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0000FF"/>
    <a:srgbClr val="4E00C0"/>
    <a:srgbClr val="EA00A2"/>
    <a:srgbClr val="5100C8"/>
    <a:srgbClr val="000099"/>
    <a:srgbClr val="CCFF33"/>
    <a:srgbClr val="00CC99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>
        <p:scale>
          <a:sx n="70" d="100"/>
          <a:sy n="70" d="100"/>
        </p:scale>
        <p:origin x="-115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05/02/2012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1702" y="1628800"/>
            <a:ext cx="79227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PHARMACOLOGY OF SNS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887" y="84898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locally;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as haemostatic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epistaxsis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 &amp;  as decongestant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400" b="1" dirty="0" smtClean="0">
                <a:latin typeface="Symbol" pitchFamily="18" charset="2"/>
              </a:rPr>
              <a:t>!!!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to its absorption &amp; toxicity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                                                 +  bleeding from incision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957477"/>
            <a:ext cx="892971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systemically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for treatment of  </a:t>
            </a: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Allergic reactions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drug of choice in anaphylactic shock as it is the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physiological antagonist of histamine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Also 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urticaria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angioneurotic</a:t>
            </a:r>
            <a:r>
              <a:rPr lang="en-US" sz="2400" b="1" dirty="0" smtClean="0">
                <a:latin typeface="Arial Narrow" pitchFamily="34" charset="0"/>
              </a:rPr>
              <a:t> edema &amp; other hypersensitivity reactions due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 BP  &amp; cause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vasoconstricton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status asthmatics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given parentally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</a:rPr>
              <a:t>+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mucosal edema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sym typeface="Wingdings 3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)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>
              <a:lnSpc>
                <a:spcPts val="2700"/>
              </a:lnSpc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 are better in asthma by inhalation</a:t>
            </a: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cardiac arrest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direct but now through central line</a:t>
            </a:r>
          </a:p>
          <a:p>
            <a:pPr lvl="1">
              <a:lnSpc>
                <a:spcPts val="2700"/>
              </a:lnSpc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1 </a:t>
            </a:r>
            <a:r>
              <a:rPr lang="en-US" sz="2000" b="1" i="1" dirty="0" smtClean="0">
                <a:latin typeface="Arial Narrow" pitchFamily="34" charset="0"/>
              </a:rPr>
              <a:t>are better 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3702" y="142852"/>
            <a:ext cx="2332279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77861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11" name="Picture 4" descr="C:\Users\user\Pictures\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365104"/>
            <a:ext cx="179591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Point Star 8"/>
          <p:cNvSpPr/>
          <p:nvPr/>
        </p:nvSpPr>
        <p:spPr>
          <a:xfrm>
            <a:off x="251520" y="5949280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764704"/>
            <a:ext cx="78581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5140" y="142852"/>
            <a:ext cx="2260841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04" y="1193332"/>
            <a:ext cx="8929718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Tachycardia, palpitation, arrhythmias, angina pains         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Headache, weakness, tremors anxiety and restlessness.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Hypertension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cerebral hemorrhage and pulmonary edema.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</a:rPr>
              <a:t>Coldness of extremities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tissue necrosis and gangrene if </a:t>
            </a:r>
            <a:r>
              <a:rPr lang="en-US" sz="2400" b="1" spc="-40" dirty="0" err="1" smtClean="0">
                <a:latin typeface="Arial Narrow" pitchFamily="34" charset="0"/>
              </a:rPr>
              <a:t>extravasation</a:t>
            </a:r>
            <a:endParaRPr lang="en-US" sz="2400" b="1" spc="-40" dirty="0" smtClean="0"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Nasal stuffiness; rebound congestion if used as decongestion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3717032"/>
            <a:ext cx="214314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14566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CHD, hypertension, peripheral arterial disease.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Hyperthyroidism.              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Closed-angle glaucoma </a:t>
            </a:r>
            <a:r>
              <a:rPr lang="en-US" sz="2400" b="1" spc="-40" dirty="0" smtClean="0">
                <a:latin typeface="Arial Narrow" pitchFamily="34" charset="0"/>
              </a:rPr>
              <a:t>(</a:t>
            </a:r>
            <a:r>
              <a:rPr lang="en-US" sz="2400" b="1" spc="-40" dirty="0" err="1" smtClean="0">
                <a:latin typeface="Arial Narrow" pitchFamily="34" charset="0"/>
              </a:rPr>
              <a:t>ciliary</a:t>
            </a:r>
            <a:r>
              <a:rPr lang="en-US" sz="2400" b="1" spc="-40" dirty="0" smtClean="0">
                <a:latin typeface="Arial Narrow" pitchFamily="34" charset="0"/>
              </a:rPr>
              <a:t> relaxation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spc="-40" dirty="0" smtClean="0">
                <a:latin typeface="Arial Narrow" pitchFamily="34" charset="0"/>
              </a:rPr>
              <a:t> filtration angle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 IOP</a:t>
            </a:r>
            <a:endParaRPr lang="en-US" sz="2400" b="1" spc="-40" dirty="0">
              <a:latin typeface="Arial Narrow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8926" y="857232"/>
            <a:ext cx="60798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NOREPINEPHRINE = NORADRENALINE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1423006"/>
            <a:ext cx="821537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naturally released from postganglionic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Not used much therapeutically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severe vasoconstriction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2419955"/>
            <a:ext cx="821537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Only administered IV  - Not IM or Subcutaneous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necrosis</a:t>
            </a:r>
            <a:endParaRPr lang="en-US" sz="2400" b="1" baseline="-25000" dirty="0" smtClean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2783750"/>
            <a:ext cx="857252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[ systolic &amp; diastolic] 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vagal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stimulation)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			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 not much changed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	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3980548"/>
            <a:ext cx="85725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systemically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hypotensive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states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spinal anesthesia, in septic shock if  fluid replacement and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inotropics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fail)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!!!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topically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as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local haemostatic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	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 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          (&lt; tachycardia &amp; irritability 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           &amp; &gt; necrosis &amp; sloughing)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494932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4818" name="Picture 2" descr="http://comps.fotosearch.com/comp/LIF/LIF133/starting-intravenous-infusion_~E4050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38" b="11718"/>
          <a:stretch>
            <a:fillRect/>
          </a:stretch>
        </p:blipFill>
        <p:spPr bwMode="auto">
          <a:xfrm>
            <a:off x="6724680" y="4500546"/>
            <a:ext cx="2133600" cy="2357454"/>
          </a:xfrm>
          <a:prstGeom prst="rect">
            <a:avLst/>
          </a:prstGeom>
          <a:noFill/>
        </p:spPr>
      </p:pic>
      <p:sp>
        <p:nvSpPr>
          <p:cNvPr id="13" name="5-Point Star 12"/>
          <p:cNvSpPr/>
          <p:nvPr/>
        </p:nvSpPr>
        <p:spPr>
          <a:xfrm>
            <a:off x="8244408" y="1484784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  <p:bldP spid="9" grpId="0"/>
      <p:bldP spid="12" grpId="0" build="p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824459"/>
            <a:ext cx="186501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500562" y="2786058"/>
            <a:ext cx="5357850" cy="4000528"/>
            <a:chOff x="0" y="3032054"/>
            <a:chExt cx="5066888" cy="3754532"/>
          </a:xfrm>
        </p:grpSpPr>
        <p:pic>
          <p:nvPicPr>
            <p:cNvPr id="1026" name="Picture 2" descr="C:\Users\Administrator\Pictures\Pictur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81"/>
            <a:stretch>
              <a:fillRect/>
            </a:stretch>
          </p:blipFill>
          <p:spPr bwMode="auto">
            <a:xfrm>
              <a:off x="0" y="3429000"/>
              <a:ext cx="3739448" cy="335758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2857488" y="3929066"/>
              <a:ext cx="1571636" cy="374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Vessels</a:t>
              </a:r>
              <a:r>
                <a:rPr lang="en-US" sz="2000" b="1" dirty="0" smtClean="0">
                  <a:latin typeface="Symbol" pitchFamily="18" charset="2"/>
                </a:rPr>
                <a:t> a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070821"/>
              <a:ext cx="3000396" cy="56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Kidney D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vasodilatation </a:t>
              </a:r>
            </a:p>
            <a:p>
              <a:pPr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  <a:sym typeface="Wingdings 3"/>
                </a:rPr>
                <a:t>+ </a:t>
              </a:r>
              <a:r>
                <a:rPr lang="en-US" sz="2000" b="1" dirty="0" err="1" smtClean="0">
                  <a:latin typeface="Arial Narrow" pitchFamily="34" charset="0"/>
                  <a:sym typeface="Wingdings 3"/>
                </a:rPr>
                <a:t>diuresis</a:t>
              </a:r>
              <a:endParaRPr lang="en-US" sz="2000" b="1" baseline="-25000" dirty="0" smtClean="0"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95120" y="3032054"/>
              <a:ext cx="2571768" cy="374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Heart 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dirty="0" smtClean="0"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 force  </a:t>
              </a:r>
              <a:endParaRPr lang="en-US" sz="2000" b="1" baseline="-25000" dirty="0" smtClean="0">
                <a:latin typeface="Arial Narrow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86512" y="785794"/>
            <a:ext cx="257939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ISOPRENALINE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44" y="916576"/>
            <a:ext cx="857256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 ; show no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uptake nor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breakdown by MOA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longer action.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</a:p>
          <a:p>
            <a:pPr>
              <a:lnSpc>
                <a:spcPts val="2600"/>
              </a:lnSpc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10 times &gt;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broncho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-dilatation Was used by inhalation </a:t>
            </a:r>
            <a:r>
              <a:rPr lang="en-US" sz="2400" b="1" spc="-4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acute asthma</a:t>
            </a:r>
          </a:p>
          <a:p>
            <a:pPr>
              <a:lnSpc>
                <a:spcPts val="26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in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cardiac arrest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but contraindicated in hyperthyroidism &amp; CHD</a:t>
            </a:r>
            <a:r>
              <a:rPr lang="en-US" sz="2200" b="1" baseline="-250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3429000"/>
            <a:ext cx="457203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It is a natural CNS transmitter.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Released from postganglionic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(&gt; renal vessels)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Releases NE from postganglionic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8280920" y="5949280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5072074"/>
            <a:ext cx="88582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is the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drug of choice in treatment of SHOCK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septic, </a:t>
            </a:r>
            <a:r>
              <a:rPr lang="en-US" sz="2400" b="1" dirty="0" err="1" smtClean="0">
                <a:latin typeface="Arial Narrow" pitchFamily="34" charset="0"/>
              </a:rPr>
              <a:t>hypovolaemic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(after fluid replacement), </a:t>
            </a:r>
            <a:r>
              <a:rPr lang="en-US" sz="2400" b="1" dirty="0" err="1" smtClean="0">
                <a:latin typeface="Arial Narrow" pitchFamily="34" charset="0"/>
              </a:rPr>
              <a:t>cardiogenic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&amp; CO (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),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without causing renal impairment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(D</a:t>
            </a:r>
            <a:r>
              <a:rPr lang="en-US" sz="2400" b="1" u="heavy" baseline="-2500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76" y="6217952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Can be given in acute heart failure (HF)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but better </a:t>
            </a:r>
            <a:r>
              <a:rPr lang="en-US" sz="24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dobutamine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844" y="3571876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 </a:t>
            </a:r>
          </a:p>
        </p:txBody>
      </p:sp>
      <p:pic>
        <p:nvPicPr>
          <p:cNvPr id="19" name="Picture 18" descr="heartrt.jpg (131376 byte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350" y="1214449"/>
            <a:ext cx="51006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42844" y="978929"/>
            <a:ext cx="45005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, no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According to dose;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first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then  due to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followed by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effect</a:t>
            </a:r>
            <a:endParaRPr lang="en-US" sz="2400" b="1" baseline="-25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4569749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4046" y="785794"/>
            <a:ext cx="200789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140" y="785794"/>
            <a:ext cx="2293642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DOBUTAMINE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955164"/>
            <a:ext cx="885828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synthetic. Given IV.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with little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No or little  in therapeutic dose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(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counterbalance + no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endParaRPr lang="en-US" sz="2400" b="1" baseline="-25000" dirty="0" smtClean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44" y="3244711"/>
            <a:ext cx="8858280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for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short term management of cardiac </a:t>
            </a:r>
            <a:b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decompensation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after cardiac surgery, in </a:t>
            </a:r>
            <a:r>
              <a:rPr lang="en-US" sz="2400" b="1" dirty="0" smtClean="0">
                <a:latin typeface="Arial Narrow" pitchFamily="34" charset="0"/>
              </a:rPr>
              <a:t>acute HF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is preferred because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    it does not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o</a:t>
            </a:r>
            <a:r>
              <a:rPr lang="en-US" sz="2400" b="1" dirty="0" smtClean="0">
                <a:latin typeface="Arial Narrow" pitchFamily="34" charset="0"/>
              </a:rPr>
              <a:t>xygen demand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216289"/>
            <a:ext cx="1471620" cy="18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4282" y="278605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0724" name="Picture 4" descr="http://l.thumbs.canstockphoto.com/canstock4418221.jpg"/>
          <p:cNvPicPr>
            <a:picLocks noChangeAspect="1" noChangeArrowheads="1"/>
          </p:cNvPicPr>
          <p:nvPr/>
        </p:nvPicPr>
        <p:blipFill>
          <a:blip r:embed="rId4" cstate="print"/>
          <a:srcRect l="18576" r="9771" b="6259"/>
          <a:stretch>
            <a:fillRect/>
          </a:stretch>
        </p:blipFill>
        <p:spPr bwMode="auto">
          <a:xfrm>
            <a:off x="5167627" y="4000504"/>
            <a:ext cx="2904835" cy="2636832"/>
          </a:xfrm>
          <a:prstGeom prst="rect">
            <a:avLst/>
          </a:prstGeom>
          <a:noFill/>
        </p:spPr>
      </p:pic>
      <p:pic>
        <p:nvPicPr>
          <p:cNvPr id="30726" name="Picture 6" descr="http://comps.fotosearch.com/comp/LIF/LIF134/type-intravenous-infusion_~E5030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 flipH="1">
            <a:off x="7358082" y="4143380"/>
            <a:ext cx="1194197" cy="1214446"/>
          </a:xfrm>
          <a:prstGeom prst="rect">
            <a:avLst/>
          </a:prstGeom>
          <a:noFill/>
        </p:spPr>
      </p:pic>
      <p:sp>
        <p:nvSpPr>
          <p:cNvPr id="12" name="5-Point Star 11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785794"/>
            <a:ext cx="243651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PHENYLPHERINE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06" y="857232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synthetic, </a:t>
            </a:r>
            <a:r>
              <a:rPr lang="en-US" sz="2400" b="1" dirty="0" err="1" smtClean="0">
                <a:latin typeface="Arial Narrow" pitchFamily="34" charset="0"/>
              </a:rPr>
              <a:t>noncatecholamine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&amp; has prolonged duration of action.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as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406" y="3496359"/>
            <a:ext cx="88582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Systemically;</a:t>
            </a: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Pressor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agent </a:t>
            </a:r>
            <a:r>
              <a:rPr lang="en-US" sz="2400" b="1" dirty="0" smtClean="0">
                <a:latin typeface="Arial Narrow" pitchFamily="34" charset="0"/>
              </a:rPr>
              <a:t>in </a:t>
            </a:r>
            <a:r>
              <a:rPr lang="en-US" sz="2400" b="1" dirty="0" err="1" smtClean="0">
                <a:latin typeface="Arial Narrow" pitchFamily="34" charset="0"/>
              </a:rPr>
              <a:t>hypotensive</a:t>
            </a:r>
            <a:r>
              <a:rPr lang="en-US" sz="2400" b="1" dirty="0" smtClean="0">
                <a:latin typeface="Arial Narrow" pitchFamily="34" charset="0"/>
              </a:rPr>
              <a:t> states. </a:t>
            </a:r>
            <a:r>
              <a:rPr lang="en-US" sz="2000" b="1" i="1" dirty="0" smtClean="0">
                <a:latin typeface="Arial Narrow" pitchFamily="34" charset="0"/>
              </a:rPr>
              <a:t>Infusion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	              </a:t>
            </a:r>
            <a:r>
              <a:rPr lang="en-US" sz="2400" b="1" dirty="0" smtClean="0">
                <a:latin typeface="Arial Narrow" pitchFamily="34" charset="0"/>
              </a:rPr>
              <a:t>Terminate </a:t>
            </a:r>
            <a:r>
              <a:rPr lang="en-US" sz="2400" b="1" dirty="0" err="1" smtClean="0">
                <a:latin typeface="Arial Narrow" pitchFamily="34" charset="0"/>
              </a:rPr>
              <a:t>atrial</a:t>
            </a:r>
            <a:r>
              <a:rPr lang="en-US" sz="2400" b="1" dirty="0" smtClean="0">
                <a:latin typeface="Arial Narrow" pitchFamily="34" charset="0"/>
              </a:rPr>
              <a:t> tachycardia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(reflex </a:t>
            </a:r>
            <a:r>
              <a:rPr lang="en-US" sz="2000" b="1" i="1" dirty="0" err="1" smtClean="0">
                <a:latin typeface="Arial Narrow" pitchFamily="34" charset="0"/>
              </a:rPr>
              <a:t>bradycardia</a:t>
            </a:r>
            <a:r>
              <a:rPr lang="en-US" sz="2000" b="1" i="1" dirty="0" smtClean="0">
                <a:latin typeface="Arial Narrow" pitchFamily="34" charset="0"/>
              </a:rPr>
              <a:t>)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Nasal decongestant</a:t>
            </a:r>
            <a:r>
              <a:rPr lang="en-US" sz="2200" b="1" dirty="0" smtClean="0">
                <a:latin typeface="Arial Narrow" pitchFamily="34" charset="0"/>
              </a:rPr>
              <a:t>. </a:t>
            </a:r>
            <a:r>
              <a:rPr lang="en-US" sz="2000" b="1" i="1" dirty="0" smtClean="0">
                <a:latin typeface="Arial Narrow" pitchFamily="34" charset="0"/>
              </a:rPr>
              <a:t>Oral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Topically;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Local Haemostatic, with Local anesthesia.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	        Decongestant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Arial Narrow" pitchFamily="34" charset="0"/>
              </a:rPr>
              <a:t>nasal &amp; ocular)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Mydriatic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(no </a:t>
            </a:r>
            <a:r>
              <a:rPr lang="en-US" sz="2000" b="1" i="1" dirty="0" err="1" smtClean="0">
                <a:latin typeface="Arial Narrow" pitchFamily="34" charset="0"/>
              </a:rPr>
              <a:t>cycloplegia</a:t>
            </a:r>
            <a:r>
              <a:rPr lang="en-US" sz="2000" b="1" i="1" dirty="0" smtClean="0">
                <a:latin typeface="Arial Narrow" pitchFamily="34" charset="0"/>
              </a:rPr>
              <a:t> so facilitate eye examination)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43800" y="1857364"/>
            <a:ext cx="2000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Peaks in 20 min.</a:t>
            </a:r>
          </a:p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MY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½</a:t>
            </a: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 30 min.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7143800" y="2500307"/>
            <a:ext cx="2000200" cy="714380"/>
            <a:chOff x="7143800" y="2514747"/>
            <a:chExt cx="2000200" cy="1128567"/>
          </a:xfrm>
        </p:grpSpPr>
        <p:sp>
          <p:nvSpPr>
            <p:cNvPr id="27" name="Rectangle 26"/>
            <p:cNvSpPr/>
            <p:nvPr/>
          </p:nvSpPr>
          <p:spPr>
            <a:xfrm>
              <a:off x="7143800" y="3268853"/>
              <a:ext cx="2000200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</a:rPr>
                <a:t>In Hypotension</a:t>
              </a:r>
              <a:endParaRPr lang="en-US" sz="2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6" idx="2"/>
              <a:endCxn id="27" idx="0"/>
            </p:cNvCxnSpPr>
            <p:nvPr/>
          </p:nvCxnSpPr>
          <p:spPr>
            <a:xfrm rot="5400000">
              <a:off x="7766451" y="2891403"/>
              <a:ext cx="754899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3143240" y="1500174"/>
            <a:ext cx="5847497" cy="369332"/>
            <a:chOff x="3143240" y="1500174"/>
            <a:chExt cx="5847497" cy="369332"/>
          </a:xfrm>
        </p:grpSpPr>
        <p:sp>
          <p:nvSpPr>
            <p:cNvPr id="25" name="Rectangle 24"/>
            <p:cNvSpPr/>
            <p:nvPr/>
          </p:nvSpPr>
          <p:spPr>
            <a:xfrm>
              <a:off x="7235128" y="1500174"/>
              <a:ext cx="1755609" cy="369332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  <a:effectLst>
              <a:outerShdw blurRad="50800" dist="50800" dir="3000000" sx="99000" sy="99000" algn="t" rotWithShape="0">
                <a:srgbClr val="CCFF33"/>
              </a:outerShdw>
            </a:effectLst>
          </p:spPr>
          <p:txBody>
            <a:bodyPr wrap="square">
              <a:spAutoFit/>
            </a:bodyPr>
            <a:lstStyle/>
            <a:p>
              <a:pPr marL="171450" lvl="1" indent="-171450" defTabSz="844550">
                <a:lnSpc>
                  <a:spcPct val="90000"/>
                </a:lnSpc>
              </a:pPr>
              <a:r>
                <a:rPr lang="en-US" sz="2000" dirty="0" smtClean="0">
                  <a:latin typeface="Arial Rounded MT Bold" pitchFamily="34" charset="0"/>
                </a:rPr>
                <a:t>MIDODRINE </a:t>
              </a:r>
              <a:endParaRPr lang="en-MY" sz="2000" dirty="0" smtClean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143240" y="1714488"/>
              <a:ext cx="39290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42844" y="2052524"/>
            <a:ext cx="521497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 due to vasoconstriction </a:t>
            </a:r>
            <a:r>
              <a:rPr lang="en-US" sz="2400" b="1" dirty="0" smtClean="0">
                <a:latin typeface="Arial Narrow" pitchFamily="34" charset="0"/>
              </a:rPr>
              <a:t>(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282" y="3017472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 build="p"/>
      <p:bldP spid="26" grpId="0"/>
      <p:bldP spid="24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2164" y="1428736"/>
            <a:ext cx="1928826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IMIDAZOLINE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7388" y="1428736"/>
            <a:ext cx="2857520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smtClean="0"/>
              <a:t>PHENYLETHYLAMINES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6050" y="1817958"/>
            <a:ext cx="242889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Methoxamine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2164" y="1817958"/>
            <a:ext cx="464343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Naphazoline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Oxymetazoline</a:t>
            </a:r>
            <a:r>
              <a:rPr lang="en-US" sz="2200" b="1" dirty="0" smtClean="0">
                <a:latin typeface="Arial Narrow" pitchFamily="34" charset="0"/>
              </a:rPr>
              <a:t> HCI (Afrin)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Xylometazoline</a:t>
            </a:r>
            <a:r>
              <a:rPr lang="en-US" sz="2200" b="1" dirty="0" smtClean="0">
                <a:latin typeface="Arial Narrow" pitchFamily="34" charset="0"/>
              </a:rPr>
              <a:t> HCI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(</a:t>
            </a:r>
            <a:r>
              <a:rPr lang="en-US" sz="22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Otrivine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78" y="857232"/>
            <a:ext cx="371477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Nasal &amp; Ocular Decongestants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4637634" y="1299946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flipH="1">
            <a:off x="5143536" y="1285860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20" y="2555388"/>
            <a:ext cx="5072066" cy="208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7286644" y="4886278"/>
            <a:ext cx="172213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CLONIDINE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4282" y="4717754"/>
            <a:ext cx="885828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synthetic, </a:t>
            </a:r>
            <a:r>
              <a:rPr lang="en-US" sz="2400" b="1" dirty="0" err="1" smtClean="0">
                <a:latin typeface="Arial Narrow" pitchFamily="34" charset="0"/>
              </a:rPr>
              <a:t>imidazoline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or as patch.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presynaptic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&amp; on </a:t>
            </a:r>
            <a:r>
              <a:rPr lang="en-US" sz="2000" b="1" i="1" dirty="0" err="1" smtClean="0">
                <a:latin typeface="Arial Narrow" pitchFamily="34" charset="0"/>
              </a:rPr>
              <a:t>Imidazoline</a:t>
            </a:r>
            <a:r>
              <a:rPr lang="en-US" sz="2000" b="1" i="1" dirty="0" smtClean="0">
                <a:latin typeface="Arial Narrow" pitchFamily="34" charset="0"/>
              </a:rPr>
              <a:t> Receptors</a:t>
            </a:r>
            <a:endParaRPr lang="en-US" sz="2300" b="1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8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by action on </a:t>
            </a:r>
            <a:r>
              <a:rPr lang="en-US" sz="2000" b="1" i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Symbol" pitchFamily="18" charset="2"/>
              </a:rPr>
              <a:t>a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) at nucleus </a:t>
            </a:r>
            <a:r>
              <a:rPr lang="en-US" sz="2000" b="1" i="1" dirty="0" err="1" smtClean="0">
                <a:latin typeface="Arial Narrow" pitchFamily="34" charset="0"/>
              </a:rPr>
              <a:t>tractus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</a:rPr>
              <a:t>solitarius</a:t>
            </a:r>
            <a:r>
              <a:rPr lang="en-US" sz="2000" b="1" i="1" dirty="0" smtClean="0">
                <a:latin typeface="Arial Narrow" pitchFamily="34" charset="0"/>
              </a:rPr>
              <a:t> to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 sympathetic outflow to heart &amp; vessels. 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i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</a:rPr>
              <a:t>Antihypertensive agent</a:t>
            </a:r>
            <a:endParaRPr lang="en-US" sz="2300" b="1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285720" y="6360828"/>
            <a:ext cx="8858280" cy="425758"/>
            <a:chOff x="285720" y="2500306"/>
            <a:chExt cx="8858280" cy="425758"/>
          </a:xfrm>
        </p:grpSpPr>
        <p:sp>
          <p:nvSpPr>
            <p:cNvPr id="32" name="Rectangle 31"/>
            <p:cNvSpPr/>
            <p:nvPr/>
          </p:nvSpPr>
          <p:spPr>
            <a:xfrm>
              <a:off x="1071538" y="2571744"/>
              <a:ext cx="1428760" cy="28575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5720" y="2500306"/>
              <a:ext cx="8858280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  <a:buBlip>
                  <a:blip r:embed="rId2"/>
                </a:buBlip>
              </a:pPr>
              <a:r>
                <a:rPr lang="en-US" sz="2200" b="1" i="1" dirty="0" smtClean="0">
                  <a:latin typeface="Arial Narrow" pitchFamily="34" charset="0"/>
                </a:rPr>
                <a:t>N.B.</a:t>
              </a:r>
              <a:r>
                <a:rPr lang="en-US" sz="2400" b="1" i="1" dirty="0" smtClean="0"/>
                <a:t> </a:t>
              </a:r>
              <a:r>
                <a:rPr lang="en-US" sz="2200" b="1" i="1" dirty="0" err="1" smtClean="0">
                  <a:latin typeface="Arial Narrow" pitchFamily="34" charset="0"/>
                </a:rPr>
                <a:t>Brimonidine</a:t>
              </a:r>
              <a:r>
                <a:rPr lang="en-US" sz="2200" b="1" i="1" dirty="0" smtClean="0">
                  <a:latin typeface="Arial Narrow" pitchFamily="34" charset="0"/>
                </a:rPr>
                <a:t> is an </a:t>
              </a:r>
              <a:r>
                <a:rPr lang="en-US" sz="2200" b="1" i="1" dirty="0" err="1" smtClean="0">
                  <a:latin typeface="Arial Narrow" pitchFamily="34" charset="0"/>
                </a:rPr>
                <a:t>imidazoline</a:t>
              </a:r>
              <a:r>
                <a:rPr lang="en-US" sz="2200" b="1" i="1" dirty="0" smtClean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000" b="1" i="1" dirty="0" smtClean="0">
                  <a:latin typeface="Symbol" pitchFamily="18" charset="2"/>
                </a:rPr>
                <a:t>a</a:t>
              </a:r>
              <a:r>
                <a:rPr lang="en-US" sz="2000" b="1" i="1" baseline="-25000" dirty="0" smtClean="0">
                  <a:latin typeface="Arial Narrow" pitchFamily="34" charset="0"/>
                </a:rPr>
                <a:t>2 </a:t>
              </a:r>
              <a:r>
                <a:rPr lang="en-US" sz="2200" b="1" i="1" dirty="0" smtClean="0">
                  <a:latin typeface="Arial Narrow" pitchFamily="34" charset="0"/>
                </a:rPr>
                <a:t>agonist used in </a:t>
              </a:r>
              <a:r>
                <a:rPr lang="en-US" sz="2200" b="1" i="1" dirty="0" err="1" smtClean="0">
                  <a:solidFill>
                    <a:srgbClr val="0000FF"/>
                  </a:solidFill>
                  <a:latin typeface="Arial Narrow" pitchFamily="34" charset="0"/>
                </a:rPr>
                <a:t>glucoma</a:t>
              </a:r>
              <a:r>
                <a:rPr lang="en-US" sz="2200" b="1" i="1" dirty="0" smtClean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0" y="4713296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00695" y="3058353"/>
            <a:ext cx="33575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Used for treatment of nasal stuffiness</a:t>
            </a:r>
          </a:p>
          <a:p>
            <a:endParaRPr lang="en-US" sz="105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But can cause Rebound nasal stuffiness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910" y="1928802"/>
            <a:ext cx="242889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00FF00"/>
                  </a:solidFill>
                </a:uFill>
                <a:latin typeface="Arial Narrow" pitchFamily="34" charset="0"/>
              </a:rPr>
              <a:t>Pseudoephedrine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8108181" y="3321843"/>
            <a:ext cx="100013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5-Point Star 26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5212" y="857232"/>
            <a:ext cx="200789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SALBUTAMOL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100010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synthetic. Given orally, by inhalation or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on bronchi. 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Hardly effect on heart (</a:t>
            </a:r>
            <a:r>
              <a:rPr lang="en-US" sz="2400" b="1" i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i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)</a:t>
            </a:r>
            <a:endParaRPr lang="en-US" sz="2400" b="1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Bronchodilater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asthma &amp; chronic obstructive airway disease (COPD)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4282" y="2143116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000" b="1" i="1" dirty="0" smtClean="0">
                <a:latin typeface="Arial Narrow" pitchFamily="34" charset="0"/>
              </a:rPr>
              <a:t>N.B.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latin typeface="Arial Narrow" pitchFamily="34" charset="0"/>
              </a:rPr>
              <a:t>Because t</a:t>
            </a:r>
            <a:r>
              <a:rPr lang="en-US" sz="2000" b="1" i="1" baseline="-25000" dirty="0" smtClean="0">
                <a:latin typeface="Arial Narrow" pitchFamily="34" charset="0"/>
              </a:rPr>
              <a:t>1/2</a:t>
            </a:r>
            <a:r>
              <a:rPr lang="en-US" sz="2000" b="1" i="1" dirty="0" smtClean="0">
                <a:latin typeface="Arial Narrow" pitchFamily="34" charset="0"/>
              </a:rPr>
              <a:t> is 4 hrs longer acting preparations exist ; </a:t>
            </a:r>
            <a:r>
              <a:rPr lang="en-US" sz="2000" b="1" i="1" dirty="0" err="1" smtClean="0">
                <a:latin typeface="Arial Narrow" pitchFamily="34" charset="0"/>
              </a:rPr>
              <a:t>Salmeterol</a:t>
            </a:r>
            <a:r>
              <a:rPr lang="en-US" sz="2000" b="1" i="1" dirty="0" smtClean="0">
                <a:latin typeface="Arial Narrow" pitchFamily="34" charset="0"/>
              </a:rPr>
              <a:t>  &amp; </a:t>
            </a:r>
            <a:r>
              <a:rPr lang="en-US" sz="2000" b="1" i="1" dirty="0" err="1" smtClean="0">
                <a:latin typeface="Arial Narrow" pitchFamily="34" charset="0"/>
              </a:rPr>
              <a:t>Formoterol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endParaRPr lang="en-US" sz="2000" b="1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85720" y="2928934"/>
            <a:ext cx="8858280" cy="810478"/>
            <a:chOff x="285720" y="3000372"/>
            <a:chExt cx="8858280" cy="810478"/>
          </a:xfrm>
        </p:grpSpPr>
        <p:sp>
          <p:nvSpPr>
            <p:cNvPr id="28" name="Rectangle 27"/>
            <p:cNvSpPr/>
            <p:nvPr/>
          </p:nvSpPr>
          <p:spPr>
            <a:xfrm>
              <a:off x="285720" y="3429000"/>
              <a:ext cx="178595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5720" y="3000372"/>
              <a:ext cx="885828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Other selective 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Symbol" pitchFamily="18" charset="2"/>
                </a:rPr>
                <a:t>b</a:t>
              </a:r>
              <a:r>
                <a:rPr lang="en-US" sz="2400" b="1" u="heavy" baseline="-25000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2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agonists :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Terbutaline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Bronchodilator &amp;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endPara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endParaRPr>
            </a:p>
          </p:txBody>
        </p:sp>
      </p:grpSp>
      <p:pic>
        <p:nvPicPr>
          <p:cNvPr id="17" name="Picture 2" descr="Third Trimester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7607" t="30657" r="51318" b="14598"/>
          <a:stretch>
            <a:fillRect/>
          </a:stretch>
        </p:blipFill>
        <p:spPr bwMode="auto">
          <a:xfrm flipH="1">
            <a:off x="5840739" y="3571876"/>
            <a:ext cx="2160285" cy="2000264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3" b="5857"/>
          <a:stretch>
            <a:fillRect/>
          </a:stretch>
        </p:blipFill>
        <p:spPr bwMode="auto">
          <a:xfrm>
            <a:off x="7517804" y="2758761"/>
            <a:ext cx="1500198" cy="122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9"/>
          <p:cNvGrpSpPr/>
          <p:nvPr/>
        </p:nvGrpSpPr>
        <p:grpSpPr>
          <a:xfrm>
            <a:off x="285720" y="5715016"/>
            <a:ext cx="8858280" cy="740138"/>
            <a:chOff x="285720" y="5832134"/>
            <a:chExt cx="8858280" cy="740138"/>
          </a:xfrm>
        </p:grpSpPr>
        <p:sp>
          <p:nvSpPr>
            <p:cNvPr id="31" name="Rectangle 30"/>
            <p:cNvSpPr/>
            <p:nvPr/>
          </p:nvSpPr>
          <p:spPr>
            <a:xfrm>
              <a:off x="285720" y="5832134"/>
              <a:ext cx="1500198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5720" y="5838738"/>
              <a:ext cx="885828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Ritodrine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dirty="0" smtClean="0">
                  <a:latin typeface="Arial Narrow" pitchFamily="34" charset="0"/>
                </a:rPr>
                <a:t>postpone premature </a:t>
              </a:r>
              <a:r>
                <a:rPr lang="en-US" sz="2400" b="1" dirty="0" err="1" smtClean="0">
                  <a:latin typeface="Arial Narrow" pitchFamily="34" charset="0"/>
                </a:rPr>
                <a:t>labour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</a:p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i="1" dirty="0" smtClean="0">
                  <a:latin typeface="Arial Narrow" pitchFamily="34" charset="0"/>
                </a:rPr>
                <a:t>(</a:t>
              </a:r>
              <a:r>
                <a:rPr lang="en-US" sz="2400" b="1" i="1" dirty="0" err="1" smtClean="0">
                  <a:latin typeface="Arial Narrow" pitchFamily="34" charset="0"/>
                </a:rPr>
                <a:t>labour</a:t>
              </a:r>
              <a:r>
                <a:rPr lang="en-US" sz="2400" b="1" i="1" dirty="0" smtClean="0">
                  <a:latin typeface="Arial Narrow" pitchFamily="34" charset="0"/>
                </a:rPr>
                <a:t> that begins before the 37</a:t>
              </a:r>
              <a:r>
                <a:rPr lang="en-US" sz="2400" b="1" i="1" baseline="30000" dirty="0" smtClean="0">
                  <a:latin typeface="Arial Narrow" pitchFamily="34" charset="0"/>
                </a:rPr>
                <a:t>th</a:t>
              </a:r>
              <a:r>
                <a:rPr lang="en-US" sz="2400" b="1" i="1" dirty="0" smtClean="0">
                  <a:latin typeface="Arial Narrow" pitchFamily="34" charset="0"/>
                </a:rPr>
                <a:t> week of gestation).</a:t>
              </a:r>
              <a:endParaRPr lang="en-US" sz="2400" b="1" dirty="0" smtClean="0">
                <a:uFill>
                  <a:solidFill>
                    <a:srgbClr val="FF0000"/>
                  </a:solidFill>
                </a:uFill>
                <a:latin typeface="Arial Rounded MT Bold" pitchFamily="34" charset="0"/>
                <a:sym typeface="Wingdings 3"/>
              </a:endParaRPr>
            </a:p>
          </p:txBody>
        </p:sp>
      </p:grpSp>
      <p:sp>
        <p:nvSpPr>
          <p:cNvPr id="18" name="5-Point Star 1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06084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1071538" y="2072472"/>
            <a:ext cx="7858180" cy="2499536"/>
            <a:chOff x="1071538" y="2072472"/>
            <a:chExt cx="7858180" cy="24995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963" t="46126" r="6868" b="43113"/>
            <a:stretch>
              <a:fillRect/>
            </a:stretch>
          </p:blipFill>
          <p:spPr bwMode="auto">
            <a:xfrm>
              <a:off x="3286116" y="3214686"/>
              <a:ext cx="5214974" cy="7143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Straight Connector 4"/>
            <p:cNvCxnSpPr/>
            <p:nvPr/>
          </p:nvCxnSpPr>
          <p:spPr>
            <a:xfrm rot="5400000">
              <a:off x="5608645" y="2821777"/>
              <a:ext cx="149940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71538" y="3894900"/>
              <a:ext cx="3000396" cy="677108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Adrenoceptor</a:t>
              </a:r>
              <a:r>
                <a:rPr lang="en-US" sz="1900" b="1" spc="70" dirty="0" smtClean="0">
                  <a:latin typeface="Calibri" pitchFamily="34" charset="0"/>
                </a:rPr>
                <a:t> Blockers</a:t>
              </a:r>
            </a:p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Adrenolytics</a:t>
              </a:r>
              <a:endParaRPr lang="en-US" sz="1900" b="1" spc="7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94" y="3894900"/>
              <a:ext cx="3429024" cy="677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smtClean="0">
                  <a:latin typeface="Calibri" pitchFamily="34" charset="0"/>
                </a:rPr>
                <a:t>Adrenergic Neuron Blockers </a:t>
              </a:r>
              <a:r>
                <a:rPr lang="en-US" sz="1900" b="1" spc="70" dirty="0" err="1" smtClean="0">
                  <a:latin typeface="Calibri" pitchFamily="34" charset="0"/>
                </a:rPr>
                <a:t>Sympatholytics</a:t>
              </a:r>
              <a:endParaRPr lang="en-US" sz="1900" b="1" spc="70" dirty="0" smtClean="0">
                <a:latin typeface="Calibri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28596" y="2595321"/>
            <a:ext cx="395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spectrum of action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8596" y="2202412"/>
            <a:ext cx="3043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chemistry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8596" y="2988230"/>
            <a:ext cx="3530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mode of action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285720" y="0"/>
            <a:ext cx="8429652" cy="2214554"/>
            <a:chOff x="285720" y="0"/>
            <a:chExt cx="8429652" cy="2214554"/>
          </a:xfrm>
        </p:grpSpPr>
        <p:sp>
          <p:nvSpPr>
            <p:cNvPr id="13" name="Rectangle 12"/>
            <p:cNvSpPr/>
            <p:nvPr/>
          </p:nvSpPr>
          <p:spPr>
            <a:xfrm>
              <a:off x="428596" y="1500174"/>
              <a:ext cx="3357586" cy="642942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43504" y="1461537"/>
              <a:ext cx="2428892" cy="642942"/>
            </a:xfrm>
            <a:prstGeom prst="rect">
              <a:avLst/>
            </a:prstGeom>
            <a:solidFill>
              <a:srgbClr val="FFE16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60358" y="142852"/>
              <a:ext cx="2786082" cy="642942"/>
            </a:xfrm>
            <a:prstGeom prst="rect">
              <a:avLst/>
            </a:prstGeom>
            <a:gradFill flip="none" rotWithShape="1">
              <a:gsLst>
                <a:gs pos="24000">
                  <a:srgbClr val="FFE161">
                    <a:tint val="66000"/>
                    <a:satMod val="160000"/>
                  </a:srgbClr>
                </a:gs>
                <a:gs pos="41000">
                  <a:srgbClr val="CCFF33"/>
                </a:gs>
                <a:gs pos="100000">
                  <a:srgbClr val="FFE16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b="54055"/>
            <a:stretch>
              <a:fillRect/>
            </a:stretch>
          </p:blipFill>
          <p:spPr bwMode="auto">
            <a:xfrm>
              <a:off x="285720" y="0"/>
              <a:ext cx="8429652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1"/>
          <p:cNvGrpSpPr/>
          <p:nvPr/>
        </p:nvGrpSpPr>
        <p:grpSpPr>
          <a:xfrm>
            <a:off x="142844" y="4591930"/>
            <a:ext cx="6357982" cy="2043462"/>
            <a:chOff x="142844" y="4591930"/>
            <a:chExt cx="6357982" cy="2043462"/>
          </a:xfrm>
        </p:grpSpPr>
        <p:grpSp>
          <p:nvGrpSpPr>
            <p:cNvPr id="6" name="Group 17"/>
            <p:cNvGrpSpPr/>
            <p:nvPr/>
          </p:nvGrpSpPr>
          <p:grpSpPr>
            <a:xfrm>
              <a:off x="142844" y="4591930"/>
              <a:ext cx="6357982" cy="1344443"/>
              <a:chOff x="500034" y="5072074"/>
              <a:chExt cx="6357982" cy="134444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43372" y="5773575"/>
                <a:ext cx="2643206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0034" y="5727895"/>
                <a:ext cx="2928958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1" name="Picture 3" descr="C:\Users\Administrator\Pictures\n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 l="1121" t="5034" b="4362"/>
              <a:stretch>
                <a:fillRect/>
              </a:stretch>
            </p:blipFill>
            <p:spPr bwMode="auto">
              <a:xfrm>
                <a:off x="500034" y="5072074"/>
                <a:ext cx="6357982" cy="1285884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1714480" y="6052284"/>
              <a:ext cx="3286148" cy="583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900" b="1" spc="70" dirty="0" smtClean="0">
                  <a:latin typeface="Calibri" pitchFamily="34" charset="0"/>
                </a:rPr>
                <a:t>Alpha &amp; beta- adrenergic receptor blockers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2663096" y="5429264"/>
              <a:ext cx="1285884" cy="158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rved Down Arrow 25"/>
          <p:cNvSpPr/>
          <p:nvPr/>
        </p:nvSpPr>
        <p:spPr>
          <a:xfrm rot="8603604">
            <a:off x="4574394" y="6185404"/>
            <a:ext cx="1071570" cy="335989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endParaRPr lang="en-US" sz="1900" b="1" spc="7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43" y="201411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INDIRECT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5068" y="785794"/>
            <a:ext cx="25079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AMPHETAMINE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5442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It acts indirectly;</a:t>
            </a:r>
          </a:p>
          <a:p>
            <a:pPr>
              <a:lnSpc>
                <a:spcPts val="2500"/>
              </a:lnSpc>
            </a:pPr>
            <a:r>
              <a:rPr lang="en-MY" sz="2300" b="1" dirty="0" smtClean="0">
                <a:latin typeface="Arial Narrow" pitchFamily="34" charset="0"/>
              </a:rPr>
              <a:t>Releasing NE from adrenergic nerve endings &gt; Blocking  of its reuptake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Because it depletes vesicles from stored NE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3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640" y="4471944"/>
            <a:ext cx="8858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latin typeface="Arial Narrow" pitchFamily="34" charset="0"/>
              </a:rPr>
              <a:t>Weight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appetite </a:t>
            </a:r>
            <a:endParaRPr lang="en-US" sz="2300" b="1" i="1" dirty="0" smtClean="0">
              <a:latin typeface="Arial Narrow" pitchFamily="34" charset="0"/>
            </a:endParaRPr>
          </a:p>
          <a:p>
            <a:r>
              <a:rPr lang="en-US" sz="2300" b="1" dirty="0" smtClean="0">
                <a:latin typeface="Arial Narrow" pitchFamily="34" charset="0"/>
              </a:rPr>
              <a:t>                      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300" b="1" dirty="0" smtClean="0">
                <a:latin typeface="Arial Narrow" pitchFamily="34" charset="0"/>
              </a:rPr>
              <a:t>increase energy expenditure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2132856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MAO, excreted mostly unchanged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u="sng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000" b="1" i="1" u="sng" dirty="0" smtClean="0">
                <a:latin typeface="Arial Narrow" pitchFamily="34" charset="0"/>
                <a:sym typeface="Wingdings 3"/>
              </a:rPr>
              <a:t>by acidification of urine)</a:t>
            </a:r>
            <a:r>
              <a:rPr lang="en-US" sz="2000" b="1" i="1" u="sng" dirty="0" smtClean="0">
                <a:latin typeface="Arial Narrow" pitchFamily="34" charset="0"/>
              </a:rPr>
              <a:t> </a:t>
            </a:r>
            <a:endParaRPr lang="en-US" sz="2300" b="1" i="1" u="sng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5445224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No more used therapeutically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</a:rPr>
              <a:t>induces psychic &amp; physical dependence </a:t>
            </a:r>
            <a:r>
              <a:rPr lang="en-US" sz="2300" b="1" dirty="0" smtClean="0">
                <a:latin typeface="Arial Narrow" pitchFamily="34" charset="0"/>
              </a:rPr>
              <a:t>and psychosis  + the CVS side effects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212" y="3016744"/>
            <a:ext cx="8858280" cy="167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similar to epinephrine but 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effects;</a:t>
            </a:r>
          </a:p>
          <a:p>
            <a:pPr>
              <a:buFont typeface="Wingdings 3"/>
              <a:buChar char=""/>
            </a:pP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ental alertness</a:t>
            </a:r>
            <a:r>
              <a:rPr lang="en-US" sz="2300" b="1" dirty="0" smtClean="0">
                <a:latin typeface="Arial Narrow" pitchFamily="34" charset="0"/>
              </a:rPr>
              <a:t>, wakefulness,  concentration &amp; self-confidence  /  </a:t>
            </a:r>
            <a:br>
              <a:rPr lang="en-US" sz="2300" b="1" dirty="0" smtClean="0">
                <a:latin typeface="Arial Narrow" pitchFamily="34" charset="0"/>
              </a:rPr>
            </a:br>
            <a:r>
              <a:rPr lang="en-US" sz="2300" b="1" dirty="0" smtClean="0">
                <a:latin typeface="Arial Narrow" pitchFamily="34" charset="0"/>
              </a:rPr>
              <a:t>  followed by depression &amp; fatigue on continued use</a:t>
            </a:r>
          </a:p>
          <a:p>
            <a:r>
              <a: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euphoria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causes its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abuse…..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sz="1200" b="1" dirty="0" smtClean="0">
              <a:solidFill>
                <a:srgbClr val="00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460432" y="62099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  <p:bldP spid="11" grpId="0"/>
      <p:bldP spid="12" grpId="0"/>
      <p:bldP spid="13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06084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43" y="201411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DUAL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5140" y="785794"/>
            <a:ext cx="226788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EPHEDRINE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54428"/>
            <a:ext cx="88582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Plant alkaloid, synthetic, mixed </a:t>
            </a:r>
            <a:r>
              <a:rPr lang="en-US" sz="2300" b="1" dirty="0" err="1" smtClean="0">
                <a:latin typeface="Arial Narrow" pitchFamily="34" charset="0"/>
              </a:rPr>
              <a:t>sympathomimetic</a:t>
            </a:r>
            <a:r>
              <a:rPr lang="en-US" sz="2300" b="1" dirty="0" smtClean="0">
                <a:latin typeface="Arial Narrow" pitchFamily="34" charset="0"/>
              </a:rPr>
              <a:t>;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Prolonged direct action on receptors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 receptor down regulation </a:t>
            </a:r>
          </a:p>
          <a:p>
            <a:pPr>
              <a:lnSpc>
                <a:spcPts val="2500"/>
              </a:lnSpc>
            </a:pPr>
            <a:r>
              <a:rPr lang="en-MY" sz="2300" b="1" dirty="0" smtClean="0">
                <a:latin typeface="Arial Narrow" pitchFamily="34" charset="0"/>
              </a:rPr>
              <a:t>Release NE from adrenergic nerve endings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depletes stores</a:t>
            </a:r>
            <a:endParaRPr lang="en-MY" sz="23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300" b="1" dirty="0" smtClean="0">
              <a:solidFill>
                <a:srgbClr val="4E00C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2650225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3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&gt;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facilitation of neuromuscular transmission &amp; retention of urine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(less than amphetamine)</a:t>
            </a:r>
            <a:endParaRPr lang="en-US" sz="2300" b="1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285992"/>
            <a:ext cx="864399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 or COMT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 prolonged action 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3645024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No more therapeutically used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but is abused by athletes and prohibited during games. </a:t>
            </a:r>
            <a:endParaRPr lang="en-US" sz="2200" b="1" i="1" dirty="0" smtClean="0">
              <a:latin typeface="Arial Narrow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85720" y="5910176"/>
            <a:ext cx="8643998" cy="733534"/>
            <a:chOff x="285720" y="5072074"/>
            <a:chExt cx="8643998" cy="733534"/>
          </a:xfrm>
        </p:grpSpPr>
        <p:sp>
          <p:nvSpPr>
            <p:cNvPr id="10" name="Rectangle 9"/>
            <p:cNvSpPr/>
            <p:nvPr/>
          </p:nvSpPr>
          <p:spPr>
            <a:xfrm>
              <a:off x="357158" y="5072074"/>
              <a:ext cx="214314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720" y="5072074"/>
              <a:ext cx="8643998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300" b="1" dirty="0" smtClean="0">
                  <a:latin typeface="Arial Narrow" pitchFamily="34" charset="0"/>
                </a:rPr>
                <a:t>Pseudoephedrine, dual acting &lt; CNS &amp; </a:t>
              </a:r>
              <a:r>
                <a:rPr lang="en-US" sz="2300" b="1" dirty="0" err="1" smtClean="0">
                  <a:latin typeface="Arial Narrow" pitchFamily="34" charset="0"/>
                </a:rPr>
                <a:t>pressor</a:t>
              </a:r>
              <a:r>
                <a:rPr lang="en-US" sz="2300" b="1" dirty="0" smtClean="0">
                  <a:latin typeface="Arial Narrow" pitchFamily="34" charset="0"/>
                </a:rPr>
                <a:t> effects compared to ephedrine. Used as </a:t>
              </a:r>
              <a:r>
                <a:rPr lang="en-US" sz="23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nasal &amp; ocular decongestant &amp; in flue remedies.</a:t>
              </a:r>
              <a:endParaRPr lang="en-US" sz="2300" b="1" i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4143404" cy="10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4"/>
          <p:cNvGrpSpPr/>
          <p:nvPr/>
        </p:nvGrpSpPr>
        <p:grpSpPr>
          <a:xfrm>
            <a:off x="4643437" y="4437112"/>
            <a:ext cx="4500563" cy="1000132"/>
            <a:chOff x="4429124" y="3714752"/>
            <a:chExt cx="4500563" cy="107157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4429124" y="3714752"/>
              <a:ext cx="4500563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4500562" y="4143380"/>
              <a:ext cx="1357322" cy="621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Abuse in Athletes</a:t>
              </a:r>
              <a:endPara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19" name="5-Point Star 18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65966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431802"/>
            <a:ext cx="8929718" cy="61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hypotension                         </a:t>
            </a:r>
          </a:p>
          <a:p>
            <a:pPr lvl="0"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Midodrine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Phenylephrine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Phenylpropanolamine</a:t>
            </a:r>
            <a:endParaRPr lang="en-MY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shock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AHF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Dopamine, Epinephrine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shock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Dopamine,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arrest                         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Epinephrine,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bronchial asthma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Salbutamol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Salmeterol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Formoterol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Isoprenaline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premature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labour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Ritodrine</a:t>
            </a:r>
            <a:r>
              <a:rPr lang="en-US" sz="24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,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nasal decongestion       </a:t>
            </a:r>
          </a:p>
          <a:p>
            <a:pPr>
              <a:spcBef>
                <a:spcPts val="300"/>
              </a:spcBef>
            </a:pPr>
            <a:r>
              <a:rPr lang="en-US" sz="2400" spc="-40" dirty="0" smtClean="0">
                <a:solidFill>
                  <a:srgbClr val="0000FF"/>
                </a:solidFill>
                <a:latin typeface="Arial Narrow" pitchFamily="34" charset="0"/>
              </a:rPr>
              <a:t>Pseudoephedrine, </a:t>
            </a:r>
            <a:r>
              <a:rPr lang="en-US" sz="2400" spc="-40" dirty="0" err="1" smtClean="0">
                <a:latin typeface="Arial Narrow" pitchFamily="34" charset="0"/>
              </a:rPr>
              <a:t>Naphazoline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Oxymetazoline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Phenylephrine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Xylometazoline</a:t>
            </a:r>
            <a:r>
              <a:rPr lang="en-US" sz="2400" spc="-40" dirty="0" smtClean="0">
                <a:latin typeface="Arial Narrow" pitchFamily="34" charset="0"/>
              </a:rPr>
              <a:t> </a:t>
            </a:r>
            <a:endParaRPr lang="en-US" sz="2400" spc="-4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abused in sports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 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Ephedrine, </a:t>
            </a:r>
            <a:r>
              <a:rPr lang="en-US" sz="2400" dirty="0" smtClean="0">
                <a:latin typeface="Arial Narrow" pitchFamily="34" charset="0"/>
              </a:rPr>
              <a:t>Amphetamine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57884" y="6006132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927690"/>
            <a:ext cx="4500594" cy="5858896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 l="27961" t="48575" r="19407" b="33397"/>
          <a:stretch>
            <a:fillRect/>
          </a:stretch>
        </p:blipFill>
        <p:spPr bwMode="auto">
          <a:xfrm>
            <a:off x="4571968" y="4786322"/>
            <a:ext cx="4572032" cy="928694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 l="27138" t="30548" r="20230" b="52811"/>
          <a:stretch>
            <a:fillRect/>
          </a:stretch>
        </p:blipFill>
        <p:spPr bwMode="auto">
          <a:xfrm>
            <a:off x="4572000" y="3143248"/>
            <a:ext cx="4500594" cy="857256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9" t="67805" r="21162" b="15554"/>
          <a:stretch>
            <a:fillRect/>
          </a:stretch>
        </p:blipFill>
        <p:spPr bwMode="auto">
          <a:xfrm>
            <a:off x="0" y="214290"/>
            <a:ext cx="4500562" cy="857256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474672" y="4974878"/>
            <a:ext cx="1285884" cy="5972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86314" y="882990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000" b="1" i="1" u="sng" dirty="0" smtClean="0">
                <a:solidFill>
                  <a:srgbClr val="0000FF"/>
                </a:solidFill>
                <a:latin typeface="Arial Narrow" pitchFamily="34" charset="0"/>
              </a:rPr>
              <a:t>Differ in:</a:t>
            </a:r>
          </a:p>
          <a:p>
            <a:pPr>
              <a:buBlip>
                <a:blip r:embed="rId4"/>
              </a:buBlip>
            </a:pPr>
            <a:r>
              <a:rPr lang="en-US" sz="2000" b="1" dirty="0" smtClean="0">
                <a:latin typeface="Arial Narrow" pitchFamily="34" charset="0"/>
              </a:rPr>
              <a:t> Site of ganglia</a:t>
            </a:r>
          </a:p>
          <a:p>
            <a:pPr>
              <a:buBlip>
                <a:blip r:embed="rId4"/>
              </a:buBlip>
            </a:pPr>
            <a:r>
              <a:rPr lang="en-US" sz="2000" b="1" dirty="0" smtClean="0">
                <a:latin typeface="Arial Narrow" pitchFamily="34" charset="0"/>
              </a:rPr>
              <a:t> Length of pre &amp; postganglionic fiber</a:t>
            </a:r>
          </a:p>
          <a:p>
            <a:pPr>
              <a:buBlip>
                <a:blip r:embed="rId4"/>
              </a:buBlip>
            </a:pPr>
            <a:r>
              <a:rPr lang="en-US" sz="2000" b="1" dirty="0" smtClean="0">
                <a:latin typeface="Arial Narrow" pitchFamily="34" charset="0"/>
              </a:rPr>
              <a:t> Mediators of postganglionic fiber </a:t>
            </a:r>
          </a:p>
          <a:p>
            <a:pPr>
              <a:buBlip>
                <a:blip r:embed="rId4"/>
              </a:buBlip>
            </a:pP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Ramifies adrenal medulla and its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 mediator circulate in blood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7"/>
          <p:cNvGrpSpPr/>
          <p:nvPr/>
        </p:nvGrpSpPr>
        <p:grpSpPr>
          <a:xfrm>
            <a:off x="2547950" y="71414"/>
            <a:ext cx="3810000" cy="928694"/>
            <a:chOff x="2547950" y="71414"/>
            <a:chExt cx="3810000" cy="928694"/>
          </a:xfrm>
        </p:grpSpPr>
        <p:pic>
          <p:nvPicPr>
            <p:cNvPr id="16" name="Picture 2" descr="http://img.medscape.com/fullsize/migrated/editorial/clinupdates/2002/2009/2009_1.fig01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3584" b="45755"/>
            <a:stretch>
              <a:fillRect/>
            </a:stretch>
          </p:blipFill>
          <p:spPr bwMode="auto">
            <a:xfrm>
              <a:off x="2547950" y="71414"/>
              <a:ext cx="381000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Rectangle 55"/>
            <p:cNvSpPr/>
            <p:nvPr/>
          </p:nvSpPr>
          <p:spPr>
            <a:xfrm>
              <a:off x="3344675" y="688598"/>
              <a:ext cx="142876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43372" y="675719"/>
              <a:ext cx="142876" cy="14287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6" descr="http://faculty.irsc.edu/faculty/sschwartz/episynthes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480252"/>
            <a:ext cx="8643998" cy="1214446"/>
          </a:xfrm>
          <a:prstGeom prst="rect">
            <a:avLst/>
          </a:prstGeom>
          <a:noFill/>
        </p:spPr>
      </p:pic>
      <p:grpSp>
        <p:nvGrpSpPr>
          <p:cNvPr id="3" name="Group 33"/>
          <p:cNvGrpSpPr/>
          <p:nvPr/>
        </p:nvGrpSpPr>
        <p:grpSpPr>
          <a:xfrm>
            <a:off x="0" y="2643182"/>
            <a:ext cx="9240653" cy="4214842"/>
            <a:chOff x="0" y="2643182"/>
            <a:chExt cx="9240653" cy="4214842"/>
          </a:xfrm>
        </p:grpSpPr>
        <p:sp>
          <p:nvSpPr>
            <p:cNvPr id="11" name="Rectangle 10"/>
            <p:cNvSpPr/>
            <p:nvPr/>
          </p:nvSpPr>
          <p:spPr>
            <a:xfrm>
              <a:off x="0" y="2643182"/>
              <a:ext cx="9144000" cy="64294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3286124"/>
              <a:ext cx="9144000" cy="1071570"/>
            </a:xfrm>
            <a:prstGeom prst="rect">
              <a:avLst/>
            </a:prstGeom>
            <a:solidFill>
              <a:srgbClr val="FFDF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4253455"/>
              <a:ext cx="9144000" cy="428628"/>
            </a:xfrm>
            <a:prstGeom prst="rect">
              <a:avLst/>
            </a:prstGeom>
            <a:solidFill>
              <a:srgbClr val="EBD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669204"/>
              <a:ext cx="9144000" cy="1285884"/>
            </a:xfrm>
            <a:prstGeom prst="rect">
              <a:avLst/>
            </a:prstGeom>
            <a:solidFill>
              <a:srgbClr val="CFF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5929330"/>
              <a:ext cx="9144000" cy="92869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"/>
            <p:cNvGrpSpPr/>
            <p:nvPr/>
          </p:nvGrpSpPr>
          <p:grpSpPr>
            <a:xfrm>
              <a:off x="71406" y="2786034"/>
              <a:ext cx="9169247" cy="4071966"/>
              <a:chOff x="785786" y="1714488"/>
              <a:chExt cx="9474022" cy="4071966"/>
            </a:xfrm>
          </p:grpSpPr>
          <p:pic>
            <p:nvPicPr>
              <p:cNvPr id="5" name="Picture 4" descr="Loading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 l="19880" t="44598" r="73764" b="9671"/>
              <a:stretch>
                <a:fillRect/>
              </a:stretch>
            </p:blipFill>
            <p:spPr bwMode="auto">
              <a:xfrm>
                <a:off x="785786" y="1714488"/>
                <a:ext cx="857256" cy="40719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5" descr="Loading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 l="35771" t="44598" b="9671"/>
              <a:stretch>
                <a:fillRect/>
              </a:stretch>
            </p:blipFill>
            <p:spPr bwMode="auto">
              <a:xfrm>
                <a:off x="1597691" y="1714488"/>
                <a:ext cx="8662117" cy="4071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" name="Group 36"/>
          <p:cNvGrpSpPr/>
          <p:nvPr/>
        </p:nvGrpSpPr>
        <p:grpSpPr>
          <a:xfrm>
            <a:off x="3286116" y="928670"/>
            <a:ext cx="3714776" cy="642942"/>
            <a:chOff x="3286116" y="928670"/>
            <a:chExt cx="3714776" cy="642942"/>
          </a:xfrm>
        </p:grpSpPr>
        <p:cxnSp>
          <p:nvCxnSpPr>
            <p:cNvPr id="19" name="Straight Arrow Connector 18"/>
            <p:cNvCxnSpPr/>
            <p:nvPr/>
          </p:nvCxnSpPr>
          <p:spPr>
            <a:xfrm rot="10800000">
              <a:off x="5429256" y="1000108"/>
              <a:ext cx="1428760" cy="5715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4857752" y="1000108"/>
              <a:ext cx="2071702" cy="5715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4071934" y="1000108"/>
              <a:ext cx="2857520" cy="57150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3286116" y="1000108"/>
              <a:ext cx="3714776" cy="57150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5715008" y="928670"/>
              <a:ext cx="1143008" cy="6429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6"/>
          <p:cNvGrpSpPr/>
          <p:nvPr/>
        </p:nvGrpSpPr>
        <p:grpSpPr>
          <a:xfrm>
            <a:off x="3286116" y="1000108"/>
            <a:ext cx="2428892" cy="571504"/>
            <a:chOff x="3286116" y="1000108"/>
            <a:chExt cx="2428892" cy="571504"/>
          </a:xfrm>
        </p:grpSpPr>
        <p:cxnSp>
          <p:nvCxnSpPr>
            <p:cNvPr id="39" name="Straight Arrow Connector 38"/>
            <p:cNvCxnSpPr/>
            <p:nvPr/>
          </p:nvCxnSpPr>
          <p:spPr>
            <a:xfrm rot="10800000">
              <a:off x="3286116" y="1000108"/>
              <a:ext cx="1928826" cy="57150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>
              <a:off x="4071934" y="1000108"/>
              <a:ext cx="1143008" cy="57150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V="1">
              <a:off x="4750595" y="1107265"/>
              <a:ext cx="571504" cy="357190"/>
            </a:xfrm>
            <a:prstGeom prst="straightConnector1">
              <a:avLst/>
            </a:prstGeom>
            <a:ln w="28575">
              <a:solidFill>
                <a:srgbClr val="00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5179223" y="1035827"/>
              <a:ext cx="571504" cy="500066"/>
            </a:xfrm>
            <a:prstGeom prst="straightConnector1">
              <a:avLst/>
            </a:prstGeom>
            <a:ln w="28575">
              <a:solidFill>
                <a:srgbClr val="00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1"/>
          <p:cNvGrpSpPr/>
          <p:nvPr/>
        </p:nvGrpSpPr>
        <p:grpSpPr>
          <a:xfrm>
            <a:off x="1714480" y="1000108"/>
            <a:ext cx="3071834" cy="571506"/>
            <a:chOff x="1714480" y="1000108"/>
            <a:chExt cx="3071834" cy="571506"/>
          </a:xfrm>
        </p:grpSpPr>
        <p:cxnSp>
          <p:nvCxnSpPr>
            <p:cNvPr id="49" name="Straight Arrow Connector 48"/>
            <p:cNvCxnSpPr/>
            <p:nvPr/>
          </p:nvCxnSpPr>
          <p:spPr>
            <a:xfrm rot="16200000" flipV="1">
              <a:off x="3286116" y="1000108"/>
              <a:ext cx="571504" cy="571504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857620" y="1000108"/>
              <a:ext cx="928694" cy="571504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3679025" y="1178703"/>
              <a:ext cx="571504" cy="214314"/>
            </a:xfrm>
            <a:prstGeom prst="straightConnector1">
              <a:avLst/>
            </a:prstGeom>
            <a:ln w="28575">
              <a:solidFill>
                <a:srgbClr val="008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1714480" y="1071547"/>
              <a:ext cx="2143140" cy="500067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/>
          <p:cNvSpPr/>
          <p:nvPr/>
        </p:nvSpPr>
        <p:spPr>
          <a:xfrm>
            <a:off x="1285852" y="857232"/>
            <a:ext cx="642942" cy="50006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</a:t>
            </a:r>
            <a:r>
              <a:rPr lang="en-US" sz="1600" b="1" baseline="-25000" dirty="0" smtClean="0"/>
              <a:t>1</a:t>
            </a:r>
            <a:endParaRPr lang="en-US" sz="16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730865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2859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841119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20" y="3598135"/>
            <a:ext cx="885828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spectrum of action;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Bernard MT Condensed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Non-Selective;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	</a:t>
            </a:r>
            <a:r>
              <a:rPr lang="en-US" sz="2200" b="1" dirty="0" err="1" smtClean="0">
                <a:latin typeface="Arial Narrow" pitchFamily="34" charset="0"/>
              </a:rPr>
              <a:t>Norepinephrine</a:t>
            </a:r>
            <a:r>
              <a:rPr lang="en-US" sz="2200" b="1" dirty="0" smtClean="0">
                <a:latin typeface="Arial Narrow" pitchFamily="34" charset="0"/>
              </a:rPr>
              <a:t>, epinephrine, dopamine, </a:t>
            </a:r>
            <a:r>
              <a:rPr lang="en-US" sz="2200" b="1" dirty="0" err="1" smtClean="0">
                <a:latin typeface="Arial Narrow" pitchFamily="34" charset="0"/>
              </a:rPr>
              <a:t>isoprenaline</a:t>
            </a:r>
            <a:r>
              <a:rPr lang="en-US" sz="2200" b="1" dirty="0" smtClean="0">
                <a:latin typeface="Arial Narrow" pitchFamily="34" charset="0"/>
              </a:rPr>
              <a:t>, ephedrine,…etc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                   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Selective; 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      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Clonidine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Dobutamine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Salbutamol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857232"/>
            <a:ext cx="892971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chemistry;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	Natural; NE, E, Dopamine </a:t>
            </a:r>
          </a:p>
          <a:p>
            <a:r>
              <a:rPr lang="en-US" sz="2400" b="1" dirty="0" smtClean="0">
                <a:latin typeface="Arial Narrow" pitchFamily="34" charset="0"/>
              </a:rPr>
              <a:t>						Synthetic;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		                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Rapidly acting / Degraded by MOA &amp; COMT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Sparse CNS effects / </a:t>
            </a:r>
            <a:r>
              <a:rPr lang="en-US" sz="2200" b="1" i="1" dirty="0" err="1" smtClean="0">
                <a:solidFill>
                  <a:srgbClr val="0000FF"/>
                </a:solidFill>
                <a:latin typeface="Arial Narrow" pitchFamily="34" charset="0"/>
              </a:rPr>
              <a:t>Parenterally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 administered</a:t>
            </a:r>
          </a:p>
          <a:p>
            <a:endParaRPr lang="en-US" sz="8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		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Non-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Ephedrine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Delayed action / Resist degradation by MOA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</a:t>
            </a:r>
            <a:r>
              <a:rPr lang="en-US" sz="2200" b="1" i="1" dirty="0" err="1" smtClean="0">
                <a:solidFill>
                  <a:srgbClr val="0000FF"/>
                </a:solidFill>
                <a:latin typeface="Arial Narrow" pitchFamily="34" charset="0"/>
              </a:rPr>
              <a:t>Prominant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 CNS effects / Orally administered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Mechanism of direct acting adrenergic drugs"/>
          <p:cNvPicPr>
            <a:picLocks noChangeAspect="1" noChangeArrowheads="1"/>
          </p:cNvPicPr>
          <p:nvPr/>
        </p:nvPicPr>
        <p:blipFill>
          <a:blip r:embed="rId2" cstate="print"/>
          <a:srcRect t="15254" b="3389"/>
          <a:stretch>
            <a:fillRect/>
          </a:stretch>
        </p:blipFill>
        <p:spPr bwMode="auto">
          <a:xfrm>
            <a:off x="5429256" y="142852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echanism of indirect acting adrenergic drugs"/>
          <p:cNvPicPr>
            <a:picLocks noChangeAspect="1" noChangeArrowheads="1"/>
          </p:cNvPicPr>
          <p:nvPr/>
        </p:nvPicPr>
        <p:blipFill>
          <a:blip r:embed="rId3" cstate="print"/>
          <a:srcRect t="18486"/>
          <a:stretch>
            <a:fillRect/>
          </a:stretch>
        </p:blipFill>
        <p:spPr bwMode="auto">
          <a:xfrm>
            <a:off x="5429256" y="2428869"/>
            <a:ext cx="33739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echanism of indirect acting adrenergic drugs adrenergic"/>
          <p:cNvPicPr>
            <a:picLocks noChangeAspect="1" noChangeArrowheads="1"/>
          </p:cNvPicPr>
          <p:nvPr/>
        </p:nvPicPr>
        <p:blipFill>
          <a:blip r:embed="rId4" cstate="print"/>
          <a:srcRect t="14658"/>
          <a:stretch>
            <a:fillRect/>
          </a:stretch>
        </p:blipFill>
        <p:spPr bwMode="auto">
          <a:xfrm>
            <a:off x="5500694" y="4571985"/>
            <a:ext cx="3295650" cy="21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530792" y="4143380"/>
            <a:ext cx="2714644" cy="357190"/>
            <a:chOff x="2530792" y="4143380"/>
            <a:chExt cx="2714644" cy="357190"/>
          </a:xfrm>
        </p:grpSpPr>
        <p:sp>
          <p:nvSpPr>
            <p:cNvPr id="9" name="Arc 8"/>
            <p:cNvSpPr/>
            <p:nvPr/>
          </p:nvSpPr>
          <p:spPr>
            <a:xfrm>
              <a:off x="2887982" y="4143380"/>
              <a:ext cx="2357454" cy="357190"/>
            </a:xfrm>
            <a:prstGeom prst="arc">
              <a:avLst>
                <a:gd name="adj1" fmla="val 16200000"/>
                <a:gd name="adj2" fmla="val 502415"/>
              </a:avLst>
            </a:prstGeom>
            <a:ln w="38100">
              <a:solidFill>
                <a:srgbClr val="4E0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9" idx="0"/>
            </p:cNvCxnSpPr>
            <p:nvPr/>
          </p:nvCxnSpPr>
          <p:spPr>
            <a:xfrm>
              <a:off x="2530792" y="4143380"/>
              <a:ext cx="1535917" cy="1588"/>
            </a:xfrm>
            <a:prstGeom prst="lin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4282" y="785794"/>
            <a:ext cx="5143536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mode of action;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Stimulate adrenergic receptors directly.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</a:t>
            </a:r>
            <a:r>
              <a:rPr lang="en-US" sz="2400" b="1" dirty="0" smtClean="0">
                <a:latin typeface="Arial Narrow" pitchFamily="34" charset="0"/>
              </a:rPr>
              <a:t>  adrenaline, </a:t>
            </a:r>
            <a:r>
              <a:rPr lang="en-US" sz="2400" b="1" dirty="0" err="1" smtClean="0">
                <a:latin typeface="Arial Narrow" pitchFamily="34" charset="0"/>
              </a:rPr>
              <a:t>noraderanaline</a:t>
            </a:r>
            <a:r>
              <a:rPr lang="en-US" sz="2400" b="1" dirty="0" smtClean="0">
                <a:latin typeface="Arial Narrow" pitchFamily="34" charset="0"/>
              </a:rPr>
              <a:t>, dopamine,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phenylephrine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methoxamine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naphazoline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clonidine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dobutamine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salbutamol</a:t>
            </a:r>
            <a:r>
              <a:rPr lang="en-US" sz="2400" b="1" dirty="0" smtClean="0">
                <a:latin typeface="Arial Narrow" pitchFamily="34" charset="0"/>
              </a:rPr>
              <a:t>….etc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82" y="3214686"/>
            <a:ext cx="51435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Release of NE from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presynaptic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stores at adrenergic nerve terminals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latin typeface="Arial Narrow" pitchFamily="34" charset="0"/>
              </a:rPr>
              <a:t>amphetamine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Or Inhibit uptake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its availability in synapse.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e.g.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Cocaine &amp; antidepressants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282" y="5367283"/>
            <a:ext cx="51435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Dual;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Direct and indirect stimulation of adrenergic receptors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latin typeface="Arial Narrow" pitchFamily="34" charset="0"/>
              </a:rPr>
              <a:t>ephedrine, pseudoephedrine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7686" y="1730865"/>
            <a:ext cx="75627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504" y="714356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AGONISTS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06" y="214290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2330" y="764704"/>
            <a:ext cx="1903651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Rounded MT Bold" pitchFamily="34" charset="0"/>
              </a:rPr>
              <a:t>ADRENALINE</a:t>
            </a:r>
            <a:endParaRPr lang="en-US" sz="2000" b="1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21442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Naturally released from adrenal medulla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smtClean="0">
                <a:latin typeface="Arial Narrow" pitchFamily="34" charset="0"/>
              </a:rPr>
              <a:t>stress, hunger, fear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155679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Inactivated by intestinal enzymes, so given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 &amp; by inhalation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4282" y="184482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all ADR;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=/&gt;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a </a:t>
            </a:r>
            <a:r>
              <a:rPr lang="en-US" sz="2400" b="1" dirty="0" smtClean="0">
                <a:latin typeface="Symbol" pitchFamily="18" charset="2"/>
              </a:rPr>
              <a:t>. </a:t>
            </a:r>
          </a:p>
          <a:p>
            <a:r>
              <a:rPr lang="en-US" sz="2400" b="1" dirty="0" smtClean="0">
                <a:latin typeface="Arial Narrow" pitchFamily="34" charset="0"/>
              </a:rPr>
              <a:t>Pharmacological 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continuation of physiological actions studied</a:t>
            </a:r>
            <a:endParaRPr lang="en-US" sz="2400" b="1" dirty="0" smtClean="0">
              <a:latin typeface="Symbol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2636912"/>
            <a:ext cx="8929718" cy="4185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Heart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inotropic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chronotropic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dromotropic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lusiotropic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(excitability)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BP  systolic 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diastolic   low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&amp;  high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Vascular SMC; constrict skin + peripheral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latin typeface="Symbol" pitchFamily="18" charset="2"/>
              </a:rPr>
              <a:t>/ </a:t>
            </a:r>
            <a:r>
              <a:rPr lang="en-US" sz="2200" b="1" dirty="0" smtClean="0">
                <a:latin typeface="Arial Narrow" pitchFamily="34" charset="0"/>
              </a:rPr>
              <a:t>dilate  </a:t>
            </a:r>
            <a:r>
              <a:rPr lang="en-US" sz="2200" b="1" dirty="0" err="1" smtClean="0">
                <a:latin typeface="Arial Narrow" pitchFamily="34" charset="0"/>
              </a:rPr>
              <a:t>coronary+skeletal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Non vascular SMC;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	 Lung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bronchiodilatation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     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GIT  motility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Bladder 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detrusor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m.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trigone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Pregnant uterus 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tocolytic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Eye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mydriasis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effect on accommodation or intraocular P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Metabolism  insulin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glucagon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),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liver</a:t>
            </a:r>
            <a:r>
              <a:rPr lang="en-US" sz="2400" dirty="0" smtClean="0"/>
              <a:t> </a:t>
            </a:r>
            <a:r>
              <a:rPr lang="en-US" sz="2200" b="1" dirty="0" err="1" smtClean="0">
                <a:latin typeface="Arial Narrow" pitchFamily="34" charset="0"/>
              </a:rPr>
              <a:t>glycogenolysis</a:t>
            </a:r>
            <a:r>
              <a:rPr lang="en-US" sz="2200" b="1" dirty="0" smtClean="0">
                <a:latin typeface="Arial Narrow" pitchFamily="34" charset="0"/>
              </a:rPr>
              <a:t> + sk.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m.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 adipose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lipolysis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/b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CNS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little, headache, tremors &amp; restlessness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11197</TotalTime>
  <Words>1306</Words>
  <Application>Microsoft Office PowerPoint</Application>
  <PresentationFormat>On-screen Show (4:3)</PresentationFormat>
  <Paragraphs>244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Dr. Ishfaq</cp:lastModifiedBy>
  <cp:revision>192</cp:revision>
  <dcterms:created xsi:type="dcterms:W3CDTF">2009-01-17T13:48:18Z</dcterms:created>
  <dcterms:modified xsi:type="dcterms:W3CDTF">2012-02-05T04:07:52Z</dcterms:modified>
</cp:coreProperties>
</file>