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3" r:id="rId3"/>
    <p:sldId id="324" r:id="rId4"/>
    <p:sldId id="384" r:id="rId5"/>
    <p:sldId id="385" r:id="rId6"/>
    <p:sldId id="329" r:id="rId7"/>
    <p:sldId id="328" r:id="rId8"/>
    <p:sldId id="358" r:id="rId9"/>
    <p:sldId id="38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0000FF"/>
    <a:srgbClr val="4E00C0"/>
    <a:srgbClr val="EA00A2"/>
    <a:srgbClr val="5100C8"/>
    <a:srgbClr val="000099"/>
    <a:srgbClr val="CCFF33"/>
    <a:srgbClr val="00CC99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176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7B33D-4E02-4B77-969B-8409882202AF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9119-A9B6-4C20-AAEA-C051581E1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31/01/2012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1/31/2012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7646" y="523270"/>
            <a:ext cx="8786842" cy="2977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PREREQUISITE </a:t>
            </a:r>
          </a:p>
          <a:p>
            <a:pPr algn="ctr">
              <a:lnSpc>
                <a:spcPts val="4500"/>
              </a:lnSpc>
            </a:pP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Sympathetic Nervous System</a:t>
            </a:r>
          </a:p>
          <a:p>
            <a:pPr algn="ctr">
              <a:lnSpc>
                <a:spcPts val="4500"/>
              </a:lnSpc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PHYSIOLOGY</a:t>
            </a:r>
          </a:p>
          <a:p>
            <a:pPr algn="ctr">
              <a:lnSpc>
                <a:spcPts val="45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Needed for studying SNS PHARMACOLOGY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927690"/>
            <a:ext cx="4500594" cy="5858896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 l="27961" t="48575" r="19407" b="33397"/>
          <a:stretch>
            <a:fillRect/>
          </a:stretch>
        </p:blipFill>
        <p:spPr bwMode="auto">
          <a:xfrm>
            <a:off x="4571968" y="4786322"/>
            <a:ext cx="4572032" cy="92869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 l="27138" t="30548" r="20230" b="52811"/>
          <a:stretch>
            <a:fillRect/>
          </a:stretch>
        </p:blipFill>
        <p:spPr bwMode="auto">
          <a:xfrm>
            <a:off x="4572000" y="3143248"/>
            <a:ext cx="4500594" cy="857256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9" t="67805" r="21162" b="15554"/>
          <a:stretch>
            <a:fillRect/>
          </a:stretch>
        </p:blipFill>
        <p:spPr bwMode="auto">
          <a:xfrm>
            <a:off x="0" y="214290"/>
            <a:ext cx="4500562" cy="85725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474672" y="4974878"/>
            <a:ext cx="1285884" cy="5972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6314" y="882990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000" b="1" i="1" u="sng" dirty="0" smtClean="0">
                <a:solidFill>
                  <a:srgbClr val="0000FF"/>
                </a:solidFill>
                <a:latin typeface="Arial Narrow" pitchFamily="34" charset="0"/>
              </a:rPr>
              <a:t>Differ in: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Site of ganglia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Length of pre &amp; postganglionic fiber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Mediators of postganglionic fiber </a:t>
            </a:r>
          </a:p>
          <a:p>
            <a:pPr>
              <a:buBlip>
                <a:blip r:embed="rId4"/>
              </a:buBlip>
            </a:pP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Ramifies adrenal medulla and its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mediator circulate in blood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7541" t="30498" r="18470" b="33397"/>
          <a:stretch>
            <a:fillRect/>
          </a:stretch>
        </p:blipFill>
        <p:spPr bwMode="auto">
          <a:xfrm>
            <a:off x="291557" y="3687787"/>
            <a:ext cx="3992411" cy="1928826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7243" y="357166"/>
            <a:ext cx="6423583" cy="3187745"/>
            <a:chOff x="77243" y="527007"/>
            <a:chExt cx="6423583" cy="3187745"/>
          </a:xfrm>
        </p:grpSpPr>
        <p:pic>
          <p:nvPicPr>
            <p:cNvPr id="6" name="Picture 5" descr="http://uk.wrs.yahoo.com/_ylt=A0WTf2vwrNtMK3gAfklWBQx./SIG=12pn3lndo/EXP=1289493872/**http%3a/www.cvpharmacology.com/ANS%2520neurotransmitters-receptors.gif"/>
            <p:cNvPicPr>
              <a:picLocks noChangeAspect="1" noChangeArrowheads="1"/>
            </p:cNvPicPr>
            <p:nvPr/>
          </p:nvPicPr>
          <p:blipFill>
            <a:blip r:embed="rId3" cstate="print"/>
            <a:srcRect t="16681" b="34730"/>
            <a:stretch>
              <a:fillRect/>
            </a:stretch>
          </p:blipFill>
          <p:spPr bwMode="auto">
            <a:xfrm>
              <a:off x="77243" y="1009632"/>
              <a:ext cx="5786478" cy="270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 l="75713" t="29845" r="9144" b="59774"/>
            <a:stretch>
              <a:fillRect/>
            </a:stretch>
          </p:blipFill>
          <p:spPr bwMode="auto">
            <a:xfrm>
              <a:off x="4883510" y="1009632"/>
              <a:ext cx="1617316" cy="664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0974" t="3894" r="24287" b="87024"/>
            <a:stretch>
              <a:fillRect/>
            </a:stretch>
          </p:blipFill>
          <p:spPr bwMode="auto">
            <a:xfrm>
              <a:off x="1291689" y="527007"/>
              <a:ext cx="2786082" cy="5000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71406" y="5715016"/>
            <a:ext cx="5707998" cy="1000132"/>
            <a:chOff x="71406" y="5857892"/>
            <a:chExt cx="5707998" cy="1000132"/>
          </a:xfrm>
        </p:grpSpPr>
        <p:pic>
          <p:nvPicPr>
            <p:cNvPr id="3" name="Picture 2" descr="http://uk.wrs.yahoo.com/_ylt=A0WTf2vwrNtMK3gAfklWBQx./SIG=12pn3lndo/EXP=1289493872/**http%3a/www.cvpharmacology.com/ANS%2520neurotransmitters-receptors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5441" b="16595"/>
            <a:stretch>
              <a:fillRect/>
            </a:stretch>
          </p:blipFill>
          <p:spPr bwMode="auto">
            <a:xfrm>
              <a:off x="71406" y="5857892"/>
              <a:ext cx="570799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143372" y="6312278"/>
              <a:ext cx="1214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Gland cells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968" y="3330597"/>
            <a:ext cx="4860033" cy="1220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u="sng" dirty="0" smtClean="0">
                <a:solidFill>
                  <a:srgbClr val="339966"/>
                </a:solidFill>
                <a:latin typeface="Arial Narrow" pitchFamily="34" charset="0"/>
              </a:rPr>
              <a:t>Transmitter is</a:t>
            </a:r>
          </a:p>
          <a:p>
            <a:pPr>
              <a:lnSpc>
                <a:spcPts val="2200"/>
              </a:lnSpc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Mainly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norepinephrine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[NE]</a:t>
            </a:r>
            <a:endParaRPr lang="en-US" sz="2000" b="1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Rarely Ach  M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2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                       or Dopamine  D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616481"/>
            <a:ext cx="9144000" cy="1588"/>
          </a:xfrm>
          <a:prstGeom prst="line">
            <a:avLst/>
          </a:prstGeom>
          <a:ln w="5715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6314" y="4901464"/>
            <a:ext cx="435768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u="sng" dirty="0" smtClean="0">
                <a:solidFill>
                  <a:srgbClr val="339966"/>
                </a:solidFill>
                <a:latin typeface="Arial Narrow" pitchFamily="34" charset="0"/>
              </a:rPr>
              <a:t>Transmitter is</a:t>
            </a:r>
          </a:p>
          <a:p>
            <a:pPr>
              <a:lnSpc>
                <a:spcPts val="2200"/>
              </a:lnSpc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Mainly epinephrine [E ]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 circulates 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  and acts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,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 a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553" t="7830" r="21785" b="5191"/>
          <a:stretch>
            <a:fillRect/>
          </a:stretch>
        </p:blipFill>
        <p:spPr bwMode="auto">
          <a:xfrm>
            <a:off x="-32" y="642918"/>
            <a:ext cx="335755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06" y="132827"/>
            <a:ext cx="2143140" cy="93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rgbClr val="578200"/>
                </a:solidFill>
                <a:latin typeface="Britannic Bold" pitchFamily="34" charset="0"/>
              </a:rPr>
              <a:t>SYMPATHETIC ACTIONS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>
                <a:solidFill>
                  <a:srgbClr val="578200"/>
                </a:solidFill>
                <a:latin typeface="Bernard MT Condensed" pitchFamily="18" charset="0"/>
              </a:rPr>
              <a:t>Fight &amp; Flight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142852"/>
            <a:ext cx="1500198" cy="3744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Bernard MT Condensed" pitchFamily="18" charset="0"/>
              </a:rPr>
              <a:t>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142852"/>
            <a:ext cx="1500198" cy="374461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Symbol" pitchFamily="18" charset="2"/>
              </a:rPr>
              <a:t>b</a:t>
            </a:r>
            <a:r>
              <a:rPr lang="en-US" sz="2000" b="1" baseline="-25000" dirty="0" smtClean="0">
                <a:latin typeface="Bernard MT Condensed" pitchFamily="18" charset="0"/>
              </a:rPr>
              <a:t>1</a:t>
            </a:r>
            <a:r>
              <a:rPr lang="en-US" sz="2000" dirty="0" smtClean="0">
                <a:latin typeface="Bernard MT Condensed" pitchFamily="18" charset="0"/>
              </a:rPr>
              <a:t>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142852"/>
            <a:ext cx="1500198" cy="374461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Symbol" pitchFamily="18" charset="2"/>
              </a:rPr>
              <a:t>b</a:t>
            </a:r>
            <a:r>
              <a:rPr lang="en-US" sz="2000" b="1" baseline="-25000" dirty="0" smtClean="0">
                <a:latin typeface="Bernard MT Condensed" pitchFamily="18" charset="0"/>
              </a:rPr>
              <a:t>2</a:t>
            </a:r>
            <a:r>
              <a:rPr lang="en-US" sz="2000" dirty="0" smtClean="0">
                <a:latin typeface="Bernard MT Condensed" pitchFamily="18" charset="0"/>
              </a:rPr>
              <a:t>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1571612"/>
            <a:ext cx="1714512" cy="1246495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HEART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 Force </a:t>
            </a:r>
            <a:r>
              <a:rPr lang="en-US" sz="1600" i="1" dirty="0" err="1" smtClean="0">
                <a:latin typeface="Arial Narrow" pitchFamily="34" charset="0"/>
                <a:sym typeface="Wingdings 3"/>
              </a:rPr>
              <a:t>Inotropic</a:t>
            </a:r>
            <a:endParaRPr lang="en-US" i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  <a:buFont typeface="Wingdings 3"/>
              <a:buChar char=""/>
            </a:pPr>
            <a:r>
              <a:rPr lang="en-US" dirty="0" smtClean="0">
                <a:latin typeface="Arial Narrow" pitchFamily="34" charset="0"/>
                <a:sym typeface="Wingdings 3"/>
              </a:rPr>
              <a:t> HR </a:t>
            </a:r>
            <a:r>
              <a:rPr lang="en-US" sz="1600" i="1" dirty="0" err="1" smtClean="0">
                <a:latin typeface="Arial Narrow" pitchFamily="34" charset="0"/>
                <a:sym typeface="Wingdings 3"/>
              </a:rPr>
              <a:t>Chronotropic</a:t>
            </a:r>
            <a:endParaRPr lang="en-US" sz="1600" i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1600" dirty="0" smtClean="0">
                <a:sym typeface="Wingdings 3"/>
              </a:rPr>
              <a:t>AV conduction</a:t>
            </a:r>
          </a:p>
          <a:p>
            <a:pPr>
              <a:lnSpc>
                <a:spcPts val="1800"/>
              </a:lnSpc>
            </a:pPr>
            <a:r>
              <a:rPr lang="en-US" sz="1600" i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1600" i="1" dirty="0" err="1" smtClean="0">
                <a:latin typeface="Arial Narrow" pitchFamily="34" charset="0"/>
                <a:sym typeface="Wingdings 3"/>
              </a:rPr>
              <a:t>Dromotropic</a:t>
            </a:r>
            <a:endParaRPr lang="en-US" sz="1600" i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72206"/>
            <a:ext cx="1571636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dirty="0" smtClean="0">
                <a:sym typeface="Wingdings 3"/>
              </a:rPr>
              <a:t>Motility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6" y="4858748"/>
            <a:ext cx="1857388" cy="78483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KIDNEY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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dirty="0" smtClean="0">
                <a:latin typeface="Arial Narrow" pitchFamily="34" charset="0"/>
                <a:sym typeface="Wingdings 3"/>
              </a:rPr>
              <a:t> from 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Juxta-glomerular</a:t>
            </a:r>
            <a:r>
              <a:rPr lang="en-US" dirty="0" smtClean="0">
                <a:latin typeface="Arial Narrow" pitchFamily="34" charset="0"/>
                <a:sym typeface="Wingdings 3"/>
              </a:rPr>
              <a:t> cells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6612" y="1469680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VESSELS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Vasodilatation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12" y="2374936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BRONCHUS</a:t>
            </a:r>
          </a:p>
          <a:p>
            <a:pPr>
              <a:lnSpc>
                <a:spcPts val="1800"/>
              </a:lnSpc>
            </a:pPr>
            <a:r>
              <a:rPr lang="en-US" dirty="0" err="1" smtClean="0">
                <a:latin typeface="Arial Narrow" pitchFamily="34" charset="0"/>
                <a:sym typeface="Wingdings 3"/>
              </a:rPr>
              <a:t>Bronchodilatation</a:t>
            </a:r>
            <a:endParaRPr lang="en-US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6612" y="6161150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UTERUS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Relax :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Tocolysis</a:t>
            </a:r>
            <a:endParaRPr lang="en-US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6612" y="3732258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LIVER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 Glucose 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612" y="3017878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GIT &amp; G. Bladder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sym typeface="Wingdings 3"/>
              </a:rPr>
              <a:t>M</a:t>
            </a:r>
            <a:r>
              <a:rPr lang="en-US" dirty="0" smtClean="0">
                <a:latin typeface="Arial Narrow" pitchFamily="34" charset="0"/>
                <a:sym typeface="Wingdings 3"/>
              </a:rPr>
              <a:t>otility 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12" y="531724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EYE:</a:t>
            </a:r>
            <a:r>
              <a:rPr lang="en-US" dirty="0" smtClean="0">
                <a:latin typeface="Arial Narrow" pitchFamily="34" charset="0"/>
                <a:sym typeface="Wingdings 3"/>
              </a:rPr>
              <a:t> Relax </a:t>
            </a:r>
          </a:p>
          <a:p>
            <a:pPr>
              <a:lnSpc>
                <a:spcPts val="1800"/>
              </a:lnSpc>
            </a:pPr>
            <a:r>
              <a:rPr lang="en-US" dirty="0" err="1" smtClean="0">
                <a:latin typeface="Arial Narrow" pitchFamily="34" charset="0"/>
                <a:sym typeface="Wingdings 3"/>
              </a:rPr>
              <a:t>Ciliary</a:t>
            </a:r>
            <a:r>
              <a:rPr lang="en-US" dirty="0" smtClean="0">
                <a:latin typeface="Arial Narrow" pitchFamily="34" charset="0"/>
                <a:sym typeface="Wingdings 3"/>
              </a:rPr>
              <a:t> m.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6612" y="5589646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BLADDER</a:t>
            </a:r>
          </a:p>
          <a:p>
            <a:pPr>
              <a:lnSpc>
                <a:spcPts val="1800"/>
              </a:lnSpc>
            </a:pPr>
            <a:r>
              <a:rPr lang="en-US" dirty="0" err="1" smtClean="0">
                <a:latin typeface="Arial Narrow" pitchFamily="34" charset="0"/>
                <a:sym typeface="Wingdings 3"/>
              </a:rPr>
              <a:t>Detrusal</a:t>
            </a:r>
            <a:r>
              <a:rPr lang="en-US" dirty="0" smtClean="0">
                <a:latin typeface="Arial Narrow" pitchFamily="34" charset="0"/>
                <a:sym typeface="Wingdings 3"/>
              </a:rPr>
              <a:t> 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m.:Relax</a:t>
            </a:r>
            <a:endParaRPr lang="en-US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531724"/>
            <a:ext cx="157163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EYE: </a:t>
            </a:r>
            <a:r>
              <a:rPr lang="en-US" dirty="0" smtClean="0">
                <a:latin typeface="Arial Narrow" pitchFamily="34" charset="0"/>
                <a:sym typeface="Wingdings 3"/>
              </a:rPr>
              <a:t>Contract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Dilator 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Pupilli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4058" y="6258236"/>
            <a:ext cx="185738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PENIS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Ejaculation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pic>
        <p:nvPicPr>
          <p:cNvPr id="31" name="Picture 2" descr="http://img.medscape.com/fullsize/migrated/editorial/clinupdates/2002/2009/2009_1.fig04.gif"/>
          <p:cNvPicPr>
            <a:picLocks noChangeAspect="1" noChangeArrowheads="1"/>
          </p:cNvPicPr>
          <p:nvPr/>
        </p:nvPicPr>
        <p:blipFill>
          <a:blip r:embed="rId4" cstate="print"/>
          <a:srcRect l="41251" t="52381" r="24999" b="4762"/>
          <a:stretch>
            <a:fillRect/>
          </a:stretch>
        </p:blipFill>
        <p:spPr bwMode="auto">
          <a:xfrm>
            <a:off x="2928926" y="1428736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286116" y="3001360"/>
            <a:ext cx="1928826" cy="7848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GIT 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Contraction of sphincters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7554" y="1469680"/>
            <a:ext cx="1857388" cy="5283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BLOOD VESSELS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Vasoconstriction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7554" y="5572140"/>
            <a:ext cx="207170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URINARY BLADDER 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Contraction of sphincters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7554" y="1030602"/>
            <a:ext cx="200026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SALIVARY GLANDS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 Salivation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2962" y="3755696"/>
            <a:ext cx="1928826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PANCREAS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 Insulin secretion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2" grpId="0" animBg="1"/>
      <p:bldP spid="34" grpId="0" animBg="1"/>
      <p:bldP spid="35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7"/>
          <p:cNvGrpSpPr/>
          <p:nvPr/>
        </p:nvGrpSpPr>
        <p:grpSpPr>
          <a:xfrm>
            <a:off x="2547950" y="71414"/>
            <a:ext cx="3810000" cy="928694"/>
            <a:chOff x="2547950" y="71414"/>
            <a:chExt cx="3810000" cy="928694"/>
          </a:xfrm>
        </p:grpSpPr>
        <p:pic>
          <p:nvPicPr>
            <p:cNvPr id="16" name="Picture 2" descr="http://img.medscape.com/fullsize/migrated/editorial/clinupdates/2002/2009/2009_1.fig01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584" b="45755"/>
            <a:stretch>
              <a:fillRect/>
            </a:stretch>
          </p:blipFill>
          <p:spPr bwMode="auto">
            <a:xfrm>
              <a:off x="2547950" y="71414"/>
              <a:ext cx="38100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3344675" y="688598"/>
              <a:ext cx="142876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43372" y="675719"/>
              <a:ext cx="142876" cy="14287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6" descr="http://faculty.irsc.edu/faculty/sschwartz/episynthe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480252"/>
            <a:ext cx="8643998" cy="1214446"/>
          </a:xfrm>
          <a:prstGeom prst="rect">
            <a:avLst/>
          </a:prstGeom>
          <a:noFill/>
        </p:spPr>
      </p:pic>
      <p:grpSp>
        <p:nvGrpSpPr>
          <p:cNvPr id="3" name="Group 33"/>
          <p:cNvGrpSpPr/>
          <p:nvPr/>
        </p:nvGrpSpPr>
        <p:grpSpPr>
          <a:xfrm>
            <a:off x="0" y="2643182"/>
            <a:ext cx="9240653" cy="4214842"/>
            <a:chOff x="0" y="2643182"/>
            <a:chExt cx="9240653" cy="4214842"/>
          </a:xfrm>
        </p:grpSpPr>
        <p:sp>
          <p:nvSpPr>
            <p:cNvPr id="11" name="Rectangle 10"/>
            <p:cNvSpPr/>
            <p:nvPr/>
          </p:nvSpPr>
          <p:spPr>
            <a:xfrm>
              <a:off x="0" y="2643182"/>
              <a:ext cx="9144000" cy="6429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286124"/>
              <a:ext cx="9144000" cy="1071570"/>
            </a:xfrm>
            <a:prstGeom prst="rect">
              <a:avLst/>
            </a:prstGeom>
            <a:solidFill>
              <a:srgbClr val="FFD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253455"/>
              <a:ext cx="9144000" cy="428628"/>
            </a:xfrm>
            <a:prstGeom prst="rect">
              <a:avLst/>
            </a:prstGeom>
            <a:solidFill>
              <a:srgbClr val="EBD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669204"/>
              <a:ext cx="9144000" cy="1285884"/>
            </a:xfrm>
            <a:prstGeom prst="rect">
              <a:avLst/>
            </a:prstGeom>
            <a:solidFill>
              <a:srgbClr val="C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5929330"/>
              <a:ext cx="9144000" cy="92869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"/>
            <p:cNvGrpSpPr/>
            <p:nvPr/>
          </p:nvGrpSpPr>
          <p:grpSpPr>
            <a:xfrm>
              <a:off x="71406" y="2786034"/>
              <a:ext cx="9169247" cy="4071966"/>
              <a:chOff x="785786" y="1714488"/>
              <a:chExt cx="9474022" cy="4071966"/>
            </a:xfrm>
          </p:grpSpPr>
          <p:pic>
            <p:nvPicPr>
              <p:cNvPr id="5" name="Picture 4" descr="Loading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 l="19880" t="44598" r="73764" b="9671"/>
              <a:stretch>
                <a:fillRect/>
              </a:stretch>
            </p:blipFill>
            <p:spPr bwMode="auto">
              <a:xfrm>
                <a:off x="785786" y="1714488"/>
                <a:ext cx="857256" cy="40719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 descr="Loading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 l="35771" t="44598" b="9671"/>
              <a:stretch>
                <a:fillRect/>
              </a:stretch>
            </p:blipFill>
            <p:spPr bwMode="auto">
              <a:xfrm>
                <a:off x="1597691" y="1714488"/>
                <a:ext cx="8662117" cy="4071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" name="Group 36"/>
          <p:cNvGrpSpPr/>
          <p:nvPr/>
        </p:nvGrpSpPr>
        <p:grpSpPr>
          <a:xfrm>
            <a:off x="3286116" y="928670"/>
            <a:ext cx="3714776" cy="642942"/>
            <a:chOff x="3286116" y="928670"/>
            <a:chExt cx="3714776" cy="642942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>
              <a:off x="5429256" y="1000108"/>
              <a:ext cx="1428760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857752" y="1000108"/>
              <a:ext cx="2071702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4071934" y="1000108"/>
              <a:ext cx="2857520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3286116" y="1000108"/>
              <a:ext cx="3714776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5715008" y="928670"/>
              <a:ext cx="1143008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6"/>
          <p:cNvGrpSpPr/>
          <p:nvPr/>
        </p:nvGrpSpPr>
        <p:grpSpPr>
          <a:xfrm>
            <a:off x="3286116" y="1000108"/>
            <a:ext cx="2428892" cy="571504"/>
            <a:chOff x="3286116" y="1000108"/>
            <a:chExt cx="2428892" cy="571504"/>
          </a:xfrm>
        </p:grpSpPr>
        <p:cxnSp>
          <p:nvCxnSpPr>
            <p:cNvPr id="39" name="Straight Arrow Connector 38"/>
            <p:cNvCxnSpPr/>
            <p:nvPr/>
          </p:nvCxnSpPr>
          <p:spPr>
            <a:xfrm rot="10800000">
              <a:off x="3286116" y="1000108"/>
              <a:ext cx="1928826" cy="57150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4071934" y="1000108"/>
              <a:ext cx="1143008" cy="57150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4750595" y="1107265"/>
              <a:ext cx="571504" cy="357190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179223" y="1035827"/>
              <a:ext cx="571504" cy="500066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1"/>
          <p:cNvGrpSpPr/>
          <p:nvPr/>
        </p:nvGrpSpPr>
        <p:grpSpPr>
          <a:xfrm>
            <a:off x="1714480" y="1000108"/>
            <a:ext cx="3071834" cy="571506"/>
            <a:chOff x="1714480" y="1000108"/>
            <a:chExt cx="3071834" cy="571506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V="1">
              <a:off x="3286116" y="1000108"/>
              <a:ext cx="571504" cy="57150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857620" y="1000108"/>
              <a:ext cx="928694" cy="57150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3679025" y="1178703"/>
              <a:ext cx="571504" cy="214314"/>
            </a:xfrm>
            <a:prstGeom prst="straightConnector1">
              <a:avLst/>
            </a:prstGeom>
            <a:ln w="28575">
              <a:solidFill>
                <a:srgbClr val="008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1714480" y="1071547"/>
              <a:ext cx="2143140" cy="50006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1285852" y="857232"/>
            <a:ext cx="642942" cy="50006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</a:t>
            </a:r>
            <a:r>
              <a:rPr lang="en-US" sz="1600" b="1" baseline="-25000" dirty="0" smtClean="0"/>
              <a:t>1</a:t>
            </a:r>
            <a:endParaRPr lang="en-US" sz="1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6286544" cy="6592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64291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0571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7857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474" y="151305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474" y="2031755"/>
            <a:ext cx="48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14744" y="454362"/>
            <a:ext cx="214314" cy="285752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9133" y="181489"/>
            <a:ext cx="419104" cy="27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500430" y="642918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3500430" y="142852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656053" y="974350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72464" y="195376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049990" y="1307541"/>
            <a:ext cx="341377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3451975" y="6190416"/>
            <a:ext cx="642942" cy="285752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4246700" y="605590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4015708" y="621870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3709429" y="6307409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3434307" y="639205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3175130" y="6555973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3175129" y="6341658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934" y="6357958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3714752"/>
            <a:ext cx="500066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1260094" y="598084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851388" y="607220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448518" y="6215082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irect Access Storage 38"/>
          <p:cNvSpPr/>
          <p:nvPr/>
        </p:nvSpPr>
        <p:spPr>
          <a:xfrm rot="899524">
            <a:off x="571472" y="2643182"/>
            <a:ext cx="571504" cy="285752"/>
          </a:xfrm>
          <a:prstGeom prst="flowChartMagneticDrum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70" y="242886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Rounded MT Bold" pitchFamily="34" charset="0"/>
              </a:rPr>
              <a:t>Ca</a:t>
            </a:r>
            <a:endParaRPr lang="en-US" sz="1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795" y="357166"/>
            <a:ext cx="1961628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flipH="1">
            <a:off x="928662" y="769545"/>
            <a:ext cx="714380" cy="1785950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29454" y="95718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SYNTHESIS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1528692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STORAGE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9454" y="2100196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RELEASE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9454" y="2671700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ACTION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9454" y="3243204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REUPTAKE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29454" y="381470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DEGRADE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84" y="77908"/>
            <a:ext cx="3071834" cy="707886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POSTGANGLIONIC 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6215073" y="4714885"/>
            <a:ext cx="2668963" cy="1900307"/>
            <a:chOff x="6148386" y="4714885"/>
            <a:chExt cx="2781329" cy="1900307"/>
          </a:xfrm>
        </p:grpSpPr>
        <p:pic>
          <p:nvPicPr>
            <p:cNvPr id="1029" name="Picture 5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 r="4851" b="4000"/>
            <a:stretch>
              <a:fillRect/>
            </a:stretch>
          </p:blipFill>
          <p:spPr bwMode="auto">
            <a:xfrm>
              <a:off x="6572264" y="4786322"/>
              <a:ext cx="2214578" cy="1714512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7585275" y="5404243"/>
              <a:ext cx="83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NE </a:t>
              </a:r>
              <a:r>
                <a:rPr lang="en-US" dirty="0" smtClean="0">
                  <a:latin typeface="Bernard MT Condensed" pitchFamily="18" charset="0"/>
                  <a:sym typeface="Wingdings 3"/>
                </a:rPr>
                <a:t> 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48386" y="4714885"/>
              <a:ext cx="1414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Rounded MT Bold" pitchFamily="34" charset="0"/>
                </a:rPr>
                <a:t>Dopamine (DA)</a:t>
              </a:r>
              <a:endParaRPr lang="en-US" sz="1400" b="1" dirty="0">
                <a:latin typeface="Arial Rounded MT Bold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526" y="5429264"/>
              <a:ext cx="357189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ernard MT Condensed" pitchFamily="18" charset="0"/>
                  <a:sym typeface="Wingdings 3"/>
                </a:rPr>
                <a:t>E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43702" y="6215082"/>
              <a:ext cx="2276492" cy="400110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ADRENAL MEDULLA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4" cstate="print"/>
          <a:srcRect l="32984" t="21786" r="59020" b="70652"/>
          <a:stretch>
            <a:fillRect/>
          </a:stretch>
        </p:blipFill>
        <p:spPr bwMode="auto">
          <a:xfrm>
            <a:off x="1617284" y="3318925"/>
            <a:ext cx="500066" cy="500066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642910" y="548640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2910" y="5567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5960" y="50561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685772" y="514033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761972" y="52911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761972" y="53848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685772" y="434023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869922" y="438309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687360" y="44656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869922" y="43005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944535" y="449263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1128685" y="45354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946122" y="46180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1128685" y="445294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1082647" y="40719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931835" y="481171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857224" y="573723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857224" y="581819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76231" y="55276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68306" y="560864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2893" y="558959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33381" y="57642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68306" y="55276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2893" y="568802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1130274" y="53070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900086" y="539116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976286" y="55419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976286" y="56356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1342999" y="47863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1160436" y="486887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533381" y="584677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1146149" y="506254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433492" y="53165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33492" y="5397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1552554" y="5214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33475" y="533878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66813" y="5419740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81117" y="5143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42976" y="548959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23963" y="5594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358888" y="52149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33475" y="551816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233475" y="521495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1323963" y="567691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586721" y="3383225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45 0.00601 0.03889 0.01202 0.05504 0.02058 C 0.07118 0.02914 0.08368 0.03839 0.09722 0.05065 C 0.11077 0.0629 0.13004 0.08695 0.13663 0.09389 " pathEditMode="relative" ptsTypes="a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9408E-6 L -0.07084 0.06291 " pathEditMode="relative" ptsTypes="AA">
                                      <p:cBhvr>
                                        <p:cTn id="8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5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1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4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6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7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0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2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4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6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0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2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4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6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8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2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7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0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2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4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8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0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9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2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9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35" grpId="0" animBg="1"/>
      <p:bldP spid="39" grpId="0" animBg="1"/>
      <p:bldP spid="40" grpId="0"/>
      <p:bldP spid="40" grpId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9" grpId="0" animBg="1"/>
      <p:bldP spid="149" grpId="1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276204"/>
            <a:ext cx="4214810" cy="4438680"/>
            <a:chOff x="0" y="142852"/>
            <a:chExt cx="4214810" cy="4438680"/>
          </a:xfrm>
        </p:grpSpPr>
        <p:pic>
          <p:nvPicPr>
            <p:cNvPr id="2051" name="Picture 3" descr="C:\Users\Administrator\Pictures\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b="18462"/>
            <a:stretch>
              <a:fillRect/>
            </a:stretch>
          </p:blipFill>
          <p:spPr bwMode="auto">
            <a:xfrm>
              <a:off x="0" y="142852"/>
              <a:ext cx="4214810" cy="3786214"/>
            </a:xfrm>
            <a:prstGeom prst="rect">
              <a:avLst/>
            </a:prstGeom>
            <a:noFill/>
          </p:spPr>
        </p:pic>
        <p:pic>
          <p:nvPicPr>
            <p:cNvPr id="18" name="Picture 3" descr="C:\Users\Administrator\Pictures\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t="85949"/>
            <a:stretch>
              <a:fillRect/>
            </a:stretch>
          </p:blipFill>
          <p:spPr bwMode="auto">
            <a:xfrm>
              <a:off x="0" y="3929066"/>
              <a:ext cx="4214810" cy="652466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71406" y="0"/>
            <a:ext cx="3071834" cy="400110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3286124"/>
            <a:ext cx="571504" cy="369332"/>
          </a:xfrm>
          <a:prstGeom prst="rect">
            <a:avLst/>
          </a:prstGeom>
          <a:solidFill>
            <a:srgbClr val="33CCCC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b="1" baseline="-25000" dirty="0" smtClean="0">
                <a:solidFill>
                  <a:schemeClr val="bg1"/>
                </a:solidFill>
                <a:latin typeface="Symbol" pitchFamily="18" charset="2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857760"/>
            <a:ext cx="31509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C0000"/>
                </a:solidFill>
                <a:latin typeface="Bernard MT Condensed" pitchFamily="18" charset="0"/>
              </a:rPr>
              <a:t>Presynaptic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action of NE</a:t>
            </a:r>
          </a:p>
          <a:p>
            <a:pPr algn="ctr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at </a:t>
            </a:r>
            <a:r>
              <a:rPr lang="en-US" sz="2400" b="1" dirty="0" smtClean="0">
                <a:solidFill>
                  <a:srgbClr val="CC0000"/>
                </a:solidFill>
                <a:latin typeface="Symbol" pitchFamily="18" charset="2"/>
              </a:rPr>
              <a:t>a</a:t>
            </a:r>
            <a:r>
              <a:rPr lang="en-US" sz="24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receptor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1671568"/>
            <a:ext cx="4572000" cy="400110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SYMPATHETIC  SUPPLY TO SMOOTH MUSCLES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71868" y="2786058"/>
            <a:ext cx="5470232" cy="3806358"/>
            <a:chOff x="3571868" y="2786058"/>
            <a:chExt cx="5470232" cy="380635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868" y="2786058"/>
              <a:ext cx="5470232" cy="380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4214810" y="3629666"/>
              <a:ext cx="380232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050" b="1" dirty="0" err="1" smtClean="0"/>
                <a:t>Gq</a:t>
              </a:r>
              <a:endParaRPr lang="en-US" sz="1050" b="1" dirty="0"/>
            </a:p>
          </p:txBody>
        </p:sp>
      </p:grpSp>
      <p:sp>
        <p:nvSpPr>
          <p:cNvPr id="16" name="Lightning Bolt 15"/>
          <p:cNvSpPr/>
          <p:nvPr/>
        </p:nvSpPr>
        <p:spPr>
          <a:xfrm rot="21049289" flipH="1">
            <a:off x="3992865" y="1963821"/>
            <a:ext cx="525387" cy="1075352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508721" y="1393017"/>
            <a:ext cx="2786082" cy="1285884"/>
          </a:xfrm>
          <a:prstGeom prst="line">
            <a:avLst/>
          </a:prstGeom>
          <a:ln w="38100">
            <a:solidFill>
              <a:srgbClr val="00CC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88024" y="714356"/>
            <a:ext cx="35283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SNS  actions  at </a:t>
            </a:r>
            <a:r>
              <a:rPr lang="en-US" sz="2400" b="1" dirty="0" smtClean="0">
                <a:solidFill>
                  <a:srgbClr val="CC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CC0000"/>
                </a:solidFill>
                <a:latin typeface="Symbol" pitchFamily="18" charset="2"/>
              </a:rPr>
              <a:t>1&amp;</a:t>
            </a:r>
            <a:r>
              <a:rPr lang="en-US" sz="24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 and  </a:t>
            </a:r>
            <a:r>
              <a:rPr lang="en-US" sz="24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receptors in smooth m. 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9424" y="6286520"/>
            <a:ext cx="1259380" cy="338554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CONTRACTION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6286520"/>
            <a:ext cx="1143008" cy="3385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RELAXATION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Lightning Bolt 36"/>
          <p:cNvSpPr/>
          <p:nvPr/>
        </p:nvSpPr>
        <p:spPr>
          <a:xfrm rot="21049289" flipH="1">
            <a:off x="5797410" y="1963821"/>
            <a:ext cx="525387" cy="1075352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ghtning Bolt 37"/>
          <p:cNvSpPr/>
          <p:nvPr/>
        </p:nvSpPr>
        <p:spPr>
          <a:xfrm rot="21049289" flipH="1">
            <a:off x="7601955" y="1963821"/>
            <a:ext cx="525387" cy="1075352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43834" y="6286520"/>
            <a:ext cx="1259380" cy="338554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CONTRACTION</a:t>
            </a:r>
            <a:endParaRPr lang="en-US" sz="16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36" grpId="0"/>
      <p:bldP spid="19" grpId="0" animBg="1"/>
      <p:bldP spid="20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472" y="362824"/>
            <a:ext cx="3571900" cy="56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332656"/>
            <a:ext cx="3714776" cy="57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5962928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SNS  actions  at t </a:t>
            </a:r>
            <a:r>
              <a:rPr lang="en-US" sz="20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0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1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receptors in heart </a:t>
            </a:r>
            <a:endParaRPr lang="en-US" sz="20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6003872"/>
            <a:ext cx="3888432" cy="605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SNS  actions  at </a:t>
            </a:r>
            <a:r>
              <a:rPr lang="en-US" sz="20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receptors in organs controlling metabolism</a:t>
            </a:r>
            <a:endParaRPr lang="en-US" sz="20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79208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Sum up of physiological actions of Epinephrine (adrenaline)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484784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Heart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lusiotropic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(excitability)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</a:t>
            </a:r>
            <a:r>
              <a:rPr lang="en-US" sz="2200" b="1" dirty="0" err="1" smtClean="0">
                <a:latin typeface="Arial Narrow" pitchFamily="34" charset="0"/>
              </a:rPr>
              <a:t>coronary+skeletal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	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	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	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	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 no sig. change; accommodation &amp; intraocular pressure(IOP) ???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2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2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196752"/>
            <a:ext cx="2680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11344</TotalTime>
  <Words>318</Words>
  <Application>Microsoft Office PowerPoint</Application>
  <PresentationFormat>On-screen Show (4:3)</PresentationFormat>
  <Paragraphs>106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DR.OMNIA</cp:lastModifiedBy>
  <cp:revision>204</cp:revision>
  <dcterms:created xsi:type="dcterms:W3CDTF">2009-01-17T13:48:18Z</dcterms:created>
  <dcterms:modified xsi:type="dcterms:W3CDTF">2012-01-31T09:24:00Z</dcterms:modified>
</cp:coreProperties>
</file>