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1" r:id="rId1"/>
  </p:sldMasterIdLst>
  <p:sldIdLst>
    <p:sldId id="256" r:id="rId2"/>
    <p:sldId id="286" r:id="rId3"/>
    <p:sldId id="272" r:id="rId4"/>
    <p:sldId id="296" r:id="rId5"/>
    <p:sldId id="297" r:id="rId6"/>
    <p:sldId id="271" r:id="rId7"/>
    <p:sldId id="287" r:id="rId8"/>
    <p:sldId id="318" r:id="rId9"/>
    <p:sldId id="299" r:id="rId10"/>
    <p:sldId id="288" r:id="rId11"/>
    <p:sldId id="317" r:id="rId12"/>
    <p:sldId id="300" r:id="rId13"/>
    <p:sldId id="301" r:id="rId14"/>
    <p:sldId id="270" r:id="rId15"/>
    <p:sldId id="291" r:id="rId16"/>
    <p:sldId id="292" r:id="rId17"/>
    <p:sldId id="302" r:id="rId18"/>
    <p:sldId id="303" r:id="rId19"/>
    <p:sldId id="304" r:id="rId20"/>
    <p:sldId id="269" r:id="rId21"/>
    <p:sldId id="305" r:id="rId22"/>
    <p:sldId id="306" r:id="rId23"/>
    <p:sldId id="307" r:id="rId24"/>
    <p:sldId id="308" r:id="rId25"/>
    <p:sldId id="309" r:id="rId26"/>
    <p:sldId id="310" r:id="rId27"/>
    <p:sldId id="293" r:id="rId28"/>
    <p:sldId id="285" r:id="rId29"/>
    <p:sldId id="268" r:id="rId30"/>
    <p:sldId id="267" r:id="rId31"/>
    <p:sldId id="311" r:id="rId32"/>
    <p:sldId id="312" r:id="rId33"/>
    <p:sldId id="313" r:id="rId34"/>
    <p:sldId id="314" r:id="rId35"/>
    <p:sldId id="315" r:id="rId36"/>
    <p:sldId id="316" r:id="rId37"/>
    <p:sldId id="294" r:id="rId38"/>
    <p:sldId id="295" r:id="rId39"/>
  </p:sldIdLst>
  <p:sldSz cx="9144000" cy="6858000" type="screen4x3"/>
  <p:notesSz cx="6858000" cy="9144000"/>
  <p:defaultTextStyle>
    <a:defPPr>
      <a:defRPr lang="ar-SA"/>
    </a:defPPr>
    <a:lvl1pPr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72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</p:grpSp>
      <p:sp>
        <p:nvSpPr>
          <p:cNvPr id="307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D9622-F7D1-4D9B-9D50-4CCA03F21B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24624-07D9-4B49-8FCA-5F660E0229E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79855-330E-47B4-9063-C47BC4F29F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B534-1C0F-4978-AE14-3A7A778452A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E8512-4A23-46FC-BEAA-D5BFFD64E61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FE619-C7F7-401A-90B9-E52C6FFB2CF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45143-8E57-4157-A688-D48B01468C4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060E2-BE22-4B7C-9123-3E9263F9E78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3442C-30A4-4522-B306-7804CFD854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C92F5-C525-4CD9-90E0-C9C23774358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B32CB-18E1-4E36-9C74-83D43E91E78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97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97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000"/>
            </a:lvl1pPr>
          </a:lstStyle>
          <a:p>
            <a:pPr>
              <a:defRPr/>
            </a:pPr>
            <a:fld id="{1DD7C6BB-C644-4027-B036-560ED8D2200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.sa/imgres?imgurl=http://drwaqipedia.files.wordpress.com/2009/08/steroid-inhaler.jpg&amp;imgrefurl=http://drwaqipedia.wordpress.com/2009/08/23/questions-related-to-fasting-1-usage-of-inhaler/&amp;usg=__7Dlae3-WVg3kv0IFJm7OBxaOitE=&amp;h=1024&amp;w=870&amp;sz=80&amp;hl=ar&amp;start=3&amp;itbs=1&amp;tbnid=HMXOaS3Khjl4XM:&amp;tbnh=150&amp;tbnw=127&amp;prev=/images?q=inhaler&amp;hl=ar&amp;safe=active&amp;gbv=2&amp;tbs=isch: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images.google.com.sa/imgres?imgurl=http://aiscracker.com/wp-content/uploads/2009/09/nebulizer.jpg&amp;imgrefurl=http://aiscracker.com/?p=1398&amp;usg=__gNRPi_oZ3-8lfe0Y4tTPyc3yRkk=&amp;h=665&amp;w=1000&amp;sz=107&amp;hl=ar&amp;start=15&amp;itbs=1&amp;tbnid=IxlfQqK05w844M:&amp;tbnh=99&amp;tbnw=149&amp;prev=/images?q=nebulizer&amp;hl=ar&amp;safe=active&amp;gbv=2&amp;tbs=isch:1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46113" y="260350"/>
            <a:ext cx="8497887" cy="5976938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</a:pPr>
            <a:endParaRPr lang="en-US" sz="3600" b="1" dirty="0" smtClean="0"/>
          </a:p>
          <a:p>
            <a:pPr marL="609600" indent="-609600" algn="ctr" eaLnBrk="1" hangingPunct="1">
              <a:buFont typeface="Wingdings" pitchFamily="2" charset="2"/>
              <a:buNone/>
            </a:pPr>
            <a:endParaRPr lang="en-US" sz="3600" b="1" dirty="0" smtClean="0"/>
          </a:p>
          <a:p>
            <a:pPr marL="609600" indent="-609600" algn="ctr" eaLnBrk="1" hangingPunct="1">
              <a:buNone/>
            </a:pPr>
            <a:r>
              <a:rPr lang="en-US" sz="4800" b="1" dirty="0" smtClean="0">
                <a:solidFill>
                  <a:srgbClr val="7030A0"/>
                </a:solidFill>
                <a:latin typeface="+mj-lt"/>
              </a:rPr>
              <a:t>Drugs for Bronchial Asthma &amp; COPD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endParaRPr lang="en-US" sz="3600" b="1" dirty="0" smtClean="0"/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en-US" b="1" dirty="0" smtClean="0"/>
              <a:t>By 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endParaRPr lang="en-US" b="1" dirty="0" smtClean="0"/>
          </a:p>
          <a:p>
            <a:pPr marL="609600" indent="-609600" algn="ctr" eaLnBrk="1" hangingPunct="1">
              <a:buFont typeface="Wingdings" pitchFamily="2" charset="2"/>
              <a:buNone/>
            </a:pPr>
            <a:endParaRPr lang="en-US" b="1" dirty="0" smtClean="0"/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en-US" b="1" dirty="0" smtClean="0"/>
              <a:t>Prof. </a:t>
            </a:r>
            <a:r>
              <a:rPr lang="en-US" b="1" dirty="0" err="1" smtClean="0"/>
              <a:t>Alhaider</a:t>
            </a:r>
            <a:r>
              <a:rPr lang="en-US" b="1" dirty="0" smtClean="0"/>
              <a:t> 1433 H</a:t>
            </a:r>
          </a:p>
          <a:p>
            <a:pPr marL="609600" indent="-609600" algn="l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095500" y="300038"/>
            <a:ext cx="4619625" cy="481012"/>
          </a:xfrm>
        </p:spPr>
        <p:txBody>
          <a:bodyPr rtlCol="0">
            <a:normAutofit/>
          </a:bodyPr>
          <a:lstStyle/>
          <a:p>
            <a:pPr marL="609600" indent="-6096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 asthmatic drugs</a:t>
            </a:r>
          </a:p>
        </p:txBody>
      </p:sp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182563" y="885825"/>
            <a:ext cx="8818562" cy="575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90000"/>
              </a:lnSpc>
              <a:buFont typeface="Wingdings" pitchFamily="2" charset="2"/>
              <a:buNone/>
            </a:pPr>
            <a:endParaRPr lang="en-US" sz="1000" b="1" dirty="0">
              <a:solidFill>
                <a:srgbClr val="FF2BD8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ar-S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AIMS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lnSpc>
                <a:spcPct val="90000"/>
              </a:lnSpc>
            </a:pPr>
            <a:endParaRPr lang="en-US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457200" indent="-457200" algn="l" rtl="0">
              <a:buFontTx/>
              <a:buChar char="•"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To relieve acute episodic attacks of asthma </a:t>
            </a:r>
            <a:r>
              <a:rPr lang="en-US" sz="3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3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bronchoconstriction</a:t>
            </a:r>
            <a:r>
              <a:rPr lang="en-US" sz="3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).</a:t>
            </a:r>
          </a:p>
          <a:p>
            <a:pPr marL="457200" indent="-457200" algn="l" rtl="0"/>
            <a:endParaRPr lang="en-US" sz="3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457200" indent="-457200" algn="l" rtl="0">
              <a:buFontTx/>
              <a:buChar char="•"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To reduce the frequency of attacks, and </a:t>
            </a:r>
          </a:p>
          <a:p>
            <a:pPr marL="457200" indent="-457200" algn="l" rtl="0"/>
            <a:r>
              <a:rPr lang="en-US" sz="3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nocturnal awakenings.</a:t>
            </a:r>
          </a:p>
          <a:p>
            <a:pPr marL="457200" indent="-457200" algn="l" rtl="0"/>
            <a:endParaRPr lang="en-US" sz="3400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457200" indent="-457200" algn="l" rtl="0">
              <a:buFontTx/>
              <a:buChar char="•"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To prevent future exacerbations.</a:t>
            </a:r>
            <a:endParaRPr lang="en-US" sz="3000" b="1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idx="1"/>
          </p:nvPr>
        </p:nvSpPr>
        <p:spPr>
          <a:xfrm>
            <a:off x="2095500" y="300038"/>
            <a:ext cx="4619625" cy="481012"/>
          </a:xfrm>
        </p:spPr>
        <p:txBody>
          <a:bodyPr rtlCol="0">
            <a:normAutofit/>
          </a:bodyPr>
          <a:lstStyle/>
          <a:p>
            <a:pPr marL="609600" indent="-6096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 asthmatic drugs</a:t>
            </a:r>
          </a:p>
        </p:txBody>
      </p:sp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114300" y="866775"/>
            <a:ext cx="4438650" cy="575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ctr" rtl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>
                <a:solidFill>
                  <a:srgbClr val="FF2BD8"/>
                </a:solidFill>
                <a:latin typeface="Times New Roman" pitchFamily="18" charset="0"/>
                <a:cs typeface="Times New Roman" pitchFamily="18" charset="0"/>
              </a:rPr>
              <a:t>Bronchodilators </a:t>
            </a:r>
          </a:p>
          <a:p>
            <a:pPr marL="609600" indent="-609600" algn="l" rtl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(Quick relief medications)</a:t>
            </a:r>
          </a:p>
          <a:p>
            <a:pPr marL="609600" indent="-609600" algn="just" rtl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3000" b="1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609600" indent="-609600" algn="l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b="1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609600" indent="-609600" algn="l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Used to treat acute episodic attack of asthma</a:t>
            </a:r>
          </a:p>
          <a:p>
            <a:pPr marL="609600" indent="-609600" algn="l" rtl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b="1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609600" indent="-609600" algn="l" rtl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Short acting 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2-agonists</a:t>
            </a:r>
          </a:p>
          <a:p>
            <a:pPr marL="609600" indent="-609600" algn="l" rtl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Antimuscarinics</a:t>
            </a:r>
          </a:p>
          <a:p>
            <a:pPr marL="609600" indent="-609600" algn="l" rtl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Xanthine preparations</a:t>
            </a:r>
          </a:p>
          <a:p>
            <a:pPr marL="609600" indent="-609600" algn="l" rtl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4629150" y="885825"/>
            <a:ext cx="4371975" cy="575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>
                <a:solidFill>
                  <a:srgbClr val="FF2BD8"/>
                </a:solidFill>
                <a:latin typeface="Times New Roman" pitchFamily="18" charset="0"/>
                <a:cs typeface="Times New Roman" pitchFamily="18" charset="0"/>
              </a:rPr>
              <a:t>Anti-inflammatory Agents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(control medications or prophylactic therapy)</a:t>
            </a:r>
          </a:p>
          <a:p>
            <a:pPr algn="l" rtl="0">
              <a:lnSpc>
                <a:spcPct val="90000"/>
              </a:lnSpc>
            </a:pPr>
            <a:endParaRPr lang="en-US" b="1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l" rtl="0">
              <a:lnSpc>
                <a:spcPct val="90000"/>
              </a:lnSpc>
            </a:pP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Used to reduce the frequency of attacks</a:t>
            </a:r>
          </a:p>
          <a:p>
            <a:pPr algn="l" rtl="0">
              <a:lnSpc>
                <a:spcPct val="90000"/>
              </a:lnSpc>
            </a:pPr>
            <a:endParaRPr lang="en-US" b="1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l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Corticosteroids</a:t>
            </a:r>
          </a:p>
          <a:p>
            <a:pPr algn="l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Mast cell stabilizers	</a:t>
            </a:r>
          </a:p>
          <a:p>
            <a:pPr algn="l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Leukotrienes antagonists</a:t>
            </a:r>
          </a:p>
          <a:p>
            <a:pPr algn="l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Anti-IgE monoclonal antibody</a:t>
            </a:r>
          </a:p>
          <a:p>
            <a:pPr algn="l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Long acting ß2-agonists </a:t>
            </a:r>
          </a:p>
          <a:p>
            <a:pPr algn="l" rtl="0">
              <a:buFont typeface="Wingdings" pitchFamily="2" charset="2"/>
              <a:buNone/>
            </a:pPr>
            <a:endParaRPr lang="en-US" b="1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l" rtl="0">
              <a:buFont typeface="Wingdings" pitchFamily="2" charset="2"/>
              <a:buNone/>
            </a:pPr>
            <a:endParaRPr lang="en-US" sz="2800" b="1">
              <a:solidFill>
                <a:srgbClr val="FF2BD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sz="3600" b="1" dirty="0" smtClean="0">
                <a:solidFill>
                  <a:srgbClr val="C00000"/>
                </a:solidFill>
              </a:rPr>
              <a:t>1. Bronchodilators</a:t>
            </a:r>
            <a:r>
              <a:rPr lang="en-US" sz="3600" dirty="0" smtClean="0">
                <a:latin typeface="Symbol" pitchFamily="18" charset="2"/>
              </a:rPr>
              <a:t/>
            </a:r>
            <a:br>
              <a:rPr lang="en-US" sz="3600" dirty="0" smtClean="0">
                <a:latin typeface="Symbol" pitchFamily="18" charset="2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69988" lvl="2" indent="-255588" algn="l" rtl="0" eaLnBrk="1" hangingPunct="1">
              <a:buClr>
                <a:schemeClr val="tx1"/>
              </a:buCl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A.  b</a:t>
            </a:r>
            <a:r>
              <a:rPr lang="en-US" sz="2000" b="1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-adrenergic agonists</a:t>
            </a:r>
            <a:endParaRPr lang="en-US" sz="2800" b="1" dirty="0" smtClean="0">
              <a:solidFill>
                <a:srgbClr val="C00000"/>
              </a:solidFill>
              <a:latin typeface="+mj-lt"/>
            </a:endParaRPr>
          </a:p>
          <a:p>
            <a:pPr marL="1169988" lvl="2" indent="-255588" algn="l" rtl="0" eaLnBrk="1" hangingPunct="1">
              <a:buClr>
                <a:schemeClr val="tx1"/>
              </a:buClr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MOA: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dirty="0" err="1" smtClean="0"/>
              <a:t>Stim</a:t>
            </a:r>
            <a:r>
              <a:rPr lang="en-US" sz="2800" dirty="0" smtClean="0"/>
              <a:t>. </a:t>
            </a:r>
            <a:r>
              <a:rPr lang="en-US" sz="2800" dirty="0" smtClean="0">
                <a:latin typeface="Symbol" pitchFamily="18" charset="2"/>
              </a:rPr>
              <a:t>b</a:t>
            </a:r>
            <a:r>
              <a:rPr lang="en-US" sz="2400" dirty="0" smtClean="0">
                <a:latin typeface="Symbol" pitchFamily="18" charset="2"/>
              </a:rPr>
              <a:t>2</a:t>
            </a:r>
            <a:r>
              <a:rPr lang="en-US" sz="2800" dirty="0" smtClean="0"/>
              <a:t>-adrenoceptors leading to smooth muscle relaxation via   c-AMP (see Figure 20-1). Also, may prevent activation of mast cells.</a:t>
            </a:r>
            <a:endParaRPr lang="en-US" sz="2800" dirty="0" smtClean="0">
              <a:latin typeface="+mj-lt"/>
            </a:endParaRPr>
          </a:p>
          <a:p>
            <a:pPr marL="1169988" lvl="2" indent="-255588" algn="l" rtl="0" eaLnBrk="1" hangingPunct="1">
              <a:buClr>
                <a:schemeClr val="tx1"/>
              </a:buClr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CLASSIFICATION:</a:t>
            </a:r>
          </a:p>
          <a:p>
            <a:pPr marL="1169988" lvl="2" indent="-255588" algn="l" rtl="0" eaLnBrk="1" hangingPunct="1">
              <a:buClr>
                <a:schemeClr val="tx1"/>
              </a:buClr>
              <a:buFontTx/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1. Non selective 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agonists.  E.G: 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Epinephrine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 eaLnBrk="1" hangingPunct="1"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Why not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Norepinephrine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l" rtl="0" eaLnBrk="1" hangingPunct="1">
              <a:buSzPct val="50000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Potent bronchodilator</a:t>
            </a:r>
          </a:p>
          <a:p>
            <a:pPr lvl="2" algn="l" rtl="0" eaLnBrk="1" hangingPunct="1">
              <a:buSzPct val="50000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rapid action (maximum effect within 15 min).</a:t>
            </a:r>
          </a:p>
          <a:p>
            <a:pPr lvl="2" algn="l" rtl="0" eaLnBrk="1" hangingPunct="1">
              <a:buSzPct val="50000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S.C. or by inhalation by (aerosol or nebulizer).</a:t>
            </a: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 algn="l" rtl="0" eaLnBrk="1" hangingPunct="1">
              <a:buSzPct val="50000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Duration of action 60-90 min</a:t>
            </a:r>
          </a:p>
          <a:p>
            <a:pPr lvl="2" algn="l" rtl="0" eaLnBrk="1" hangingPunct="1">
              <a:buSzPct val="50000"/>
            </a:pPr>
            <a:endParaRPr lang="en-US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 algn="l" rtl="0" eaLnBrk="1" hangingPunct="1">
              <a:buSzPct val="50000"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Drug of choice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for acute anaphylaxis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(hypersensitivity reactions</a:t>
            </a:r>
            <a:r>
              <a:rPr lang="en-US" sz="1900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l" rtl="0" eaLnBrk="1" hangingPunct="1">
              <a:buSzPct val="50000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Why not Epinephrine is not commonly used  for Asthma?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60000">
            <a:off x="1528763" y="-995363"/>
            <a:ext cx="6248400" cy="9153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sz="3600" b="1" dirty="0" smtClean="0">
                <a:solidFill>
                  <a:srgbClr val="C00000"/>
                </a:solidFill>
              </a:rPr>
              <a:t>2. Selective B2-agonists</a:t>
            </a:r>
            <a:r>
              <a:rPr lang="en-US" sz="3200" dirty="0" smtClean="0"/>
              <a:t>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8064896" cy="4530725"/>
          </a:xfrm>
        </p:spPr>
        <p:txBody>
          <a:bodyPr/>
          <a:lstStyle/>
          <a:p>
            <a:pPr marL="1169988" lvl="2" indent="-255588" algn="l" eaLnBrk="1" hangingPunct="1">
              <a:buClr>
                <a:schemeClr val="tx1"/>
              </a:buClr>
              <a:buNone/>
            </a:pPr>
            <a:r>
              <a:rPr lang="en-US" sz="2800" dirty="0" smtClean="0">
                <a:latin typeface="+mj-lt"/>
              </a:rPr>
              <a:t>e.g.; </a:t>
            </a:r>
            <a:r>
              <a:rPr lang="en-US" sz="2800" dirty="0" err="1" smtClean="0">
                <a:latin typeface="+mj-lt"/>
              </a:rPr>
              <a:t>Salbuta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mol</a:t>
            </a:r>
            <a:r>
              <a:rPr lang="en-US" sz="2800" dirty="0" smtClean="0">
                <a:latin typeface="+mj-lt"/>
              </a:rPr>
              <a:t>; </a:t>
            </a:r>
            <a:r>
              <a:rPr lang="en-US" sz="2800" dirty="0" err="1" smtClean="0">
                <a:latin typeface="+mj-lt"/>
              </a:rPr>
              <a:t>terbutaline</a:t>
            </a:r>
            <a:r>
              <a:rPr lang="en-US" sz="2800" dirty="0" smtClean="0">
                <a:latin typeface="+mj-lt"/>
              </a:rPr>
              <a:t> (Short  Acting, t1/2  4 hrs)</a:t>
            </a:r>
            <a:r>
              <a:rPr lang="en-US" sz="2800" dirty="0" err="1" smtClean="0">
                <a:latin typeface="+mj-lt"/>
              </a:rPr>
              <a:t>Salmetrol</a:t>
            </a:r>
            <a:r>
              <a:rPr lang="en-US" sz="2800" dirty="0" smtClean="0">
                <a:latin typeface="+mj-lt"/>
              </a:rPr>
              <a:t>; </a:t>
            </a:r>
            <a:r>
              <a:rPr lang="en-US" sz="2800" dirty="0" err="1" smtClean="0">
                <a:latin typeface="+mj-lt"/>
              </a:rPr>
              <a:t>forme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trol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(Long Acting, t1/2 8hrs)</a:t>
            </a:r>
            <a:endParaRPr lang="en-US" sz="2800" b="1" dirty="0" smtClean="0">
              <a:latin typeface="+mj-lt"/>
            </a:endParaRPr>
          </a:p>
          <a:p>
            <a:pPr marL="1169988" lvl="2" indent="-255588" algn="l" eaLnBrk="1" hangingPunct="1">
              <a:buClr>
                <a:schemeClr val="tx1"/>
              </a:buClr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PK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:</a:t>
            </a:r>
            <a:r>
              <a:rPr lang="en-US" dirty="0" smtClean="0">
                <a:latin typeface="+mj-lt"/>
              </a:rPr>
              <a:t> </a:t>
            </a:r>
          </a:p>
          <a:p>
            <a:pPr marL="1169988" lvl="2" indent="-255588" algn="l" eaLnBrk="1" hangingPunct="1">
              <a:buClr>
                <a:schemeClr val="tx1"/>
              </a:buClr>
              <a:buNone/>
            </a:pPr>
            <a:r>
              <a:rPr lang="en-US" dirty="0" smtClean="0">
                <a:latin typeface="+mj-lt"/>
              </a:rPr>
              <a:t>Available as injections or oral </a:t>
            </a:r>
            <a:r>
              <a:rPr lang="en-US" b="1" dirty="0" smtClean="0">
                <a:latin typeface="+mj-lt"/>
              </a:rPr>
              <a:t>but inhaled or nebulizer forms are more common.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WHY?</a:t>
            </a:r>
          </a:p>
          <a:p>
            <a:pPr marL="1169988" lvl="2" indent="-255588" algn="l" eaLnBrk="1" hangingPunct="1">
              <a:buClr>
                <a:schemeClr val="tx1"/>
              </a:buClr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Side Effects:  </a:t>
            </a:r>
            <a:r>
              <a:rPr lang="en-US" dirty="0" smtClean="0">
                <a:latin typeface="+mj-lt"/>
              </a:rPr>
              <a:t>Tachycardia and </a:t>
            </a:r>
            <a:r>
              <a:rPr lang="en-US" dirty="0" err="1" smtClean="0">
                <a:latin typeface="+mj-lt"/>
              </a:rPr>
              <a:t>remors</a:t>
            </a:r>
            <a:r>
              <a:rPr lang="en-US" dirty="0" smtClean="0">
                <a:latin typeface="+mj-lt"/>
              </a:rPr>
              <a:t> at high dose; Tolerance.</a:t>
            </a:r>
          </a:p>
          <a:p>
            <a:pPr marL="1169988" lvl="2" indent="-255588" algn="l" eaLnBrk="1" hangingPunct="1">
              <a:buClr>
                <a:schemeClr val="tx1"/>
              </a:buClr>
              <a:buNone/>
            </a:pPr>
            <a:r>
              <a:rPr lang="en-US" dirty="0" smtClean="0">
                <a:latin typeface="+mj-lt"/>
              </a:rPr>
              <a:t>How can tolerance be overcome?</a:t>
            </a:r>
          </a:p>
          <a:p>
            <a:pPr marL="1169988" lvl="2" indent="-255588" algn="l" eaLnBrk="1" hangingPunct="1">
              <a:buClr>
                <a:schemeClr val="tx1"/>
              </a:buClr>
              <a:buNone/>
            </a:pPr>
            <a:r>
              <a:rPr lang="en-US" b="1" dirty="0" smtClean="0">
                <a:solidFill>
                  <a:srgbClr val="FF0000"/>
                </a:solidFill>
              </a:rPr>
              <a:t>When Long Acting like </a:t>
            </a:r>
            <a:r>
              <a:rPr lang="en-US" b="1" dirty="0" err="1" smtClean="0">
                <a:solidFill>
                  <a:srgbClr val="FF0000"/>
                </a:solidFill>
              </a:rPr>
              <a:t>Salmetrol</a:t>
            </a:r>
            <a:r>
              <a:rPr lang="en-US" b="1" dirty="0" smtClean="0">
                <a:solidFill>
                  <a:srgbClr val="FF0000"/>
                </a:solidFill>
              </a:rPr>
              <a:t> is preferred? 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90500" y="114300"/>
            <a:ext cx="8640763" cy="63293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					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   		Nebulizer                           Inhaler</a:t>
            </a:r>
          </a:p>
        </p:txBody>
      </p:sp>
      <p:pic>
        <p:nvPicPr>
          <p:cNvPr id="3" name="Picture 5" descr="http://t2.gstatic.com/images?q=tbn:HMXOaS3Khjl4XM:http://drwaqipedia.files.wordpress.com/2009/08/steroid-inhal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5300" y="1397000"/>
            <a:ext cx="2690813" cy="3708400"/>
          </a:xfrm>
          <a:prstGeom prst="rect">
            <a:avLst/>
          </a:prstGeom>
          <a:noFill/>
          <a:ln w="9525">
            <a:solidFill>
              <a:schemeClr val="bg2">
                <a:lumMod val="50000"/>
                <a:alpha val="0"/>
              </a:schemeClr>
            </a:solidFill>
            <a:miter lim="800000"/>
            <a:headEnd/>
            <a:tailEnd/>
          </a:ln>
        </p:spPr>
      </p:pic>
      <p:pic>
        <p:nvPicPr>
          <p:cNvPr id="23556" name="Picture 5" descr="http://t3.gstatic.com/images?q=tbn:IxlfQqK05w844M:http://aiscracker.com/wp-content/uploads/2009/09/nebuliz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0288" y="1377950"/>
            <a:ext cx="290036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C00000"/>
                </a:solidFill>
              </a:rPr>
              <a:t> B. </a:t>
            </a:r>
            <a:r>
              <a:rPr lang="en-US" sz="4400" b="1" dirty="0" err="1" smtClean="0">
                <a:solidFill>
                  <a:srgbClr val="C00000"/>
                </a:solidFill>
              </a:rPr>
              <a:t>Methyxanthins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00200"/>
            <a:ext cx="8064896" cy="453072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Clr>
                <a:srgbClr val="0000FF"/>
              </a:buClr>
              <a:buSzPct val="60000"/>
              <a:buNone/>
            </a:pPr>
            <a:r>
              <a:rPr lang="en-US" sz="2400" dirty="0" smtClean="0">
                <a:latin typeface="+mj-lt"/>
              </a:rPr>
              <a:t>e.g.: </a:t>
            </a:r>
            <a:r>
              <a:rPr lang="en-US" sz="2400" dirty="0" err="1" smtClean="0">
                <a:latin typeface="+mj-lt"/>
              </a:rPr>
              <a:t>Theophyline</a:t>
            </a:r>
            <a:r>
              <a:rPr lang="en-US" sz="2400" dirty="0" smtClean="0">
                <a:latin typeface="+mj-lt"/>
              </a:rPr>
              <a:t> (orally); </a:t>
            </a:r>
          </a:p>
          <a:p>
            <a:pPr algn="l" eaLnBrk="1" hangingPunct="1">
              <a:lnSpc>
                <a:spcPct val="90000"/>
              </a:lnSpc>
              <a:buClr>
                <a:srgbClr val="0000FF"/>
              </a:buClr>
              <a:buSzPct val="60000"/>
              <a:buNone/>
            </a:pPr>
            <a:r>
              <a:rPr lang="en-US" sz="2400" dirty="0" smtClean="0">
                <a:latin typeface="+mj-lt"/>
              </a:rPr>
              <a:t>        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Amino</a:t>
            </a:r>
            <a:r>
              <a:rPr lang="en-US" sz="2400" dirty="0" err="1" smtClean="0">
                <a:latin typeface="+mj-lt"/>
              </a:rPr>
              <a:t>phyline</a:t>
            </a:r>
            <a:r>
              <a:rPr lang="en-US" sz="2400" dirty="0" smtClean="0">
                <a:latin typeface="+mj-lt"/>
              </a:rPr>
              <a:t>  =  </a:t>
            </a:r>
            <a:r>
              <a:rPr lang="en-US" sz="2400" dirty="0" err="1" smtClean="0">
                <a:latin typeface="+mj-lt"/>
              </a:rPr>
              <a:t>Theophyline</a:t>
            </a:r>
            <a:r>
              <a:rPr lang="en-US" sz="2400" dirty="0" smtClean="0">
                <a:latin typeface="+mj-lt"/>
              </a:rPr>
              <a:t> + ethylene </a:t>
            </a:r>
            <a:r>
              <a:rPr lang="en-US" sz="2400" dirty="0" err="1" smtClean="0">
                <a:latin typeface="+mj-lt"/>
              </a:rPr>
              <a:t>di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amine</a:t>
            </a:r>
            <a:r>
              <a:rPr lang="en-US" sz="2400" dirty="0" smtClean="0">
                <a:latin typeface="+mj-lt"/>
              </a:rPr>
              <a:t> (orally          and </a:t>
            </a:r>
            <a:r>
              <a:rPr lang="en-US" sz="2400" dirty="0" err="1" smtClean="0">
                <a:latin typeface="+mj-lt"/>
              </a:rPr>
              <a:t>parentrally</a:t>
            </a:r>
            <a:r>
              <a:rPr lang="en-US" sz="2400" dirty="0" smtClean="0">
                <a:latin typeface="+mj-lt"/>
              </a:rPr>
              <a:t> )</a:t>
            </a:r>
          </a:p>
          <a:p>
            <a:pPr algn="l" eaLnBrk="1" hangingPunct="1">
              <a:lnSpc>
                <a:spcPct val="90000"/>
              </a:lnSpc>
              <a:buClr>
                <a:srgbClr val="0000FF"/>
              </a:buClr>
              <a:buSzPct val="60000"/>
              <a:buNone/>
            </a:pPr>
            <a:r>
              <a:rPr lang="en-US" sz="2400" dirty="0" smtClean="0">
                <a:latin typeface="+mj-lt"/>
              </a:rPr>
              <a:t>   	 </a:t>
            </a:r>
            <a:r>
              <a:rPr lang="en-US" sz="2400" dirty="0" smtClean="0"/>
              <a:t> 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sz="3200" dirty="0" smtClean="0">
                <a:latin typeface="+mj-lt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MOA: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 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sz="3200" dirty="0" smtClean="0">
                <a:latin typeface="+mj-lt"/>
              </a:rPr>
              <a:t>	</a:t>
            </a:r>
            <a:r>
              <a:rPr lang="en-US" sz="2400" dirty="0" smtClean="0">
                <a:latin typeface="+mj-lt"/>
              </a:rPr>
              <a:t>1. </a:t>
            </a:r>
            <a:r>
              <a:rPr lang="en-US" sz="2400" dirty="0" err="1" smtClean="0">
                <a:latin typeface="+mj-lt"/>
              </a:rPr>
              <a:t>Bronchodilation</a:t>
            </a:r>
            <a:r>
              <a:rPr lang="en-US" sz="2400" dirty="0" smtClean="0">
                <a:latin typeface="+mj-lt"/>
              </a:rPr>
              <a:t> by increasing the level of c-AMP via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sz="2400" dirty="0" smtClean="0">
                <a:latin typeface="+mj-lt"/>
              </a:rPr>
              <a:t>        </a:t>
            </a:r>
            <a:r>
              <a:rPr lang="en-US" sz="2400" dirty="0" err="1" smtClean="0">
                <a:latin typeface="+mj-lt"/>
              </a:rPr>
              <a:t>inhibtion</a:t>
            </a:r>
            <a:r>
              <a:rPr lang="en-US" sz="2400" dirty="0" smtClean="0">
                <a:latin typeface="+mj-lt"/>
              </a:rPr>
              <a:t> of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phosphodieasterase</a:t>
            </a:r>
            <a:r>
              <a:rPr lang="ar-SA" sz="2400" b="1" dirty="0" smtClean="0">
                <a:solidFill>
                  <a:srgbClr val="FF0000"/>
                </a:solidFill>
                <a:latin typeface="+mj-lt"/>
              </a:rPr>
              <a:t>.</a:t>
            </a:r>
            <a:endParaRPr lang="en-US" sz="2400" b="1" dirty="0" smtClean="0">
              <a:solidFill>
                <a:srgbClr val="FF0000"/>
              </a:solidFill>
              <a:latin typeface="+mj-lt"/>
            </a:endParaRPr>
          </a:p>
          <a:p>
            <a:pPr algn="l" rtl="0" eaLnBrk="1" hangingPunct="1">
              <a:lnSpc>
                <a:spcPct val="80000"/>
              </a:lnSpc>
              <a:buNone/>
            </a:pPr>
            <a:endParaRPr lang="ar-SA" sz="2400" b="1" dirty="0" smtClean="0">
              <a:solidFill>
                <a:srgbClr val="FF0000"/>
              </a:solidFill>
              <a:latin typeface="+mj-lt"/>
            </a:endParaRP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sz="2400" dirty="0" smtClean="0">
                <a:latin typeface="+mj-lt"/>
              </a:rPr>
              <a:t>    2. </a:t>
            </a:r>
            <a:r>
              <a:rPr lang="en-US" sz="2400" dirty="0" err="1" smtClean="0">
                <a:latin typeface="+mj-lt"/>
              </a:rPr>
              <a:t>Theophyline</a:t>
            </a:r>
            <a:r>
              <a:rPr lang="en-US" sz="2400" dirty="0" smtClean="0">
                <a:latin typeface="+mj-lt"/>
              </a:rPr>
              <a:t> is an universal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antagonist at 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       adenosine receptors </a:t>
            </a:r>
            <a:r>
              <a:rPr lang="en-US" sz="2400" dirty="0" smtClean="0">
                <a:latin typeface="+mj-lt"/>
              </a:rPr>
              <a:t>??, thus causing bronchial     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sz="2400" dirty="0" smtClean="0">
                <a:latin typeface="+mj-lt"/>
              </a:rPr>
              <a:t>        smooth muscle relaxation.</a:t>
            </a:r>
          </a:p>
          <a:p>
            <a:pPr algn="l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C00000"/>
                </a:solidFill>
                <a:latin typeface="+mj-lt"/>
              </a:rPr>
              <a:t>PK: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Available in oral (e.g.: Sustained release) or </a:t>
            </a:r>
            <a:r>
              <a:rPr lang="en-US" dirty="0" err="1" smtClean="0">
                <a:latin typeface="+mj-lt"/>
              </a:rPr>
              <a:t>injectable</a:t>
            </a:r>
            <a:r>
              <a:rPr lang="en-US" dirty="0" smtClean="0">
                <a:latin typeface="+mj-lt"/>
              </a:rPr>
              <a:t> 	forms (</a:t>
            </a:r>
            <a:r>
              <a:rPr lang="en-US" dirty="0" err="1" smtClean="0">
                <a:latin typeface="+mj-lt"/>
              </a:rPr>
              <a:t>Aminphyline</a:t>
            </a:r>
            <a:r>
              <a:rPr lang="en-US" dirty="0" smtClean="0">
                <a:latin typeface="+mj-lt"/>
              </a:rPr>
              <a:t>).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dirty="0" smtClean="0">
                <a:latin typeface="+mj-lt"/>
              </a:rPr>
              <a:t>	         What is </a:t>
            </a:r>
            <a:r>
              <a:rPr lang="en-US" dirty="0" err="1" smtClean="0">
                <a:latin typeface="+mj-lt"/>
              </a:rPr>
              <a:t>aminophyline</a:t>
            </a:r>
            <a:r>
              <a:rPr lang="en-US" dirty="0" smtClean="0">
                <a:latin typeface="+mj-lt"/>
              </a:rPr>
              <a:t>?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dirty="0" smtClean="0">
                <a:latin typeface="+mj-lt"/>
              </a:rPr>
              <a:t>	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C00000"/>
                </a:solidFill>
                <a:latin typeface="+mj-lt"/>
              </a:rPr>
              <a:t>Side Effects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: Low therapeutic index</a:t>
            </a:r>
            <a:r>
              <a:rPr lang="en-US" dirty="0" smtClean="0">
                <a:latin typeface="+mj-lt"/>
              </a:rPr>
              <a:t>; GI upset; CNS stimulation; CVS as tachycardia and cardiac output; renal </a:t>
            </a:r>
            <a:r>
              <a:rPr lang="en-US" dirty="0" err="1" smtClean="0">
                <a:latin typeface="+mj-lt"/>
              </a:rPr>
              <a:t>diuresis</a:t>
            </a:r>
            <a:r>
              <a:rPr lang="en-US" dirty="0" smtClean="0">
                <a:latin typeface="+mj-lt"/>
              </a:rPr>
              <a:t>.	</a:t>
            </a:r>
          </a:p>
          <a:p>
            <a:pPr algn="l" rtl="0" eaLnBrk="1" hangingPunct="1">
              <a:lnSpc>
                <a:spcPct val="80000"/>
              </a:lnSpc>
              <a:buNone/>
            </a:pPr>
            <a:endParaRPr lang="en-US" b="1" dirty="0" smtClean="0">
              <a:latin typeface="+mj-lt"/>
            </a:endParaRP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b="1" dirty="0" smtClean="0">
                <a:latin typeface="+mj-lt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Why do </a:t>
            </a:r>
            <a:r>
              <a:rPr lang="en-US" b="1" dirty="0" err="1" smtClean="0">
                <a:solidFill>
                  <a:srgbClr val="C00000"/>
                </a:solidFill>
                <a:latin typeface="+mj-lt"/>
              </a:rPr>
              <a:t>theophyline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 not commonly used nowadays?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ar-SA" b="1" dirty="0" smtClean="0"/>
              <a:t>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C. </a:t>
            </a:r>
            <a:r>
              <a:rPr lang="en-US" b="1" dirty="0" err="1" smtClean="0">
                <a:solidFill>
                  <a:srgbClr val="C00000"/>
                </a:solidFill>
              </a:rPr>
              <a:t>Antimuscarinic</a:t>
            </a:r>
            <a:r>
              <a:rPr lang="en-US" b="1" dirty="0" smtClean="0">
                <a:solidFill>
                  <a:srgbClr val="C00000"/>
                </a:solidFill>
              </a:rPr>
              <a:t> Drugs: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b="1" dirty="0" smtClean="0">
                <a:solidFill>
                  <a:srgbClr val="C00000"/>
                </a:solidFill>
                <a:latin typeface="+mj-lt"/>
              </a:rPr>
              <a:t>History:</a:t>
            </a:r>
          </a:p>
          <a:p>
            <a:pPr algn="l" rtl="0" eaLnBrk="1" hangingPunct="1">
              <a:buNone/>
            </a:pPr>
            <a:r>
              <a:rPr lang="en-US" dirty="0" smtClean="0">
                <a:latin typeface="+mj-lt"/>
              </a:rPr>
              <a:t>	e.g.: </a:t>
            </a:r>
            <a:r>
              <a:rPr lang="en-US" dirty="0" err="1" smtClean="0">
                <a:latin typeface="+mj-lt"/>
              </a:rPr>
              <a:t>Ipratropium</a:t>
            </a:r>
            <a:r>
              <a:rPr lang="en-US" dirty="0" smtClean="0">
                <a:latin typeface="+mj-lt"/>
              </a:rPr>
              <a:t>; </a:t>
            </a:r>
            <a:r>
              <a:rPr lang="en-US" dirty="0" err="1" smtClean="0">
                <a:latin typeface="+mj-lt"/>
              </a:rPr>
              <a:t>Tiotropium</a:t>
            </a:r>
            <a:r>
              <a:rPr lang="en-US" dirty="0" smtClean="0">
                <a:latin typeface="+mj-lt"/>
              </a:rPr>
              <a:t> (long Acting)</a:t>
            </a:r>
          </a:p>
          <a:p>
            <a:pPr algn="l" rtl="0" eaLnBrk="1" hangingPunct="1">
              <a:buNone/>
            </a:pPr>
            <a:r>
              <a:rPr lang="en-US" dirty="0" smtClean="0">
                <a:latin typeface="+mj-lt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MOA:</a:t>
            </a:r>
          </a:p>
          <a:p>
            <a:pPr algn="l" rtl="0" eaLnBrk="1" hangingPunct="1"/>
            <a:r>
              <a:rPr lang="en-US" dirty="0" smtClean="0">
                <a:solidFill>
                  <a:schemeClr val="accent2"/>
                </a:solidFill>
                <a:latin typeface="+mj-lt"/>
              </a:rPr>
              <a:t>PK:</a:t>
            </a:r>
            <a:r>
              <a:rPr lang="en-US" dirty="0" smtClean="0">
                <a:latin typeface="+mj-lt"/>
              </a:rPr>
              <a:t> Only to be given by inhalation or by nebulizer ; with slow onset and longer duration as compared to </a:t>
            </a:r>
            <a:r>
              <a:rPr lang="en-US" dirty="0" err="1" smtClean="0">
                <a:latin typeface="+mj-lt"/>
              </a:rPr>
              <a:t>salbutamol</a:t>
            </a:r>
            <a:r>
              <a:rPr lang="en-US" dirty="0" smtClean="0">
                <a:latin typeface="+mj-lt"/>
              </a:rPr>
              <a:t>.</a:t>
            </a:r>
          </a:p>
          <a:p>
            <a:pPr algn="l" rtl="0" eaLnBrk="1" hangingPunct="1"/>
            <a:endParaRPr lang="en-US" dirty="0" smtClean="0">
              <a:latin typeface="+mj-lt"/>
            </a:endParaRPr>
          </a:p>
          <a:p>
            <a:pPr algn="l" rtl="0" eaLnBrk="1" hangingPunct="1"/>
            <a:r>
              <a:rPr lang="en-US" dirty="0" smtClean="0">
                <a:latin typeface="+mj-lt"/>
              </a:rPr>
              <a:t>	Why </a:t>
            </a:r>
            <a:r>
              <a:rPr lang="en-US" dirty="0" err="1" smtClean="0">
                <a:latin typeface="+mj-lt"/>
              </a:rPr>
              <a:t>Ipratropium</a:t>
            </a:r>
            <a:r>
              <a:rPr lang="en-US" dirty="0" smtClean="0">
                <a:latin typeface="+mj-lt"/>
              </a:rPr>
              <a:t> or </a:t>
            </a:r>
            <a:r>
              <a:rPr lang="en-US" dirty="0" err="1" smtClean="0">
                <a:latin typeface="+mj-lt"/>
              </a:rPr>
              <a:t>Tiotropium</a:t>
            </a:r>
            <a:r>
              <a:rPr lang="en-US" dirty="0" smtClean="0">
                <a:latin typeface="+mj-lt"/>
              </a:rPr>
              <a:t>  are good choices for patients with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COPD</a:t>
            </a:r>
            <a:r>
              <a:rPr lang="en-US" dirty="0" smtClean="0">
                <a:latin typeface="+mj-lt"/>
              </a:rPr>
              <a:t>? (see figure)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idx="1"/>
          </p:nvPr>
        </p:nvSpPr>
        <p:spPr>
          <a:xfrm>
            <a:off x="867424" y="576262"/>
            <a:ext cx="8609012" cy="6281738"/>
          </a:xfrm>
        </p:spPr>
        <p:txBody>
          <a:bodyPr rtlCol="0">
            <a:normAutofit/>
          </a:bodyPr>
          <a:lstStyle/>
          <a:p>
            <a:pPr marL="609600" indent="-60960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Disorders of Respiratory Function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300" b="1" dirty="0" smtClean="0">
                <a:solidFill>
                  <a:srgbClr val="C00000"/>
                </a:solidFill>
                <a:latin typeface="Times New Roman" pitchFamily="18" charset="0"/>
                <a:cs typeface="+mn-cs"/>
              </a:rPr>
              <a:t>Classification </a:t>
            </a:r>
            <a:endParaRPr lang="en-US" b="1" i="1" dirty="0" smtClean="0">
              <a:solidFill>
                <a:srgbClr val="C00000"/>
              </a:solidFill>
              <a:cs typeface="+mn-cs"/>
            </a:endParaRPr>
          </a:p>
          <a:p>
            <a:pPr marL="609600" indent="-60960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Main disorders of the respiratory system are :</a:t>
            </a:r>
          </a:p>
          <a:p>
            <a:pPr marL="990600" lvl="1" indent="-53340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Bronchial asthma</a:t>
            </a:r>
          </a:p>
          <a:p>
            <a:pPr marL="990600" lvl="1" indent="-53340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Allergic rhinitis</a:t>
            </a:r>
          </a:p>
          <a:p>
            <a:pPr marL="990600" lvl="1" indent="-53340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3. Chronic obstructive pulmonary disease</a:t>
            </a:r>
          </a:p>
          <a:p>
            <a:pPr marL="990600" lvl="1" indent="-53340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(COPD, also called emphysema and chronic bronchitis)</a:t>
            </a:r>
          </a:p>
          <a:p>
            <a:pPr marL="990600" lvl="1" indent="-53340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u="sng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91" name="Oval 4"/>
          <p:cNvSpPr>
            <a:spLocks noChangeArrowheads="1"/>
          </p:cNvSpPr>
          <p:nvPr/>
        </p:nvSpPr>
        <p:spPr bwMode="auto">
          <a:xfrm>
            <a:off x="-1428750" y="5357813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  <a:p>
            <a:endParaRPr lang="en-US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139950" y="6226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/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2139950" y="6083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/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2139950" y="6154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/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2124075" y="6092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2. Anti-inflammatory Drugs: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>
                <a:latin typeface="+mj-lt"/>
              </a:rPr>
              <a:t>Since airway hypersensitivity is related the degree of inflammation; anti-inflammatory drugs are considered one of the most effective drugs in the treatment of chronic and acute types of asthma?</a:t>
            </a:r>
          </a:p>
          <a:p>
            <a:pPr algn="l" rtl="0" eaLnBrk="1" hangingPunct="1"/>
            <a:endParaRPr lang="en-US" dirty="0" smtClean="0">
              <a:latin typeface="+mj-lt"/>
            </a:endParaRPr>
          </a:p>
          <a:p>
            <a:pPr algn="l" rtl="0" eaLnBrk="1" hangingPunct="1"/>
            <a:r>
              <a:rPr lang="en-US" sz="2400" dirty="0" smtClean="0">
                <a:latin typeface="+mj-lt"/>
              </a:rPr>
              <a:t>Act by 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reducing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the number of inflammatory cells   </a:t>
            </a:r>
          </a:p>
          <a:p>
            <a:pPr algn="l" rtl="0" eaLnBrk="1" hangingPunct="1">
              <a:buNone/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     in the airways and prevent blood vessels from leaking fluid into the airway tissues. And also by reducing inflammation, they reduce the spasm of the airway muscle &amp; bronchial hyper-reactivity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b="1" dirty="0" smtClean="0">
                <a:solidFill>
                  <a:srgbClr val="C00000"/>
                </a:solidFill>
              </a:rPr>
              <a:t>Notes:</a:t>
            </a:r>
          </a:p>
          <a:p>
            <a:pPr algn="l" rtl="0" eaLnBrk="1" hangingPunct="1"/>
            <a:r>
              <a:rPr lang="en-US" dirty="0" smtClean="0">
                <a:latin typeface="+mj-lt"/>
              </a:rPr>
              <a:t>These agents are not direct bronchodilators.</a:t>
            </a:r>
          </a:p>
          <a:p>
            <a:pPr algn="l" rtl="0" eaLnBrk="1" hangingPunct="1">
              <a:buNone/>
            </a:pPr>
            <a:endParaRPr lang="en-US" dirty="0" smtClean="0">
              <a:latin typeface="+mj-lt"/>
            </a:endParaRPr>
          </a:p>
          <a:p>
            <a:pPr algn="l" rtl="0" eaLnBrk="1" hangingPunct="1"/>
            <a:r>
              <a:rPr lang="en-US" dirty="0" smtClean="0">
                <a:latin typeface="+mj-lt"/>
              </a:rPr>
              <a:t>Some of them  are not effective to overcome the signs and symptoms of existing attack of asthma (But should be used as they act after the attack).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Classification of Anti-inflammatory   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                     Drugs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>
                <a:solidFill>
                  <a:srgbClr val="C00000"/>
                </a:solidFill>
                <a:latin typeface="+mj-lt"/>
              </a:rPr>
              <a:t>a. 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Mast cell stabilizers </a:t>
            </a:r>
          </a:p>
          <a:p>
            <a:pPr algn="l" rtl="0" eaLnBrk="1" hangingPunct="1">
              <a:buNone/>
            </a:pPr>
            <a:r>
              <a:rPr lang="en-US" dirty="0" smtClean="0">
                <a:latin typeface="+mj-lt"/>
              </a:rPr>
              <a:t>	e.g.: Sodium </a:t>
            </a:r>
            <a:r>
              <a:rPr lang="en-US" dirty="0" err="1" smtClean="0">
                <a:latin typeface="+mj-lt"/>
              </a:rPr>
              <a:t>cromoglycate</a:t>
            </a:r>
            <a:r>
              <a:rPr lang="en-US" dirty="0" smtClean="0">
                <a:latin typeface="+mj-lt"/>
              </a:rPr>
              <a:t> (</a:t>
            </a:r>
            <a:r>
              <a:rPr lang="en-US" dirty="0" err="1" smtClean="0">
                <a:latin typeface="+mj-lt"/>
              </a:rPr>
              <a:t>Intal</a:t>
            </a:r>
            <a:r>
              <a:rPr lang="en-US" baseline="30000" dirty="0" err="1" smtClean="0">
                <a:latin typeface="+mj-lt"/>
              </a:rPr>
              <a:t>R</a:t>
            </a:r>
            <a:r>
              <a:rPr lang="en-US" dirty="0" smtClean="0">
                <a:latin typeface="+mj-lt"/>
              </a:rPr>
              <a:t>) QID; 	</a:t>
            </a:r>
            <a:r>
              <a:rPr lang="en-US" dirty="0" err="1" smtClean="0">
                <a:latin typeface="+mj-lt"/>
              </a:rPr>
              <a:t>Nedocromil</a:t>
            </a:r>
            <a:r>
              <a:rPr lang="en-US" dirty="0" smtClean="0">
                <a:latin typeface="+mj-lt"/>
              </a:rPr>
              <a:t> (</a:t>
            </a:r>
            <a:r>
              <a:rPr lang="en-US" dirty="0" err="1" smtClean="0">
                <a:latin typeface="+mj-lt"/>
              </a:rPr>
              <a:t>Tilade</a:t>
            </a:r>
            <a:r>
              <a:rPr lang="en-US" baseline="30000" dirty="0" err="1" smtClean="0">
                <a:latin typeface="+mj-lt"/>
              </a:rPr>
              <a:t>R</a:t>
            </a:r>
            <a:r>
              <a:rPr lang="en-US" dirty="0" smtClean="0">
                <a:latin typeface="+mj-lt"/>
              </a:rPr>
              <a:t>) BID.</a:t>
            </a:r>
          </a:p>
          <a:p>
            <a:pPr algn="l" rtl="0" eaLnBrk="1" hangingPunct="1">
              <a:buNone/>
            </a:pPr>
            <a:r>
              <a:rPr lang="en-US" dirty="0" smtClean="0">
                <a:latin typeface="+mj-lt"/>
              </a:rPr>
              <a:t>	</a:t>
            </a:r>
          </a:p>
          <a:p>
            <a:pPr algn="l" rtl="0" eaLnBrk="1" hangingPunct="1">
              <a:buNone/>
            </a:pPr>
            <a:r>
              <a:rPr lang="en-US" dirty="0" smtClean="0">
                <a:latin typeface="+mj-lt"/>
              </a:rPr>
              <a:t>	      How do these drugs work? See Figure 26-5</a:t>
            </a:r>
          </a:p>
          <a:p>
            <a:pPr algn="l" rtl="0" eaLnBrk="1" hangingPunct="1"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endParaRPr lang="en-US" dirty="0" smtClean="0">
              <a:latin typeface="+mj-lt"/>
            </a:endParaRPr>
          </a:p>
          <a:p>
            <a:pPr algn="l" rtl="0" eaLnBrk="1" hangingPunct="1"/>
            <a:r>
              <a:rPr lang="en-US" dirty="0" smtClean="0">
                <a:latin typeface="+mj-lt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PK: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Available as inhaled aerosol or nebulizer 	solution.</a:t>
            </a:r>
          </a:p>
          <a:p>
            <a:pPr algn="l" rtl="0" eaLnBrk="1" hangingPunct="1"/>
            <a:r>
              <a:rPr lang="en-US" dirty="0" smtClean="0">
                <a:latin typeface="+mj-lt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Side Effects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: </a:t>
            </a:r>
            <a:r>
              <a:rPr lang="en-US" dirty="0" smtClean="0">
                <a:latin typeface="+mj-lt"/>
              </a:rPr>
              <a:t>Not significant</a:t>
            </a:r>
          </a:p>
          <a:p>
            <a:pPr algn="l" rtl="0" eaLnBrk="1" hangingPunct="1"/>
            <a:r>
              <a:rPr lang="en-US" dirty="0" smtClean="0">
                <a:latin typeface="+mj-lt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Disadvantage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: </a:t>
            </a:r>
            <a:r>
              <a:rPr lang="en-US" dirty="0" smtClean="0">
                <a:latin typeface="+mj-lt"/>
              </a:rPr>
              <a:t>Less effective in many  </a:t>
            </a:r>
          </a:p>
          <a:p>
            <a:pPr algn="l" rtl="0" eaLnBrk="1" hangingPunct="1">
              <a:buNone/>
            </a:pPr>
            <a:r>
              <a:rPr lang="en-US" dirty="0" smtClean="0">
                <a:latin typeface="+mj-lt"/>
              </a:rPr>
              <a:t>       asthmatics but better response in children.      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>b. </a:t>
            </a:r>
            <a:r>
              <a:rPr lang="en-US" sz="4400" b="1" dirty="0" err="1" smtClean="0">
                <a:solidFill>
                  <a:srgbClr val="C00000"/>
                </a:solidFill>
              </a:rPr>
              <a:t>Corticosteriods</a:t>
            </a:r>
            <a:r>
              <a:rPr lang="en-US" sz="4400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latin typeface="+mj-lt"/>
              </a:rPr>
              <a:t> e.g. </a:t>
            </a:r>
            <a:r>
              <a:rPr lang="en-US" dirty="0" err="1" smtClean="0">
                <a:latin typeface="+mj-lt"/>
              </a:rPr>
              <a:t>Beclomethasone</a:t>
            </a:r>
            <a:r>
              <a:rPr lang="en-US" dirty="0" smtClean="0">
                <a:latin typeface="+mj-lt"/>
              </a:rPr>
              <a:t>; </a:t>
            </a:r>
            <a:r>
              <a:rPr lang="en-US" dirty="0" err="1" smtClean="0">
                <a:latin typeface="+mj-lt"/>
              </a:rPr>
              <a:t>Fluticasone</a:t>
            </a:r>
            <a:r>
              <a:rPr lang="en-US" dirty="0" smtClean="0">
                <a:latin typeface="+mj-lt"/>
              </a:rPr>
              <a:t> etc (</a:t>
            </a:r>
            <a:r>
              <a:rPr lang="en-US" dirty="0" err="1" smtClean="0">
                <a:latin typeface="+mj-lt"/>
              </a:rPr>
              <a:t>seeTable</a:t>
            </a:r>
            <a:r>
              <a:rPr lang="en-US" dirty="0" smtClean="0">
                <a:latin typeface="+mj-lt"/>
              </a:rPr>
              <a:t> 3)</a:t>
            </a:r>
          </a:p>
          <a:p>
            <a:pPr algn="l" rtl="0" eaLnBrk="1" hangingPunct="1">
              <a:lnSpc>
                <a:spcPct val="90000"/>
              </a:lnSpc>
              <a:buNone/>
            </a:pPr>
            <a:endParaRPr lang="en-US" dirty="0" smtClean="0">
              <a:latin typeface="+mj-lt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C00000"/>
                </a:solidFill>
                <a:latin typeface="+mj-lt"/>
              </a:rPr>
              <a:t>MOA: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Deacrese</a:t>
            </a:r>
            <a:r>
              <a:rPr lang="en-US" b="1" i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phospholipase</a:t>
            </a:r>
            <a:r>
              <a:rPr lang="en-US" b="1" i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A2  and thus </a:t>
            </a:r>
            <a:r>
              <a:rPr lang="en-US" dirty="0" smtClean="0">
                <a:latin typeface="+mj-lt"/>
              </a:rPr>
              <a:t>Inhibit the synthesis of </a:t>
            </a:r>
            <a:r>
              <a:rPr lang="en-US" dirty="0" err="1" smtClean="0">
                <a:latin typeface="+mj-lt"/>
              </a:rPr>
              <a:t>arachidonic</a:t>
            </a:r>
            <a:r>
              <a:rPr lang="en-US" dirty="0" smtClean="0">
                <a:latin typeface="+mj-lt"/>
              </a:rPr>
              <a:t> acid; decrease leukocyte migration, </a:t>
            </a:r>
            <a:r>
              <a:rPr lang="en-US" dirty="0" err="1" smtClean="0">
                <a:latin typeface="+mj-lt"/>
              </a:rPr>
              <a:t>phagolytic</a:t>
            </a:r>
            <a:r>
              <a:rPr lang="en-US" dirty="0" smtClean="0">
                <a:latin typeface="+mj-lt"/>
              </a:rPr>
              <a:t> activity and inflammation) (See Figure); Also, they </a:t>
            </a:r>
            <a:r>
              <a:rPr lang="en-US" dirty="0" err="1" smtClean="0">
                <a:latin typeface="+mj-lt"/>
              </a:rPr>
              <a:t>upregulate</a:t>
            </a:r>
            <a:r>
              <a:rPr lang="en-US" dirty="0" smtClean="0">
                <a:latin typeface="+mj-lt"/>
              </a:rPr>
              <a:t> b-</a:t>
            </a:r>
            <a:r>
              <a:rPr lang="en-US" dirty="0" err="1" smtClean="0">
                <a:latin typeface="+mj-lt"/>
              </a:rPr>
              <a:t>adrenoceptors</a:t>
            </a:r>
            <a:r>
              <a:rPr lang="en-US" dirty="0" smtClean="0">
                <a:latin typeface="+mj-lt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So What?)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rgbClr val="C00000"/>
                </a:solidFill>
              </a:rPr>
              <a:t>PK: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/>
              <a:t>These drugs are available as: </a:t>
            </a:r>
            <a:br>
              <a:rPr lang="en-US" sz="3600" dirty="0" smtClean="0"/>
            </a:br>
            <a:r>
              <a:rPr lang="en-US" sz="3600" dirty="0" smtClean="0"/>
              <a:t>;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Oral and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injectable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(for severe asthma) but inhalation forms are  proffered to avoid side effects).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  <a:latin typeface="+mj-lt"/>
              </a:rPr>
              <a:t>Examples: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latin typeface="+mj-lt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Injection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: </a:t>
            </a:r>
            <a:r>
              <a:rPr lang="en-US" dirty="0" smtClean="0">
                <a:latin typeface="+mj-lt"/>
              </a:rPr>
              <a:t>e.g.; Hydrocortisone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latin typeface="+mj-lt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Oral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: </a:t>
            </a:r>
            <a:r>
              <a:rPr lang="en-US" dirty="0" err="1" smtClean="0">
                <a:latin typeface="+mj-lt"/>
              </a:rPr>
              <a:t>prednisolone</a:t>
            </a:r>
            <a:r>
              <a:rPr lang="en-US" dirty="0" smtClean="0">
                <a:latin typeface="+mj-lt"/>
              </a:rPr>
              <a:t> (Why it is the preferred </a:t>
            </a:r>
          </a:p>
          <a:p>
            <a:pPr algn="l" rtl="0" eaLnBrk="1" hangingPunct="1">
              <a:lnSpc>
                <a:spcPct val="90000"/>
              </a:lnSpc>
              <a:buNone/>
            </a:pPr>
            <a:r>
              <a:rPr lang="en-US" dirty="0" smtClean="0">
                <a:latin typeface="+mj-lt"/>
              </a:rPr>
              <a:t>           oral form?).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latin typeface="+mj-lt"/>
              </a:rPr>
              <a:t>	</a:t>
            </a: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Inhalation:</a:t>
            </a:r>
            <a:r>
              <a:rPr lang="en-US" dirty="0" smtClean="0">
                <a:latin typeface="+mj-lt"/>
              </a:rPr>
              <a:t> </a:t>
            </a:r>
          </a:p>
          <a:p>
            <a:pPr algn="l" rtl="0" eaLnBrk="1" hangingPunct="1">
              <a:lnSpc>
                <a:spcPct val="90000"/>
              </a:lnSpc>
              <a:buNone/>
            </a:pPr>
            <a:r>
              <a:rPr lang="en-US" dirty="0" smtClean="0">
                <a:latin typeface="+mj-lt"/>
              </a:rPr>
              <a:t>     	</a:t>
            </a:r>
            <a:r>
              <a:rPr lang="en-US" dirty="0" err="1" smtClean="0">
                <a:latin typeface="+mj-lt"/>
              </a:rPr>
              <a:t>Beclomethasone</a:t>
            </a:r>
            <a:r>
              <a:rPr lang="en-US" dirty="0" smtClean="0">
                <a:latin typeface="+mj-lt"/>
              </a:rPr>
              <a:t> (as MDI);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>
              <a:cs typeface="Arial" pitchFamily="34" charset="0"/>
            </a:endParaRPr>
          </a:p>
        </p:txBody>
      </p:sp>
      <p:pic>
        <p:nvPicPr>
          <p:cNvPr id="4505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bright="-28000" contrast="22000"/>
          </a:blip>
          <a:srcRect t="8272" b="11029"/>
          <a:stretch>
            <a:fillRect/>
          </a:stretch>
        </p:blipFill>
        <p:spPr>
          <a:xfrm>
            <a:off x="168275" y="157163"/>
            <a:ext cx="8786813" cy="64944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/>
          <a:lstStyle/>
          <a:p>
            <a:pPr algn="ctr" eaLnBrk="1" hangingPunct="1"/>
            <a:r>
              <a:rPr lang="en-US" sz="2800" b="1" u="sng" dirty="0" smtClean="0">
                <a:solidFill>
                  <a:srgbClr val="C00000"/>
                </a:solidFill>
                <a:cs typeface="Times New Roman" pitchFamily="18" charset="0"/>
              </a:rPr>
              <a:t>Synthesis of </a:t>
            </a:r>
            <a:r>
              <a:rPr lang="en-US" sz="2800" b="1" u="sng" dirty="0" err="1" smtClean="0">
                <a:solidFill>
                  <a:srgbClr val="C00000"/>
                </a:solidFill>
                <a:cs typeface="Times New Roman" pitchFamily="18" charset="0"/>
              </a:rPr>
              <a:t>eicosanoids</a:t>
            </a:r>
            <a:r>
              <a:rPr lang="en-US" sz="2800" b="1" u="sng" dirty="0" smtClean="0">
                <a:solidFill>
                  <a:srgbClr val="C00000"/>
                </a:solidFill>
                <a:cs typeface="Times New Roman" pitchFamily="18" charset="0"/>
              </a:rPr>
              <a:t> and sites of inhibitory effects of anti-inflammatory drugs</a:t>
            </a:r>
            <a:r>
              <a:rPr lang="en-US" sz="2800" b="1" u="sng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                    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Membrane lipid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					Corticosteroids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	        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Arachidonic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acid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					   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						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						 NSAIDs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Hydroperoxides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       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Endoperoxides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       (HPETES)                                    (PGG, PGH)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Leukotrienes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      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Prostacyclin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Thromoxane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(LTB, LTC ,LTD, LTE)	           (PGI)	                          (TXA)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			              Prostaglandins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				(PGE, PGF)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657600" y="137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H="1">
            <a:off x="2362200" y="2895600"/>
            <a:ext cx="1066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3733800" y="304800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1219200" y="49530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4267200" y="49530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5334000" y="4953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5791200" y="48006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 flipH="1">
            <a:off x="4572000" y="34290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96" name="Line 14"/>
          <p:cNvSpPr>
            <a:spLocks noChangeShapeType="1"/>
          </p:cNvSpPr>
          <p:nvPr/>
        </p:nvSpPr>
        <p:spPr bwMode="auto">
          <a:xfrm flipH="1">
            <a:off x="3886200" y="1600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97" name="Oval 15"/>
          <p:cNvSpPr>
            <a:spLocks noChangeArrowheads="1"/>
          </p:cNvSpPr>
          <p:nvPr/>
        </p:nvSpPr>
        <p:spPr bwMode="auto">
          <a:xfrm flipH="1" flipV="1">
            <a:off x="4648200" y="1752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-</a:t>
            </a:r>
          </a:p>
        </p:txBody>
      </p:sp>
      <p:sp>
        <p:nvSpPr>
          <p:cNvPr id="16398" name="Oval 16"/>
          <p:cNvSpPr>
            <a:spLocks noChangeArrowheads="1"/>
          </p:cNvSpPr>
          <p:nvPr/>
        </p:nvSpPr>
        <p:spPr bwMode="auto">
          <a:xfrm flipV="1">
            <a:off x="5105400" y="3505200"/>
            <a:ext cx="381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-</a:t>
            </a:r>
          </a:p>
        </p:txBody>
      </p:sp>
      <p:sp>
        <p:nvSpPr>
          <p:cNvPr id="16399" name="Rectangle 17"/>
          <p:cNvSpPr>
            <a:spLocks noChangeArrowheads="1"/>
          </p:cNvSpPr>
          <p:nvPr/>
        </p:nvSpPr>
        <p:spPr bwMode="auto">
          <a:xfrm>
            <a:off x="1143000" y="1752600"/>
            <a:ext cx="19050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Phospholipase A2</a:t>
            </a:r>
          </a:p>
        </p:txBody>
      </p:sp>
      <p:sp>
        <p:nvSpPr>
          <p:cNvPr id="16400" name="Rectangle 18"/>
          <p:cNvSpPr>
            <a:spLocks noChangeArrowheads="1"/>
          </p:cNvSpPr>
          <p:nvPr/>
        </p:nvSpPr>
        <p:spPr bwMode="auto">
          <a:xfrm flipV="1">
            <a:off x="8001000" y="72390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6401" name="Rectangle 19"/>
          <p:cNvSpPr>
            <a:spLocks noChangeArrowheads="1"/>
          </p:cNvSpPr>
          <p:nvPr/>
        </p:nvSpPr>
        <p:spPr bwMode="auto">
          <a:xfrm>
            <a:off x="609600" y="3124200"/>
            <a:ext cx="16002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Lipoxygenase</a:t>
            </a:r>
          </a:p>
        </p:txBody>
      </p:sp>
      <p:sp>
        <p:nvSpPr>
          <p:cNvPr id="16402" name="Rectangle 20"/>
          <p:cNvSpPr>
            <a:spLocks noChangeArrowheads="1"/>
          </p:cNvSpPr>
          <p:nvPr/>
        </p:nvSpPr>
        <p:spPr bwMode="auto">
          <a:xfrm flipV="1">
            <a:off x="4724400" y="2895600"/>
            <a:ext cx="15240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n-US"/>
              <a:t>Cycloxygenase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71450"/>
            <a:ext cx="9067800" cy="653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46113" y="260350"/>
            <a:ext cx="8497887" cy="5976938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/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/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Type of Drugs used in Respiratory System: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				</a:t>
            </a:r>
            <a:r>
              <a:rPr lang="en-US" sz="3200" dirty="0" smtClean="0">
                <a:latin typeface="+mj-lt"/>
              </a:rPr>
              <a:t>      1) Bronchodilators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 smtClean="0">
                <a:latin typeface="+mj-lt"/>
              </a:rPr>
              <a:t>	      2) Anti-inflammatory drugs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 smtClean="0">
                <a:latin typeface="+mj-lt"/>
              </a:rPr>
              <a:t>      3) Drugs for Cough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 smtClean="0">
                <a:latin typeface="+mj-lt"/>
              </a:rPr>
              <a:t>	4) Antibiotics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									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    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36" name="Group 32"/>
          <p:cNvGraphicFramePr>
            <a:graphicFrameLocks noGrp="1"/>
          </p:cNvGraphicFramePr>
          <p:nvPr/>
        </p:nvGraphicFramePr>
        <p:xfrm>
          <a:off x="0" y="1524000"/>
          <a:ext cx="9144000" cy="4343401"/>
        </p:xfrm>
        <a:graphic>
          <a:graphicData uri="http://schemas.openxmlformats.org/drawingml/2006/table">
            <a:tbl>
              <a:tblPr/>
              <a:tblGrid>
                <a:gridCol w="2713038"/>
                <a:gridCol w="2670175"/>
                <a:gridCol w="3760787"/>
              </a:tblGrid>
              <a:tr h="7048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 of drug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Half life (hours)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Oral Bioavailability (%)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Flunisolide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Triamcinolone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Beclomethasone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Budesonide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Fluticasone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64" name="Text Box 33"/>
          <p:cNvSpPr txBox="1">
            <a:spLocks noChangeArrowheads="1"/>
          </p:cNvSpPr>
          <p:nvPr/>
        </p:nvSpPr>
        <p:spPr bwMode="auto">
          <a:xfrm>
            <a:off x="611560" y="188640"/>
            <a:ext cx="78591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Table 3 : Types of inhaled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corticosteriods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that commonly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2800" b="1" dirty="0" smtClean="0">
                <a:solidFill>
                  <a:srgbClr val="C00000"/>
                </a:solidFill>
              </a:rPr>
              <a:t>Corticosteroids Inhalers </a:t>
            </a:r>
            <a:r>
              <a:rPr lang="en-US" sz="2800" dirty="0" smtClean="0"/>
              <a:t>are available in many forms. Sometimes, long acting b2-agonist mixed together in the same inhaler</a:t>
            </a:r>
            <a:r>
              <a:rPr lang="en-US" sz="2800" b="1" dirty="0" smtClean="0"/>
              <a:t>.</a:t>
            </a:r>
            <a:br>
              <a:rPr lang="en-US" sz="2800" b="1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</a:pPr>
            <a:endParaRPr lang="en-US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Side effects of Inhaled corticosteroids</a:t>
            </a:r>
            <a:r>
              <a:rPr lang="en-US" b="1" dirty="0" smtClean="0">
                <a:latin typeface="+mj-lt"/>
              </a:rPr>
              <a:t>: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400" dirty="0" smtClean="0">
                <a:latin typeface="+mj-lt"/>
              </a:rPr>
              <a:t>Cough 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400" dirty="0" smtClean="0">
                <a:latin typeface="+mj-lt"/>
              </a:rPr>
              <a:t>difficult or painful speech (</a:t>
            </a:r>
            <a:r>
              <a:rPr lang="en-US" sz="2400" dirty="0" err="1" smtClean="0">
                <a:latin typeface="+mj-lt"/>
              </a:rPr>
              <a:t>Dysphonia</a:t>
            </a:r>
            <a:r>
              <a:rPr lang="en-US" sz="2400" dirty="0" smtClean="0">
                <a:latin typeface="+mj-lt"/>
              </a:rPr>
              <a:t>) 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400" dirty="0" smtClean="0">
                <a:latin typeface="+mj-lt"/>
              </a:rPr>
              <a:t>Possible growth retardation in children.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400" dirty="0" smtClean="0">
                <a:latin typeface="+mj-lt"/>
              </a:rPr>
              <a:t>Oral </a:t>
            </a:r>
            <a:r>
              <a:rPr lang="en-US" sz="2400" dirty="0" err="1" smtClean="0">
                <a:latin typeface="+mj-lt"/>
              </a:rPr>
              <a:t>candidiasis</a:t>
            </a:r>
            <a:r>
              <a:rPr lang="en-US" sz="2400" dirty="0" smtClean="0">
                <a:latin typeface="+mj-lt"/>
              </a:rPr>
              <a:t>   Why?</a:t>
            </a:r>
          </a:p>
          <a:p>
            <a:pPr lvl="1" algn="l" rtl="0" eaLnBrk="1" hangingPunct="1">
              <a:lnSpc>
                <a:spcPct val="80000"/>
              </a:lnSpc>
              <a:buNone/>
            </a:pPr>
            <a:endParaRPr lang="en-US" sz="3000" b="1" dirty="0" smtClean="0">
              <a:solidFill>
                <a:schemeClr val="accent2"/>
              </a:solidFill>
            </a:endParaRPr>
          </a:p>
          <a:p>
            <a:pPr lvl="1" algn="l" rtl="0" eaLnBrk="1" hangingPunct="1">
              <a:lnSpc>
                <a:spcPct val="80000"/>
              </a:lnSpc>
              <a:buNone/>
            </a:pPr>
            <a:r>
              <a:rPr lang="en-US" sz="3000" dirty="0" smtClean="0">
                <a:solidFill>
                  <a:schemeClr val="accent2"/>
                </a:solidFill>
                <a:latin typeface="+mj-lt"/>
              </a:rPr>
              <a:t>How could you taper the dose of oral </a:t>
            </a:r>
            <a:r>
              <a:rPr lang="en-US" sz="3000" dirty="0" err="1" smtClean="0">
                <a:solidFill>
                  <a:schemeClr val="accent2"/>
                </a:solidFill>
                <a:latin typeface="+mj-lt"/>
              </a:rPr>
              <a:t>prednisolone</a:t>
            </a:r>
            <a:r>
              <a:rPr lang="en-US" sz="3000" dirty="0" smtClean="0">
                <a:solidFill>
                  <a:schemeClr val="accent2"/>
                </a:solidFill>
                <a:latin typeface="+mj-lt"/>
              </a:rPr>
              <a:t>?</a:t>
            </a:r>
          </a:p>
          <a:p>
            <a:pPr lvl="1" algn="l" rtl="0" eaLnBrk="1" hangingPunct="1">
              <a:lnSpc>
                <a:spcPct val="80000"/>
              </a:lnSpc>
              <a:buNone/>
            </a:pPr>
            <a:r>
              <a:rPr lang="en-US" sz="2000" dirty="0" smtClean="0">
                <a:latin typeface="+mj-lt"/>
              </a:rPr>
              <a:t>	</a:t>
            </a:r>
            <a:r>
              <a:rPr lang="en-US" sz="2400" dirty="0" smtClean="0">
                <a:latin typeface="+mj-lt"/>
              </a:rPr>
              <a:t>Simply -5 mg every day. Unless patient takes steroids for long time</a:t>
            </a:r>
            <a:r>
              <a:rPr lang="en-US" sz="2400" b="1" dirty="0" smtClean="0"/>
              <a:t>.</a:t>
            </a:r>
          </a:p>
          <a:p>
            <a:pPr lvl="1" algn="l" rtl="0" eaLnBrk="1" hangingPunct="1">
              <a:lnSpc>
                <a:spcPct val="80000"/>
              </a:lnSpc>
              <a:buNone/>
            </a:pPr>
            <a:r>
              <a:rPr lang="en-US" sz="2000" b="1" dirty="0" smtClean="0"/>
              <a:t>	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C. </a:t>
            </a:r>
            <a:r>
              <a:rPr lang="en-US" b="1" dirty="0" err="1" smtClean="0">
                <a:solidFill>
                  <a:schemeClr val="accent2"/>
                </a:solidFill>
              </a:rPr>
              <a:t>Leukotriene</a:t>
            </a:r>
            <a:r>
              <a:rPr lang="en-US" b="1" dirty="0" smtClean="0">
                <a:solidFill>
                  <a:schemeClr val="accent2"/>
                </a:solidFill>
              </a:rPr>
              <a:t>-modifying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C00000"/>
                </a:solidFill>
                <a:latin typeface="+mj-lt"/>
              </a:rPr>
              <a:t>What is the effect of LKs on the 			  bronchioles as compared to histamine? 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b="1" dirty="0" smtClean="0">
                <a:latin typeface="+mj-lt"/>
              </a:rPr>
              <a:t>	 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b="1" dirty="0" smtClean="0">
                <a:latin typeface="+mj-lt"/>
              </a:rPr>
              <a:t>    </a:t>
            </a:r>
            <a:r>
              <a:rPr lang="en-US" sz="2400" dirty="0" smtClean="0">
                <a:latin typeface="+mj-lt"/>
              </a:rPr>
              <a:t>1) </a:t>
            </a:r>
            <a:r>
              <a:rPr lang="en-US" dirty="0" err="1" smtClean="0">
                <a:latin typeface="+mj-lt"/>
              </a:rPr>
              <a:t>Leukotrience</a:t>
            </a:r>
            <a:r>
              <a:rPr lang="en-US" dirty="0" smtClean="0">
                <a:latin typeface="+mj-lt"/>
              </a:rPr>
              <a:t> synthesis inhibitors </a:t>
            </a:r>
            <a:r>
              <a:rPr lang="en-US" sz="2400" dirty="0" smtClean="0">
                <a:latin typeface="+mj-lt"/>
              </a:rPr>
              <a:t>		   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sz="2400" dirty="0" smtClean="0">
                <a:latin typeface="+mj-lt"/>
              </a:rPr>
              <a:t>         (</a:t>
            </a:r>
            <a:r>
              <a:rPr lang="en-US" sz="2400" dirty="0" err="1" smtClean="0">
                <a:latin typeface="+mj-lt"/>
              </a:rPr>
              <a:t>Lipooxygenase</a:t>
            </a:r>
            <a:r>
              <a:rPr lang="en-US" sz="2400" dirty="0" smtClean="0">
                <a:latin typeface="+mj-lt"/>
              </a:rPr>
              <a:t> Inhibitors</a:t>
            </a:r>
            <a:r>
              <a:rPr lang="en-US" sz="2400" b="1" dirty="0" smtClean="0">
                <a:latin typeface="+mj-lt"/>
              </a:rPr>
              <a:t>) </a:t>
            </a:r>
            <a:r>
              <a:rPr lang="en-US" sz="2400" dirty="0" smtClean="0">
                <a:latin typeface="+mj-lt"/>
              </a:rPr>
              <a:t>e.g. </a:t>
            </a:r>
            <a:r>
              <a:rPr lang="en-US" sz="2400" u="sng" dirty="0" err="1" smtClean="0">
                <a:latin typeface="+mj-lt"/>
              </a:rPr>
              <a:t>Zileuton</a:t>
            </a:r>
            <a:r>
              <a:rPr lang="en-US" sz="2400" dirty="0" smtClean="0">
                <a:latin typeface="+mj-lt"/>
              </a:rPr>
              <a:t> (</a:t>
            </a:r>
            <a:r>
              <a:rPr lang="en-US" sz="2400" dirty="0" err="1" smtClean="0">
                <a:latin typeface="+mj-lt"/>
              </a:rPr>
              <a:t>Zylfo</a:t>
            </a:r>
            <a:r>
              <a:rPr lang="en-US" sz="2400" dirty="0" smtClean="0">
                <a:latin typeface="+mj-lt"/>
              </a:rPr>
              <a:t>®) </a:t>
            </a:r>
          </a:p>
          <a:p>
            <a:pPr algn="l" rtl="0" eaLnBrk="1" hangingPunct="1">
              <a:lnSpc>
                <a:spcPct val="80000"/>
              </a:lnSpc>
            </a:pPr>
            <a:endParaRPr lang="en-US" dirty="0" smtClean="0">
              <a:latin typeface="+mj-lt"/>
            </a:endParaRP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dirty="0" smtClean="0">
                <a:latin typeface="+mj-lt"/>
              </a:rPr>
              <a:t>    2) </a:t>
            </a:r>
            <a:r>
              <a:rPr lang="en-US" sz="2400" dirty="0" err="1" smtClean="0">
                <a:latin typeface="+mj-lt"/>
              </a:rPr>
              <a:t>Leukotrience</a:t>
            </a:r>
            <a:r>
              <a:rPr lang="en-US" sz="2400" dirty="0" smtClean="0">
                <a:latin typeface="+mj-lt"/>
              </a:rPr>
              <a:t> Antagonists </a:t>
            </a:r>
            <a:r>
              <a:rPr lang="en-US" sz="2400" dirty="0" err="1" smtClean="0">
                <a:latin typeface="+mj-lt"/>
              </a:rPr>
              <a:t>e.g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u="sng" dirty="0" err="1" smtClean="0">
                <a:latin typeface="+mj-lt"/>
              </a:rPr>
              <a:t>Zafirlukast</a:t>
            </a:r>
            <a:r>
              <a:rPr lang="en-US" sz="2400" dirty="0" smtClean="0">
                <a:latin typeface="+mj-lt"/>
              </a:rPr>
              <a:t> BID (</a:t>
            </a:r>
            <a:r>
              <a:rPr lang="en-US" sz="2400" dirty="0" err="1" smtClean="0">
                <a:latin typeface="+mj-lt"/>
              </a:rPr>
              <a:t>Accolate</a:t>
            </a:r>
            <a:r>
              <a:rPr lang="en-US" sz="2400" dirty="0" smtClean="0">
                <a:latin typeface="+mj-lt"/>
              </a:rPr>
              <a:t>®); </a:t>
            </a:r>
            <a:r>
              <a:rPr lang="en-US" sz="2400" dirty="0" err="1" smtClean="0">
                <a:latin typeface="+mj-lt"/>
              </a:rPr>
              <a:t>Montelukast</a:t>
            </a:r>
            <a:r>
              <a:rPr lang="en-US" sz="2400" dirty="0" smtClean="0">
                <a:latin typeface="+mj-lt"/>
              </a:rPr>
              <a:t> (</a:t>
            </a:r>
            <a:r>
              <a:rPr lang="en-US" sz="2400" dirty="0" err="1" smtClean="0">
                <a:latin typeface="+mj-lt"/>
              </a:rPr>
              <a:t>Singulair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b="1" dirty="0" smtClean="0"/>
              <a:t>®) </a:t>
            </a:r>
            <a:r>
              <a:rPr lang="en-US" sz="2400" dirty="0" smtClean="0">
                <a:latin typeface="+mj-lt"/>
              </a:rPr>
              <a:t>OD)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C00000"/>
                </a:solidFill>
                <a:latin typeface="+mj-lt"/>
              </a:rPr>
              <a:t>MOA: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(see Figure)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dirty="0" smtClean="0">
                <a:latin typeface="+mj-lt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PK: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These drugs are available as oral form but 	with side effects less than corticosteroids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dirty="0" smtClean="0">
                <a:latin typeface="+mj-lt"/>
              </a:rPr>
              <a:t>	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dirty="0" smtClean="0">
                <a:latin typeface="+mj-lt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Side Effects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: 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dirty="0" smtClean="0">
                <a:latin typeface="+mj-lt"/>
              </a:rPr>
              <a:t>		- increase PT if given with </a:t>
            </a:r>
            <a:r>
              <a:rPr lang="en-US" dirty="0" err="1" smtClean="0">
                <a:latin typeface="+mj-lt"/>
              </a:rPr>
              <a:t>warfarin</a:t>
            </a:r>
            <a:r>
              <a:rPr lang="en-US" dirty="0" smtClean="0">
                <a:latin typeface="+mj-lt"/>
              </a:rPr>
              <a:t>. 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dirty="0" smtClean="0">
                <a:latin typeface="+mj-lt"/>
              </a:rPr>
              <a:t>		- </a:t>
            </a:r>
            <a:r>
              <a:rPr lang="en-US" dirty="0" err="1" smtClean="0">
                <a:latin typeface="+mj-lt"/>
              </a:rPr>
              <a:t>Churg</a:t>
            </a:r>
            <a:r>
              <a:rPr lang="en-US" dirty="0" smtClean="0">
                <a:latin typeface="+mj-lt"/>
              </a:rPr>
              <a:t> Strauss syndrome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dirty="0" smtClean="0">
                <a:latin typeface="+mj-lt"/>
              </a:rPr>
              <a:t>		- Elevation of  liver Enzymes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dirty="0" smtClean="0"/>
              <a:t>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</a:rPr>
              <a:t>Limitations of </a:t>
            </a:r>
            <a:r>
              <a:rPr lang="en-US" sz="3600" b="1" dirty="0" err="1" smtClean="0">
                <a:solidFill>
                  <a:schemeClr val="accent2"/>
                </a:solidFill>
              </a:rPr>
              <a:t>Leukotriens</a:t>
            </a:r>
            <a:r>
              <a:rPr lang="en-US" sz="3600" b="1" dirty="0" smtClean="0">
                <a:solidFill>
                  <a:schemeClr val="accent2"/>
                </a:solidFill>
              </a:rPr>
              <a:t> Antagonists: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>
                <a:latin typeface="+mj-lt"/>
              </a:rPr>
              <a:t>Why </a:t>
            </a:r>
            <a:r>
              <a:rPr lang="en-US" dirty="0" err="1" smtClean="0">
                <a:latin typeface="+mj-lt"/>
              </a:rPr>
              <a:t>Leukotriens</a:t>
            </a:r>
            <a:r>
              <a:rPr lang="en-US" dirty="0" smtClean="0">
                <a:latin typeface="+mj-lt"/>
              </a:rPr>
              <a:t> Antagonists did not prove to be as effective as inhaled corticosteroids?</a:t>
            </a:r>
          </a:p>
          <a:p>
            <a:pPr algn="l" rtl="0" eaLnBrk="1" hangingPunct="1">
              <a:buNone/>
            </a:pPr>
            <a:endParaRPr lang="en-US" dirty="0" smtClean="0">
              <a:latin typeface="+mj-lt"/>
            </a:endParaRPr>
          </a:p>
          <a:p>
            <a:pPr algn="l" rtl="0" eaLnBrk="1" hangingPunct="1"/>
            <a:r>
              <a:rPr lang="en-US" dirty="0" smtClean="0">
                <a:solidFill>
                  <a:schemeClr val="accent2"/>
                </a:solidFill>
                <a:latin typeface="+mj-lt"/>
              </a:rPr>
              <a:t>Indications:</a:t>
            </a:r>
            <a:r>
              <a:rPr lang="en-US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 Preventive medication in those who have difficulty with inhalers or side effects from inhaled  corticosteroids. </a:t>
            </a:r>
          </a:p>
          <a:p>
            <a:pPr algn="l" rtl="0" eaLnBrk="1" hangingPunct="1"/>
            <a:r>
              <a:rPr lang="en-US" sz="2800" dirty="0" smtClean="0">
                <a:latin typeface="+mj-lt"/>
              </a:rPr>
              <a:t>  Management of aspirin sensitive asthma.</a:t>
            </a:r>
          </a:p>
          <a:p>
            <a:pPr marL="914400" lvl="2" indent="0" algn="l" rtl="0" eaLnBrk="1" hangingPunct="1">
              <a:buNone/>
            </a:pPr>
            <a:r>
              <a:rPr lang="en-US" b="1" dirty="0" smtClean="0"/>
              <a:t>	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b="1" dirty="0" smtClean="0">
                <a:solidFill>
                  <a:srgbClr val="C00000"/>
                </a:solidFill>
              </a:rPr>
              <a:t>Question:</a:t>
            </a:r>
          </a:p>
          <a:p>
            <a:pPr algn="l" rtl="0" eaLnBrk="1" hangingPunct="1">
              <a:buNone/>
            </a:pPr>
            <a:r>
              <a:rPr lang="en-US" b="1" dirty="0" smtClean="0"/>
              <a:t>		</a:t>
            </a:r>
            <a:r>
              <a:rPr lang="en-US" b="1" dirty="0" smtClean="0">
                <a:latin typeface="+mj-lt"/>
              </a:rPr>
              <a:t> Patients with </a:t>
            </a:r>
            <a:r>
              <a:rPr lang="en-US" b="1" u="sng" dirty="0" smtClean="0">
                <a:latin typeface="+mj-lt"/>
              </a:rPr>
              <a:t>aspirin</a:t>
            </a:r>
            <a:r>
              <a:rPr lang="en-US" b="1" dirty="0" smtClean="0">
                <a:latin typeface="+mj-lt"/>
              </a:rPr>
              <a:t>-induced asthma, may show strong or week response to </a:t>
            </a:r>
            <a:r>
              <a:rPr lang="en-US" b="1" dirty="0" err="1" smtClean="0">
                <a:latin typeface="+mj-lt"/>
              </a:rPr>
              <a:t>Leukotriens</a:t>
            </a:r>
            <a:r>
              <a:rPr lang="en-US" b="1" dirty="0" smtClean="0">
                <a:latin typeface="+mj-lt"/>
              </a:rPr>
              <a:t> antagonists</a:t>
            </a:r>
            <a:r>
              <a:rPr lang="en-US" b="1" dirty="0" smtClean="0"/>
              <a:t>?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Anti-immunoglobulin E (e.g. </a:t>
            </a:r>
            <a:r>
              <a:rPr lang="en-US" dirty="0" err="1" smtClean="0">
                <a:solidFill>
                  <a:schemeClr val="accent2"/>
                </a:solidFill>
              </a:rPr>
              <a:t>Omalizumab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MOA: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algn="l" rtl="0" eaLnBrk="1" hangingPunct="1">
              <a:lnSpc>
                <a:spcPct val="90000"/>
              </a:lnSpc>
              <a:buNone/>
            </a:pPr>
            <a:endParaRPr lang="en-US" dirty="0" smtClean="0">
              <a:latin typeface="+mj-lt"/>
            </a:endParaRPr>
          </a:p>
          <a:p>
            <a:pPr lvl="2" algn="l" rtl="0" eaLnBrk="1" hangingPunct="1">
              <a:lnSpc>
                <a:spcPct val="90000"/>
              </a:lnSpc>
            </a:pPr>
            <a:r>
              <a:rPr lang="en-US" dirty="0" smtClean="0">
                <a:latin typeface="+mj-lt"/>
              </a:rPr>
              <a:t>Selective anti-</a:t>
            </a:r>
            <a:r>
              <a:rPr lang="en-US" dirty="0" err="1" smtClean="0">
                <a:latin typeface="+mj-lt"/>
              </a:rPr>
              <a:t>IgE</a:t>
            </a:r>
            <a:r>
              <a:rPr lang="en-US" dirty="0" smtClean="0">
                <a:latin typeface="+mj-lt"/>
              </a:rPr>
              <a:t> monoclonal antibody that binds to </a:t>
            </a:r>
            <a:r>
              <a:rPr lang="en-US" dirty="0" err="1" smtClean="0">
                <a:latin typeface="+mj-lt"/>
              </a:rPr>
              <a:t>IgE</a:t>
            </a:r>
            <a:r>
              <a:rPr lang="en-US" dirty="0" smtClean="0">
                <a:latin typeface="+mj-lt"/>
              </a:rPr>
              <a:t> and prevents its association with </a:t>
            </a:r>
            <a:r>
              <a:rPr lang="en-US" dirty="0" err="1" smtClean="0">
                <a:latin typeface="+mj-lt"/>
              </a:rPr>
              <a:t>IgE</a:t>
            </a:r>
            <a:r>
              <a:rPr lang="en-US" dirty="0" smtClean="0">
                <a:latin typeface="+mj-lt"/>
              </a:rPr>
              <a:t> receptors, thus preventing allergen from activating mast cells or basophiles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dirty="0" smtClean="0">
                <a:latin typeface="+mj-lt"/>
              </a:rPr>
              <a:t>Decreases serum </a:t>
            </a:r>
            <a:r>
              <a:rPr lang="en-US" dirty="0" err="1" smtClean="0">
                <a:latin typeface="+mj-lt"/>
              </a:rPr>
              <a:t>IgE</a:t>
            </a:r>
            <a:endParaRPr lang="en-US" dirty="0" smtClean="0">
              <a:latin typeface="+mj-lt"/>
            </a:endParaRPr>
          </a:p>
          <a:p>
            <a:pPr lvl="2" algn="l" rtl="0" eaLnBrk="1" hangingPunct="1">
              <a:lnSpc>
                <a:spcPct val="90000"/>
              </a:lnSpc>
            </a:pPr>
            <a:r>
              <a:rPr lang="en-US" dirty="0" smtClean="0">
                <a:latin typeface="+mj-lt"/>
              </a:rPr>
              <a:t>Due to the above effects, </a:t>
            </a:r>
            <a:r>
              <a:rPr lang="en-US" dirty="0" err="1" smtClean="0">
                <a:latin typeface="+mj-lt"/>
              </a:rPr>
              <a:t>omalizumab</a:t>
            </a:r>
            <a:r>
              <a:rPr lang="en-US" dirty="0" smtClean="0">
                <a:latin typeface="+mj-lt"/>
              </a:rPr>
              <a:t> decreases the numbers of </a:t>
            </a:r>
            <a:r>
              <a:rPr lang="en-US" dirty="0" err="1" smtClean="0">
                <a:latin typeface="+mj-lt"/>
              </a:rPr>
              <a:t>eosinophils</a:t>
            </a:r>
            <a:r>
              <a:rPr lang="en-US" dirty="0" smtClean="0">
                <a:latin typeface="+mj-lt"/>
              </a:rPr>
              <a:t>, T and B lymphocytes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Uses:</a:t>
            </a:r>
            <a:r>
              <a:rPr lang="en-US" dirty="0" smtClean="0">
                <a:latin typeface="+mj-lt"/>
              </a:rPr>
              <a:t> for resistance type of asthma and allergic 	  rhinitis.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Side effects and Limitations:</a:t>
            </a:r>
            <a:r>
              <a:rPr lang="en-US" dirty="0" smtClean="0">
                <a:latin typeface="+mj-lt"/>
              </a:rPr>
              <a:t> </a:t>
            </a:r>
          </a:p>
          <a:p>
            <a:pPr lvl="3" algn="l" rtl="0" eaLnBrk="1" hangingPunct="1">
              <a:lnSpc>
                <a:spcPct val="90000"/>
              </a:lnSpc>
            </a:pPr>
            <a:r>
              <a:rPr lang="en-US" dirty="0" smtClean="0">
                <a:latin typeface="+mj-lt"/>
              </a:rPr>
              <a:t>Infusion side effects and  very expensive. </a:t>
            </a:r>
          </a:p>
          <a:p>
            <a:pPr algn="l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476672"/>
            <a:ext cx="8064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9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Chronic Obstructive Lung Diseases (COPD)</a:t>
            </a:r>
          </a:p>
          <a:p>
            <a:pPr lvl="1" rtl="0">
              <a:lnSpc>
                <a:spcPct val="90000"/>
              </a:lnSpc>
            </a:pPr>
            <a:endParaRPr lang="en-US" sz="2400" b="1" dirty="0" smtClean="0"/>
          </a:p>
          <a:p>
            <a:pPr lvl="1" rtl="0">
              <a:lnSpc>
                <a:spcPct val="90000"/>
              </a:lnSpc>
            </a:pPr>
            <a:endParaRPr lang="en-US" sz="2400" dirty="0" smtClean="0">
              <a:latin typeface="+mj-lt"/>
            </a:endParaRPr>
          </a:p>
          <a:p>
            <a:pPr lvl="1" rtl="0">
              <a:lnSpc>
                <a:spcPct val="9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Does treatment of COPD differs from bronchial Asthma?</a:t>
            </a:r>
          </a:p>
          <a:p>
            <a:pPr lvl="1" rtl="0">
              <a:lnSpc>
                <a:spcPct val="90000"/>
              </a:lnSpc>
            </a:pPr>
            <a:endParaRPr lang="en-US" sz="2400" dirty="0" smtClean="0">
              <a:latin typeface="+mj-lt"/>
            </a:endParaRPr>
          </a:p>
          <a:p>
            <a:pPr marL="800100" lvl="1" indent="-342900" rtl="0">
              <a:lnSpc>
                <a:spcPct val="90000"/>
              </a:lnSpc>
              <a:buAutoNum type="arabicParenR"/>
            </a:pPr>
            <a:r>
              <a:rPr lang="en-US" sz="2400" dirty="0" err="1" smtClean="0">
                <a:latin typeface="+mj-lt"/>
              </a:rPr>
              <a:t>Antimuscarenic</a:t>
            </a:r>
            <a:r>
              <a:rPr lang="en-US" sz="2400" dirty="0" smtClean="0">
                <a:latin typeface="+mj-lt"/>
              </a:rPr>
              <a:t> drugs like </a:t>
            </a:r>
            <a:r>
              <a:rPr lang="en-US" sz="2400" dirty="0" err="1" smtClean="0">
                <a:latin typeface="+mj-lt"/>
              </a:rPr>
              <a:t>Ipratropium</a:t>
            </a:r>
            <a:r>
              <a:rPr lang="en-US" sz="2400" dirty="0" smtClean="0">
                <a:latin typeface="+mj-lt"/>
              </a:rPr>
              <a:t> is preferred for COPD  Why?</a:t>
            </a:r>
          </a:p>
          <a:p>
            <a:pPr marL="800100" lvl="1" indent="-342900" rtl="0">
              <a:lnSpc>
                <a:spcPct val="90000"/>
              </a:lnSpc>
              <a:buAutoNum type="arabicParenR"/>
            </a:pPr>
            <a:r>
              <a:rPr lang="en-US" sz="2400" dirty="0" smtClean="0">
                <a:latin typeface="+mj-lt"/>
              </a:rPr>
              <a:t>Short acting 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>
                <a:latin typeface="+mj-lt"/>
              </a:rPr>
              <a:t>2-adrenergic agonist is used like for Asthma.</a:t>
            </a:r>
          </a:p>
          <a:p>
            <a:pPr marL="800100" lvl="1" indent="-342900" rtl="0">
              <a:lnSpc>
                <a:spcPct val="90000"/>
              </a:lnSpc>
              <a:buAutoNum type="arabicParenR"/>
            </a:pPr>
            <a:r>
              <a:rPr lang="en-US" sz="2400" dirty="0" smtClean="0">
                <a:latin typeface="+mj-lt"/>
              </a:rPr>
              <a:t>However, oral or  inhaled </a:t>
            </a:r>
            <a:r>
              <a:rPr lang="en-US" sz="2400" dirty="0" err="1" smtClean="0">
                <a:latin typeface="+mj-lt"/>
              </a:rPr>
              <a:t>corticosteriods</a:t>
            </a:r>
            <a:r>
              <a:rPr lang="en-US" sz="2400" dirty="0" smtClean="0">
                <a:latin typeface="+mj-lt"/>
              </a:rPr>
              <a:t> are only used for  severe form of COPD.  Why? </a:t>
            </a:r>
          </a:p>
          <a:p>
            <a:pPr marL="800100" lvl="1" indent="-342900" rtl="0">
              <a:lnSpc>
                <a:spcPct val="90000"/>
              </a:lnSpc>
              <a:buAutoNum type="arabicParenR"/>
            </a:pPr>
            <a:r>
              <a:rPr lang="en-US" sz="2400" smtClean="0">
                <a:latin typeface="+mj-lt"/>
              </a:rPr>
              <a:t>Mucolytics</a:t>
            </a:r>
            <a:r>
              <a:rPr lang="en-US" sz="2400" dirty="0" smtClean="0">
                <a:latin typeface="+mj-lt"/>
              </a:rPr>
              <a:t> like </a:t>
            </a:r>
            <a:r>
              <a:rPr lang="en-US" sz="2400" dirty="0" err="1" smtClean="0">
                <a:latin typeface="+mj-lt"/>
              </a:rPr>
              <a:t>Acetylcy</a:t>
            </a:r>
            <a:r>
              <a:rPr lang="en-US" sz="2400" dirty="0" err="1" smtClean="0">
                <a:solidFill>
                  <a:schemeClr val="accent2"/>
                </a:solidFill>
                <a:latin typeface="+mj-lt"/>
              </a:rPr>
              <a:t>stein</a:t>
            </a:r>
            <a:r>
              <a:rPr lang="en-US" sz="2400" dirty="0" err="1" smtClean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 may be used.</a:t>
            </a:r>
          </a:p>
          <a:p>
            <a:pPr marL="800100" lvl="1" indent="-342900" rtl="0">
              <a:lnSpc>
                <a:spcPct val="90000"/>
              </a:lnSpc>
              <a:buAutoNum type="arabicParenR"/>
            </a:pPr>
            <a:r>
              <a:rPr lang="en-US" sz="2400" dirty="0" smtClean="0">
                <a:latin typeface="+mj-lt"/>
              </a:rPr>
              <a:t>Routine administration of Oxygen may be included for advanced cases.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022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2060"/>
                </a:solidFill>
                <a:cs typeface="Times New Roman" pitchFamily="18" charset="0"/>
              </a:rPr>
              <a:t>Summary for treatment of asthma</a:t>
            </a:r>
          </a:p>
        </p:txBody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ar-SA" smtClean="0">
              <a:cs typeface="Arial" pitchFamily="34" charset="0"/>
            </a:endParaRP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 l="21484" t="4935" r="15625"/>
          <a:stretch>
            <a:fillRect/>
          </a:stretch>
        </p:blipFill>
        <p:spPr bwMode="auto">
          <a:xfrm>
            <a:off x="192088" y="1009650"/>
            <a:ext cx="8702675" cy="559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Drugs Used for Asthma: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 algn="l" eaLnBrk="1" hangingPunct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C00000"/>
                </a:solidFill>
                <a:latin typeface="+mj-lt"/>
              </a:rPr>
              <a:t>Definition of Asthma</a:t>
            </a:r>
            <a:r>
              <a:rPr lang="en-US" b="1" dirty="0" smtClean="0">
                <a:latin typeface="+mj-lt"/>
              </a:rPr>
              <a:t>:</a:t>
            </a:r>
            <a:r>
              <a:rPr lang="en-US" dirty="0" smtClean="0">
                <a:latin typeface="+mj-lt"/>
              </a:rPr>
              <a:t>  Simply it is inflammation or hyper-reactivity of </a:t>
            </a:r>
            <a:r>
              <a:rPr lang="en-US" b="1" dirty="0" smtClean="0">
                <a:latin typeface="+mj-lt"/>
                <a:cs typeface="Times New Roman" pitchFamily="18" charset="0"/>
              </a:rPr>
              <a:t>bronchial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airways that result in airway obstruction </a:t>
            </a:r>
            <a:r>
              <a:rPr lang="en-US" dirty="0" smtClean="0"/>
              <a:t>. </a:t>
            </a:r>
            <a:endParaRPr lang="en-US" b="1" dirty="0" smtClean="0">
              <a:latin typeface="+mj-lt"/>
              <a:cs typeface="Times New Roman" pitchFamily="18" charset="0"/>
            </a:endParaRPr>
          </a:p>
          <a:p>
            <a:pPr marL="533400" indent="-533400" algn="l" eaLnBrk="1" hangingPunct="1">
              <a:lnSpc>
                <a:spcPct val="90000"/>
              </a:lnSpc>
              <a:buNone/>
            </a:pPr>
            <a:endParaRPr lang="en-US" b="1" dirty="0" smtClean="0">
              <a:latin typeface="+mj-lt"/>
              <a:cs typeface="Times New Roman" pitchFamily="18" charset="0"/>
            </a:endParaRPr>
          </a:p>
          <a:p>
            <a:pPr marL="533400" indent="-533400" algn="l" eaLnBrk="1" hangingPunct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C00000"/>
                </a:solidFill>
                <a:latin typeface="+mj-lt"/>
              </a:rPr>
              <a:t>Symptoms:</a:t>
            </a:r>
          </a:p>
          <a:p>
            <a:pPr marL="533400" indent="-533400" algn="l" eaLnBrk="1" hangingPunct="1">
              <a:lnSpc>
                <a:spcPct val="90000"/>
              </a:lnSpc>
              <a:buNone/>
            </a:pPr>
            <a:r>
              <a:rPr lang="en-US" dirty="0" smtClean="0">
                <a:latin typeface="+mj-lt"/>
              </a:rPr>
              <a:t>	Coughing; shortness of Breath (</a:t>
            </a:r>
            <a:r>
              <a:rPr lang="en-US" dirty="0" err="1" smtClean="0">
                <a:latin typeface="+mj-lt"/>
              </a:rPr>
              <a:t>dyspnea</a:t>
            </a:r>
            <a:r>
              <a:rPr lang="en-US" dirty="0" smtClean="0">
                <a:latin typeface="+mj-lt"/>
              </a:rPr>
              <a:t>) and </a:t>
            </a:r>
          </a:p>
          <a:p>
            <a:pPr marL="533400" indent="-533400" algn="l" eaLnBrk="1" hangingPunct="1">
              <a:lnSpc>
                <a:spcPct val="90000"/>
              </a:lnSpc>
              <a:buNone/>
            </a:pPr>
            <a:r>
              <a:rPr lang="en-US" dirty="0" smtClean="0">
                <a:latin typeface="+mj-lt"/>
              </a:rPr>
              <a:t>chest tightness and wheezing.</a:t>
            </a:r>
          </a:p>
          <a:p>
            <a:pPr algn="l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 algn="l" eaLnBrk="1" hangingPunct="1">
              <a:lnSpc>
                <a:spcPct val="90000"/>
              </a:lnSpc>
              <a:buNone/>
            </a:pPr>
            <a:r>
              <a:rPr lang="en-US" b="1" dirty="0" err="1" smtClean="0">
                <a:solidFill>
                  <a:srgbClr val="C00000"/>
                </a:solidFill>
                <a:latin typeface="+mj-lt"/>
              </a:rPr>
              <a:t>Pahtophysiology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 of Asthma: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marL="533400" indent="-533400" algn="l" eaLnBrk="1" hangingPunct="1">
              <a:lnSpc>
                <a:spcPct val="90000"/>
              </a:lnSpc>
              <a:buNone/>
            </a:pPr>
            <a:r>
              <a:rPr lang="en-US" dirty="0" smtClean="0">
                <a:latin typeface="+mj-lt"/>
              </a:rPr>
              <a:t>(it is the key to understand Rx).</a:t>
            </a:r>
          </a:p>
          <a:p>
            <a:pPr marL="533400" indent="-533400" algn="l" eaLnBrk="1" hangingPunct="1">
              <a:lnSpc>
                <a:spcPct val="90000"/>
              </a:lnSpc>
              <a:buNone/>
            </a:pPr>
            <a:r>
              <a:rPr lang="en-US" dirty="0" smtClean="0">
                <a:latin typeface="+mj-lt"/>
              </a:rPr>
              <a:t>	</a:t>
            </a:r>
          </a:p>
          <a:p>
            <a:pPr marL="533400" indent="-533400" algn="l" eaLnBrk="1" hangingPunct="1">
              <a:lnSpc>
                <a:spcPct val="90000"/>
              </a:lnSpc>
              <a:buNone/>
            </a:pPr>
            <a:r>
              <a:rPr lang="en-US" dirty="0" smtClean="0">
                <a:latin typeface="+mj-lt"/>
              </a:rPr>
              <a:t>1. Immunological model for immediate hypersensitivity (extrinsic asthma  (see </a:t>
            </a:r>
            <a:r>
              <a:rPr lang="en-US" sz="2000" dirty="0" smtClean="0"/>
              <a:t>Figure 56-5) </a:t>
            </a:r>
          </a:p>
          <a:p>
            <a:pPr marL="533400" indent="-533400" algn="l" eaLnBrk="1" hangingPunct="1">
              <a:lnSpc>
                <a:spcPct val="90000"/>
              </a:lnSpc>
              <a:buNone/>
            </a:pPr>
            <a:endParaRPr lang="en-US" sz="2000" dirty="0" smtClean="0"/>
          </a:p>
          <a:p>
            <a:pPr marL="533400" indent="-533400" algn="l"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48000" contrast="-12000"/>
          </a:blip>
          <a:srcRect/>
          <a:stretch>
            <a:fillRect/>
          </a:stretch>
        </p:blipFill>
        <p:spPr bwMode="auto">
          <a:xfrm>
            <a:off x="160338" y="0"/>
            <a:ext cx="8983662" cy="653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صورة 1" descr="Figure A shows the location of the lungs and airways in the body. Figure B shows a cross-section of a normal airway. Figure C shows a cross-section of an airway during asthma symptoms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316"/>
          <a:stretch>
            <a:fillRect/>
          </a:stretch>
        </p:blipFill>
        <p:spPr>
          <a:xfrm>
            <a:off x="0" y="836711"/>
            <a:ext cx="8388424" cy="5328593"/>
          </a:xfrm>
          <a:solidFill>
            <a:srgbClr val="FFFF99"/>
          </a:solidFill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449263" y="6491288"/>
            <a:ext cx="8042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/>
              <a:t>http://link.brightcove.com/services/player/bcpid236059233?bctid=347806802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Control of bronchial smooth muscle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257800"/>
          </a:xfrm>
          <a:solidFill>
            <a:schemeClr val="bg1"/>
          </a:solidFill>
        </p:spPr>
        <p:txBody>
          <a:bodyPr/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Factor                  Constriction                     Dilatation </a:t>
            </a:r>
          </a:p>
          <a:p>
            <a:pPr algn="l">
              <a:buNone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Neurogenic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(ANS)</a:t>
            </a:r>
          </a:p>
          <a:p>
            <a:pPr marL="0" algn="l">
              <a:spcBef>
                <a:spcPts val="0"/>
              </a:spcBef>
              <a:buNone/>
            </a:pPr>
            <a:r>
              <a:rPr lang="en-US" sz="2000" dirty="0" smtClean="0">
                <a:latin typeface="+mj-lt"/>
              </a:rPr>
              <a:t>       Parasympathetic                                +</a:t>
            </a:r>
          </a:p>
          <a:p>
            <a:pPr marL="0" algn="l">
              <a:spcBef>
                <a:spcPts val="0"/>
              </a:spcBef>
              <a:buNone/>
            </a:pPr>
            <a:r>
              <a:rPr lang="en-US" dirty="0" smtClean="0">
                <a:latin typeface="+mj-lt"/>
              </a:rPr>
              <a:t>       </a:t>
            </a:r>
            <a:r>
              <a:rPr lang="en-US" sz="2000" dirty="0" smtClean="0">
                <a:latin typeface="+mj-lt"/>
              </a:rPr>
              <a:t>Sympathetic                                                                          +   </a:t>
            </a:r>
          </a:p>
          <a:p>
            <a:pPr marL="0" algn="l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  Autonomic receptors   </a:t>
            </a:r>
          </a:p>
          <a:p>
            <a:pPr marL="0" algn="l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        </a:t>
            </a:r>
            <a:r>
              <a:rPr lang="en-US" sz="2000" dirty="0" smtClean="0">
                <a:latin typeface="+mj-lt"/>
              </a:rPr>
              <a:t>Cholinergic(</a:t>
            </a:r>
            <a:r>
              <a:rPr lang="en-US" sz="2000" dirty="0" err="1" smtClean="0">
                <a:latin typeface="+mj-lt"/>
              </a:rPr>
              <a:t>muscarinic</a:t>
            </a:r>
            <a:r>
              <a:rPr lang="en-US" sz="2000" dirty="0" smtClean="0">
                <a:latin typeface="+mj-lt"/>
              </a:rPr>
              <a:t>)                +                                  </a:t>
            </a:r>
          </a:p>
          <a:p>
            <a:pPr marL="0" algn="l">
              <a:spcBef>
                <a:spcPts val="0"/>
              </a:spcBef>
              <a:buNone/>
            </a:pPr>
            <a:r>
              <a:rPr lang="en-US" sz="2000" dirty="0" smtClean="0">
                <a:latin typeface="+mj-lt"/>
              </a:rPr>
              <a:t>           Adrenergic alpha                           +</a:t>
            </a:r>
          </a:p>
          <a:p>
            <a:pPr marL="0" algn="l">
              <a:spcBef>
                <a:spcPts val="0"/>
              </a:spcBef>
              <a:buNone/>
            </a:pPr>
            <a:r>
              <a:rPr lang="en-US" sz="2000" dirty="0" smtClean="0">
                <a:latin typeface="+mj-lt"/>
              </a:rPr>
              <a:t>                              beta 2                                                                +</a:t>
            </a:r>
          </a:p>
          <a:p>
            <a:pPr marL="0" algn="l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    </a:t>
            </a:r>
            <a:r>
              <a:rPr lang="en-US" sz="2000" dirty="0" err="1" smtClean="0">
                <a:solidFill>
                  <a:srgbClr val="FF0000"/>
                </a:solidFill>
                <a:latin typeface="+mj-lt"/>
              </a:rPr>
              <a:t>Humoral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      </a:t>
            </a:r>
          </a:p>
          <a:p>
            <a:pPr marL="0" algn="l">
              <a:spcBef>
                <a:spcPts val="0"/>
              </a:spcBef>
              <a:buNone/>
            </a:pPr>
            <a:r>
              <a:rPr lang="en-US" sz="2000" dirty="0" smtClean="0">
                <a:latin typeface="+mj-lt"/>
              </a:rPr>
              <a:t>           Histamine                                       +</a:t>
            </a:r>
          </a:p>
          <a:p>
            <a:pPr marL="0" algn="l">
              <a:spcBef>
                <a:spcPts val="0"/>
              </a:spcBef>
              <a:buNone/>
            </a:pPr>
            <a:r>
              <a:rPr lang="en-US" sz="2000" dirty="0" smtClean="0">
                <a:latin typeface="+mj-lt"/>
              </a:rPr>
              <a:t>            Serotonin (5-HT)                           +</a:t>
            </a:r>
          </a:p>
          <a:p>
            <a:pPr marL="0" algn="l">
              <a:spcBef>
                <a:spcPts val="0"/>
              </a:spcBef>
              <a:buNone/>
            </a:pPr>
            <a:r>
              <a:rPr lang="en-US" sz="2000" dirty="0" smtClean="0">
                <a:latin typeface="+mj-lt"/>
              </a:rPr>
              <a:t>            </a:t>
            </a:r>
            <a:r>
              <a:rPr lang="en-US" sz="2000" dirty="0" err="1" smtClean="0">
                <a:latin typeface="+mj-lt"/>
              </a:rPr>
              <a:t>Bradykinin</a:t>
            </a:r>
            <a:r>
              <a:rPr lang="en-US" sz="2000" dirty="0" smtClean="0">
                <a:latin typeface="+mj-lt"/>
              </a:rPr>
              <a:t>                                     +</a:t>
            </a:r>
          </a:p>
          <a:p>
            <a:pPr marL="0" algn="l">
              <a:spcBef>
                <a:spcPts val="0"/>
              </a:spcBef>
              <a:buNone/>
            </a:pPr>
            <a:r>
              <a:rPr lang="en-US" sz="2000" dirty="0" smtClean="0">
                <a:latin typeface="+mj-lt"/>
              </a:rPr>
              <a:t>            SRS-A                                            +</a:t>
            </a:r>
          </a:p>
          <a:p>
            <a:pPr marL="0" algn="l">
              <a:spcBef>
                <a:spcPts val="0"/>
              </a:spcBef>
              <a:buNone/>
            </a:pPr>
            <a:r>
              <a:rPr lang="en-US" sz="2000" dirty="0" smtClean="0">
                <a:latin typeface="+mj-lt"/>
              </a:rPr>
              <a:t>            Prostaglandins                                + (PGF2 alpha)           + (PGE2)</a:t>
            </a:r>
            <a:endParaRPr lang="en-US" sz="2000" dirty="0"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971600" y="2060848"/>
            <a:ext cx="77048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2. </a:t>
            </a:r>
            <a:r>
              <a:rPr lang="en-US" sz="3600" b="1" dirty="0" smtClean="0"/>
              <a:t>Non-specific </a:t>
            </a:r>
            <a:r>
              <a:rPr lang="en-US" sz="3600" b="1" dirty="0" err="1" smtClean="0"/>
              <a:t>hyperreactivity</a:t>
            </a:r>
            <a:r>
              <a:rPr lang="en-US" sz="3600" b="1" dirty="0" smtClean="0"/>
              <a:t> (Intrinsic asthma)</a:t>
            </a:r>
            <a:r>
              <a:rPr lang="en-US" sz="3600" dirty="0" smtClean="0"/>
              <a:t> (see Table)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>
                <a:latin typeface="+mj-lt"/>
              </a:rPr>
              <a:t>Classification of  Drugs Used for Asthma</a:t>
            </a:r>
            <a:r>
              <a:rPr lang="en-US" b="1" dirty="0" smtClean="0"/>
              <a:t>:</a:t>
            </a:r>
          </a:p>
          <a:p>
            <a:pPr marL="990600" lvl="1" indent="-533400" algn="l" rtl="0" eaLnBrk="1" hangingPunct="1">
              <a:lnSpc>
                <a:spcPct val="90000"/>
              </a:lnSpc>
              <a:buClr>
                <a:schemeClr val="tx1"/>
              </a:buClr>
              <a:buNone/>
            </a:pPr>
            <a:endParaRPr lang="en-US" sz="2000" dirty="0" smtClean="0"/>
          </a:p>
          <a:p>
            <a:pPr marL="990600" lvl="1" indent="-533400" algn="l" rtl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800" dirty="0" smtClean="0">
                <a:latin typeface="+mj-lt"/>
              </a:rPr>
              <a:t>     1. Bronchodilators</a:t>
            </a:r>
          </a:p>
          <a:p>
            <a:pPr marL="1371600" lvl="2" indent="-457200" algn="l" rtl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100" dirty="0" smtClean="0"/>
              <a:t>            a.</a:t>
            </a:r>
            <a:r>
              <a:rPr lang="en-US" sz="2100" dirty="0" smtClean="0">
                <a:latin typeface="Symbol" pitchFamily="18" charset="2"/>
              </a:rPr>
              <a:t> b</a:t>
            </a:r>
            <a:r>
              <a:rPr lang="en-US" sz="1500" dirty="0" smtClean="0">
                <a:latin typeface="Symbol" pitchFamily="18" charset="2"/>
              </a:rPr>
              <a:t>2</a:t>
            </a:r>
            <a:r>
              <a:rPr lang="en-US" sz="2100" dirty="0" smtClean="0"/>
              <a:t>-adrenergic agonists</a:t>
            </a:r>
          </a:p>
          <a:p>
            <a:pPr marL="1371600" lvl="2" indent="-457200" algn="l" rtl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100" dirty="0" smtClean="0"/>
              <a:t>            b. </a:t>
            </a:r>
            <a:r>
              <a:rPr lang="en-US" sz="2100" dirty="0" err="1" smtClean="0"/>
              <a:t>Methylxanthines</a:t>
            </a:r>
            <a:endParaRPr lang="en-US" sz="2100" dirty="0" smtClean="0"/>
          </a:p>
          <a:p>
            <a:pPr marL="1371600" lvl="2" indent="-457200" algn="l" rtl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100" dirty="0" smtClean="0"/>
              <a:t>            c. </a:t>
            </a:r>
            <a:r>
              <a:rPr lang="en-US" sz="2100" dirty="0" err="1" smtClean="0"/>
              <a:t>Muscarinic</a:t>
            </a:r>
            <a:r>
              <a:rPr lang="en-US" sz="2100" dirty="0" smtClean="0"/>
              <a:t>-receptor antagonists</a:t>
            </a:r>
          </a:p>
          <a:p>
            <a:pPr marL="1371600" lvl="2" indent="-457200" algn="l" rtl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800" dirty="0" smtClean="0">
                <a:latin typeface="+mj-lt"/>
              </a:rPr>
              <a:t>2. Anti-inflammatory  Drugs</a:t>
            </a:r>
          </a:p>
          <a:p>
            <a:pPr marL="1371600" lvl="2" indent="-457200" algn="l" rtl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100" dirty="0" smtClean="0"/>
              <a:t>		a. </a:t>
            </a:r>
            <a:r>
              <a:rPr lang="en-US" sz="2100" dirty="0" err="1" smtClean="0"/>
              <a:t>Cromolyn</a:t>
            </a:r>
            <a:r>
              <a:rPr lang="en-US" sz="2100" dirty="0" smtClean="0"/>
              <a:t> or </a:t>
            </a:r>
            <a:r>
              <a:rPr lang="en-US" sz="2100" dirty="0" err="1" smtClean="0"/>
              <a:t>nedocromil</a:t>
            </a:r>
            <a:endParaRPr lang="en-US" sz="2100" dirty="0" smtClean="0"/>
          </a:p>
          <a:p>
            <a:pPr marL="1371600" lvl="2" indent="-457200" algn="l" rtl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100" dirty="0" smtClean="0"/>
              <a:t>		b. </a:t>
            </a:r>
            <a:r>
              <a:rPr lang="en-US" sz="2100" dirty="0" err="1" smtClean="0"/>
              <a:t>Corticosteriods</a:t>
            </a:r>
            <a:endParaRPr lang="en-US" sz="2100" dirty="0" smtClean="0"/>
          </a:p>
          <a:p>
            <a:pPr marL="1371600" lvl="2" indent="-457200" algn="l" rtl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100" dirty="0" smtClean="0"/>
              <a:t>		c. </a:t>
            </a:r>
            <a:r>
              <a:rPr lang="en-US" sz="2100" dirty="0" err="1" smtClean="0"/>
              <a:t>Leukotrienes</a:t>
            </a:r>
            <a:r>
              <a:rPr lang="en-US" sz="2100" dirty="0" smtClean="0"/>
              <a:t> antagonists</a:t>
            </a:r>
          </a:p>
          <a:p>
            <a:pPr marL="1371600" lvl="2" indent="-457200" algn="l" rtl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100" dirty="0" smtClean="0"/>
              <a:t>		d. Anti-immunoglobulin E (monoclonal antibody) 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869</TotalTime>
  <Words>959</Words>
  <Application>Microsoft Office PowerPoint</Application>
  <PresentationFormat>On-screen Show (4:3)</PresentationFormat>
  <Paragraphs>273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Layers</vt:lpstr>
      <vt:lpstr>Slide 1</vt:lpstr>
      <vt:lpstr>Slide 2</vt:lpstr>
      <vt:lpstr>Slide 3</vt:lpstr>
      <vt:lpstr>Drugs Used for Asthma: </vt:lpstr>
      <vt:lpstr>Slide 5</vt:lpstr>
      <vt:lpstr>Slide 6</vt:lpstr>
      <vt:lpstr>Slide 7</vt:lpstr>
      <vt:lpstr>Control of bronchial smooth muscle</vt:lpstr>
      <vt:lpstr>2. Non-specific hyperreactivity (Intrinsic asthma) (see Table) </vt:lpstr>
      <vt:lpstr>Slide 10</vt:lpstr>
      <vt:lpstr>Slide 11</vt:lpstr>
      <vt:lpstr>1. Bronchodilators </vt:lpstr>
      <vt:lpstr>Slide 13</vt:lpstr>
      <vt:lpstr>Slide 14</vt:lpstr>
      <vt:lpstr>2. Selective B2-agonists:</vt:lpstr>
      <vt:lpstr>Slide 16</vt:lpstr>
      <vt:lpstr> B. Methyxanthins</vt:lpstr>
      <vt:lpstr>Slide 18</vt:lpstr>
      <vt:lpstr> C. Antimuscarinic Drugs:</vt:lpstr>
      <vt:lpstr>Slide 20</vt:lpstr>
      <vt:lpstr>2. Anti-inflammatory Drugs: </vt:lpstr>
      <vt:lpstr>Slide 22</vt:lpstr>
      <vt:lpstr>Classification of Anti-inflammatory                         Drugs</vt:lpstr>
      <vt:lpstr>Slide 24</vt:lpstr>
      <vt:lpstr> b. Corticosteriods:</vt:lpstr>
      <vt:lpstr>PK: These drugs are available as:  ; </vt:lpstr>
      <vt:lpstr>Slide 27</vt:lpstr>
      <vt:lpstr>Synthesis of eicosanoids and sites of inhibitory effects of anti-inflammatory drugs </vt:lpstr>
      <vt:lpstr>Slide 29</vt:lpstr>
      <vt:lpstr>Slide 30</vt:lpstr>
      <vt:lpstr> Corticosteroids Inhalers are available in many forms. Sometimes, long acting b2-agonist mixed together in the same inhaler. </vt:lpstr>
      <vt:lpstr>C. Leukotriene-modifying agents</vt:lpstr>
      <vt:lpstr>Slide 33</vt:lpstr>
      <vt:lpstr>Limitations of Leukotriens Antagonists:</vt:lpstr>
      <vt:lpstr>Slide 35</vt:lpstr>
      <vt:lpstr>  Anti-immunoglobulin E (e.g. Omalizumab) MOA:  </vt:lpstr>
      <vt:lpstr>Slide 37</vt:lpstr>
      <vt:lpstr>Summary for treatment of asthma</vt:lpstr>
    </vt:vector>
  </TitlesOfParts>
  <Company>ksu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Dr.Haidar</dc:creator>
  <cp:lastModifiedBy>ksupy</cp:lastModifiedBy>
  <cp:revision>103</cp:revision>
  <dcterms:created xsi:type="dcterms:W3CDTF">2006-04-17T09:18:46Z</dcterms:created>
  <dcterms:modified xsi:type="dcterms:W3CDTF">2012-02-06T06:12:38Z</dcterms:modified>
</cp:coreProperties>
</file>