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79" r:id="rId2"/>
    <p:sldId id="274" r:id="rId3"/>
    <p:sldId id="275" r:id="rId4"/>
    <p:sldId id="264" r:id="rId5"/>
    <p:sldId id="267" r:id="rId6"/>
    <p:sldId id="276" r:id="rId7"/>
    <p:sldId id="277" r:id="rId8"/>
    <p:sldId id="278" r:id="rId9"/>
    <p:sldId id="270" r:id="rId10"/>
    <p:sldId id="271" r:id="rId11"/>
    <p:sldId id="273" r:id="rId12"/>
    <p:sldId id="2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76A2C5-BFEB-433C-A63E-F783220F67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8C62901-79DE-4C4C-873F-273A98BC3D3A}" type="datetimeFigureOut">
              <a:rPr lang="en-US"/>
              <a:pPr>
                <a:defRPr/>
              </a:pPr>
              <a:t>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D98C9A-B03D-4438-9D09-9C2BEFE8B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89F261-8400-40A2-91F1-06471AF0D11B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282EF6-316E-46D1-BF69-3410DFFC3C9F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4DA0D9-075D-49D4-AC72-B4B08E52BB17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E92B11-4050-4A65-809A-5E8B4423C1E6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7136C0-36AD-484E-B3CF-109DF6F2A4DE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E5218A-2B4C-4658-90F5-E12D80C0EB65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A700F3-2DDE-4038-934D-F6272089832C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0ED3BF-B526-4131-97DB-38A74B91E903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3392AC-25CE-4369-B3AB-823D7A5163A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BD60-4D9A-4246-8B3C-93AB2958A7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AC5E-1167-4465-9868-C236CE2B14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BF2EE-56A8-4073-BC89-EDC3344453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BCBBE-67DF-45D1-B865-EE0C5A494D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0146B-E311-4AAC-9A7B-77D66E4069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5180C-3856-420A-8237-219864D8EE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8E88D-3EC2-410E-886F-CE1458017A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DB7CF-88C7-476C-A53F-37092C6C07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DC7A2-A639-486F-81E4-A7954E63B0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83C13-266B-45DD-A300-9D1ED08DEB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29DFEC6B-6279-4E16-95CA-8686020C2F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81000"/>
            <a:ext cx="7772400" cy="56388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Introduction to Antibiotics</a:t>
            </a:r>
            <a:br>
              <a:rPr lang="en-US" b="1" dirty="0" smtClean="0"/>
            </a:b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yr( Respiratory block)</a:t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Prof. Mohammad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Alhumayyd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Pharmacology Department</a:t>
            </a:r>
            <a:b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Tel.4671350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400" b="1" smtClean="0">
                <a:solidFill>
                  <a:srgbClr val="FF0000"/>
                </a:solidFill>
              </a:rPr>
              <a:t>BACTERIAL RESISTANCE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386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Definition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Concentration of antibiotic required to inhibit or kill the bacteria is greater than the concentration that can safely be achieved in the plasma.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1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b="1" smtClean="0">
                <a:solidFill>
                  <a:srgbClr val="FF0000"/>
                </a:solidFill>
              </a:rPr>
              <a:t>General Principles of Chemotherapy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 </a:t>
            </a:r>
            <a:r>
              <a:rPr lang="en-US" sz="2000" b="1" dirty="0" smtClean="0"/>
              <a:t>Administer drug in </a:t>
            </a:r>
            <a:r>
              <a:rPr lang="en-US" sz="2000" b="1" i="1" dirty="0" smtClean="0"/>
              <a:t>full dose</a:t>
            </a:r>
            <a:r>
              <a:rPr lang="en-US" sz="2000" b="1" dirty="0" smtClean="0"/>
              <a:t>, at </a:t>
            </a:r>
            <a:r>
              <a:rPr lang="en-US" sz="2000" b="1" i="1" dirty="0" smtClean="0"/>
              <a:t>proper interval</a:t>
            </a:r>
            <a:r>
              <a:rPr lang="en-US" sz="2000" b="1" dirty="0" smtClean="0"/>
              <a:t> and by the              </a:t>
            </a:r>
            <a:r>
              <a:rPr lang="en-US" sz="2000" b="1" i="1" dirty="0" smtClean="0"/>
              <a:t>best route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 Apparent cure achieved-continue for about 3 days further to avoid       relapse ( exception TB and bacterial </a:t>
            </a:r>
            <a:r>
              <a:rPr lang="en-US" sz="2000" b="1" dirty="0" err="1" smtClean="0"/>
              <a:t>endocarditis</a:t>
            </a:r>
            <a:r>
              <a:rPr lang="en-US" sz="2000" b="1" dirty="0" smtClean="0"/>
              <a:t> )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 Skipping doses may decrease effectiveness of treatment &amp; increase      the likelihood of bacterial resistance.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 Two or more antimicrobials should not be used without good               reason, </a:t>
            </a:r>
            <a:r>
              <a:rPr lang="en-US" sz="2000" b="1" dirty="0" err="1" smtClean="0"/>
              <a:t>eg</a:t>
            </a:r>
            <a:r>
              <a:rPr lang="en-US" sz="2000" b="1" dirty="0" smtClean="0"/>
              <a:t>.: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      Mixed bacterial (</a:t>
            </a:r>
            <a:r>
              <a:rPr lang="en-US" sz="2000" b="1" dirty="0" err="1" smtClean="0"/>
              <a:t>polymicrobial</a:t>
            </a:r>
            <a:r>
              <a:rPr lang="en-US" sz="2000" b="1" dirty="0" smtClean="0"/>
              <a:t>) infections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      Desperately ill patient of unknown etiology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/>
              <a:t>            To prevent emergence of resistance (</a:t>
            </a:r>
            <a:r>
              <a:rPr lang="en-US" sz="2000" b="1" dirty="0" err="1" smtClean="0"/>
              <a:t>eg</a:t>
            </a:r>
            <a:r>
              <a:rPr lang="en-US" sz="2000" b="1" dirty="0" smtClean="0"/>
              <a:t>. TB 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/>
              <a:t>             To achieve synergism                                                                      		</a:t>
            </a:r>
            <a:r>
              <a:rPr lang="en-US" sz="2000" b="1" dirty="0" err="1" smtClean="0"/>
              <a:t>eg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piperacillin</a:t>
            </a:r>
            <a:r>
              <a:rPr lang="en-US" sz="2000" b="1" dirty="0" smtClean="0"/>
              <a:t>+ </a:t>
            </a:r>
            <a:r>
              <a:rPr lang="en-US" sz="2000" b="1" dirty="0" err="1" smtClean="0"/>
              <a:t>gentamicin</a:t>
            </a:r>
            <a:r>
              <a:rPr lang="en-US" sz="2000" b="1" dirty="0" smtClean="0"/>
              <a:t>   (</a:t>
            </a:r>
            <a:r>
              <a:rPr lang="en-US" sz="2000" b="1" dirty="0" err="1" smtClean="0"/>
              <a:t>p.aeruginosae</a:t>
            </a:r>
            <a:r>
              <a:rPr lang="en-US" sz="2000" b="1" dirty="0" smtClean="0"/>
              <a:t>)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4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40"/>
                            </p:stCondLst>
                            <p:childTnLst>
                              <p:par>
                                <p:cTn id="4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00"/>
                            </p:stCondLst>
                            <p:childTnLst>
                              <p:par>
                                <p:cTn id="4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12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Aim of chemotherapeutic combination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Broaden the spectrum of antibacterial activity </a:t>
            </a:r>
            <a:r>
              <a:rPr lang="en-US" sz="2400" b="1" dirty="0" err="1" smtClean="0"/>
              <a:t>e.g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clindamycin</a:t>
            </a:r>
            <a:r>
              <a:rPr lang="en-US" sz="2400" b="1" dirty="0" smtClean="0"/>
              <a:t>+ </a:t>
            </a:r>
            <a:r>
              <a:rPr lang="en-US" sz="2400" b="1" dirty="0" err="1" smtClean="0"/>
              <a:t>gentamycin</a:t>
            </a:r>
            <a:endParaRPr lang="en-US" sz="2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 Reduce the doses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 Reduce the side effects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 Overcome drug resistance(delay the rate of drug resistance) as in treatment of TB or </a:t>
            </a:r>
            <a:r>
              <a:rPr lang="en-US" sz="2400" b="1" dirty="0" err="1" smtClean="0"/>
              <a:t>pseudomonal</a:t>
            </a:r>
            <a:r>
              <a:rPr lang="en-US" sz="2400" b="1" dirty="0" smtClean="0"/>
              <a:t> infections.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 Produce a more potent compound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produce a synergistic effect) as in co-</a:t>
            </a:r>
            <a:r>
              <a:rPr lang="en-US" sz="2400" b="1" dirty="0" err="1" smtClean="0"/>
              <a:t>trimoxazole</a:t>
            </a:r>
            <a:r>
              <a:rPr lang="en-US" sz="2400" b="1" dirty="0" smtClean="0"/>
              <a:t> combination or as in penicillin with </a:t>
            </a:r>
            <a:r>
              <a:rPr lang="en-US" sz="2400" b="1" dirty="0" err="1" smtClean="0"/>
              <a:t>gentamycin</a:t>
            </a:r>
            <a:r>
              <a:rPr lang="en-US" sz="2400" b="1" dirty="0" smtClean="0"/>
              <a:t> in treatment of bacterial </a:t>
            </a:r>
            <a:r>
              <a:rPr lang="en-US" sz="2400" b="1" dirty="0" err="1" smtClean="0"/>
              <a:t>endocarditis</a:t>
            </a:r>
            <a:r>
              <a:rPr lang="en-US" sz="2400" b="1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Treatment of severe infections of </a:t>
            </a:r>
            <a:r>
              <a:rPr lang="en-US" sz="2400" dirty="0" err="1" smtClean="0"/>
              <a:t>unknownetiology</a:t>
            </a:r>
            <a:r>
              <a:rPr lang="en-US" sz="2400" dirty="0" smtClean="0"/>
              <a:t> as in </a:t>
            </a:r>
            <a:r>
              <a:rPr lang="en-US" sz="2400" dirty="0" err="1" smtClean="0"/>
              <a:t>septicaemia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solidFill>
                  <a:srgbClr val="FF0000"/>
                </a:solidFill>
              </a:rPr>
              <a:t>Definition of Antibiotics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3213" y="1989138"/>
            <a:ext cx="8229600" cy="4525962"/>
          </a:xfrm>
          <a:ln>
            <a:solidFill>
              <a:srgbClr val="FF66FF"/>
            </a:solidFill>
          </a:ln>
        </p:spPr>
        <p:txBody>
          <a:bodyPr/>
          <a:lstStyle/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Chemical substances produced by various microorganisms that have the capacity to inhibit or destroy other microorganisms.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 smtClean="0">
                <a:solidFill>
                  <a:srgbClr val="FF66FF"/>
                </a:solidFill>
              </a:rPr>
              <a:t>Now </a:t>
            </a:r>
            <a:r>
              <a:rPr lang="en-US" dirty="0" err="1" smtClean="0">
                <a:solidFill>
                  <a:srgbClr val="FF66FF"/>
                </a:solidFill>
              </a:rPr>
              <a:t>aday</a:t>
            </a:r>
            <a:r>
              <a:rPr lang="en-US" dirty="0" smtClean="0">
                <a:solidFill>
                  <a:srgbClr val="FF66FF"/>
                </a:solidFill>
              </a:rPr>
              <a:t> they are chemically synthesized.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dirty="0" smtClean="0"/>
              <a:t>They either kill bacteria(bactericidal) or keep more bacteria from growing(</a:t>
            </a:r>
            <a:r>
              <a:rPr lang="en-US" dirty="0" err="1" smtClean="0"/>
              <a:t>bacteriostatic</a:t>
            </a:r>
            <a:r>
              <a:rPr lang="en-US" dirty="0" smtClean="0"/>
              <a:t>).</a:t>
            </a: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Antibiotics will not cure infections caused by viruses.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3525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CLASSIFICATION OF ANTIBIOTICS</a:t>
            </a:r>
            <a:br>
              <a:rPr lang="en-US" sz="2800" b="1" smtClean="0"/>
            </a:br>
            <a:r>
              <a:rPr lang="en-US" sz="2800" b="1" smtClean="0"/>
              <a:t>ACCORDING TO MECHANISM OF ACTION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INHIBITION OF CELL WALL</a:t>
            </a:r>
            <a:r>
              <a:rPr lang="en-US" dirty="0" smtClean="0"/>
              <a:t> </a:t>
            </a:r>
            <a:r>
              <a:rPr lang="en-US" b="1" dirty="0" smtClean="0"/>
              <a:t>SYNTHESIS e.g. </a:t>
            </a:r>
            <a:r>
              <a:rPr lang="en-US" b="1" dirty="0" err="1" smtClean="0">
                <a:solidFill>
                  <a:srgbClr val="FF0000"/>
                </a:solidFill>
              </a:rPr>
              <a:t>Penicillins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cephalosporins</a:t>
            </a:r>
            <a:r>
              <a:rPr lang="en-US" b="1" dirty="0" smtClean="0"/>
              <a:t>.</a:t>
            </a:r>
          </a:p>
          <a:p>
            <a:pPr eaLnBrk="1" hangingPunct="1">
              <a:defRPr/>
            </a:pPr>
            <a:r>
              <a:rPr lang="en-US" b="1" dirty="0" smtClean="0"/>
              <a:t>INHIBITION OF</a:t>
            </a:r>
            <a:r>
              <a:rPr lang="en-US" dirty="0" smtClean="0"/>
              <a:t> </a:t>
            </a:r>
            <a:r>
              <a:rPr lang="en-US" b="1" dirty="0" smtClean="0"/>
              <a:t>PROTEIN SYNTHESIS</a:t>
            </a:r>
            <a:r>
              <a:rPr lang="en-US" dirty="0" smtClean="0"/>
              <a:t>   </a:t>
            </a:r>
            <a:r>
              <a:rPr lang="en-US" dirty="0" err="1" smtClean="0"/>
              <a:t>e.g.</a:t>
            </a:r>
            <a:r>
              <a:rPr lang="en-US" b="1" dirty="0" err="1" smtClean="0">
                <a:solidFill>
                  <a:srgbClr val="FF0000"/>
                </a:solidFill>
              </a:rPr>
              <a:t>Macrolides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b="1" dirty="0" smtClean="0"/>
              <a:t>INHIBITION OF NUCLEIC ACID</a:t>
            </a:r>
            <a:r>
              <a:rPr lang="en-US" dirty="0" smtClean="0"/>
              <a:t> </a:t>
            </a:r>
            <a:r>
              <a:rPr lang="en-US" b="1" dirty="0" smtClean="0"/>
              <a:t>SYNTHESIS e.g. </a:t>
            </a:r>
            <a:r>
              <a:rPr lang="en-US" dirty="0" err="1" smtClean="0">
                <a:solidFill>
                  <a:srgbClr val="FF0000"/>
                </a:solidFill>
              </a:rPr>
              <a:t>Quinolones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According to spectrum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1- Narrow spectrum , e.g.: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</a:t>
            </a:r>
            <a:r>
              <a:rPr lang="en-US" b="1" dirty="0" smtClean="0">
                <a:solidFill>
                  <a:srgbClr val="FF0000"/>
                </a:solidFill>
              </a:rPr>
              <a:t>penicillin G </a:t>
            </a:r>
            <a:r>
              <a:rPr lang="en-US" dirty="0" smtClean="0">
                <a:solidFill>
                  <a:srgbClr val="FF0000"/>
                </a:solidFill>
              </a:rPr>
              <a:t>,  </a:t>
            </a:r>
            <a:r>
              <a:rPr lang="en-US" b="1" dirty="0" err="1" smtClean="0">
                <a:solidFill>
                  <a:srgbClr val="FF0000"/>
                </a:solidFill>
              </a:rPr>
              <a:t>aminoglycosides</a:t>
            </a: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/>
              <a:t>2- Broad spectrum , e.g.: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</a:t>
            </a:r>
            <a:r>
              <a:rPr lang="en-US" b="1" dirty="0" err="1" smtClean="0">
                <a:solidFill>
                  <a:srgbClr val="FF0000"/>
                </a:solidFill>
              </a:rPr>
              <a:t>ampicillin</a:t>
            </a:r>
            <a:r>
              <a:rPr lang="en-US" b="1" dirty="0" smtClean="0">
                <a:solidFill>
                  <a:srgbClr val="FF0000"/>
                </a:solidFill>
              </a:rPr>
              <a:t>  ,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amoxicillin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</a:rPr>
              <a:t>Antibiotic Prescription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58975" y="1900238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Clinical situation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1547813" y="2924175"/>
            <a:ext cx="1800225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-36513" y="4437063"/>
            <a:ext cx="8229601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Microbiological</a:t>
            </a:r>
            <a:b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information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716463" y="2997200"/>
            <a:ext cx="172720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983163" y="4492625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Pharmacological 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consideration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995738" y="49418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/>
      <p:bldP spid="33797" grpId="0"/>
      <p:bldP spid="337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0000"/>
                </a:solidFill>
              </a:rPr>
              <a:t>Choice of Antimicrobial Drugs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50498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dirty="0" smtClean="0">
                <a:solidFill>
                  <a:schemeClr val="tx2"/>
                </a:solidFill>
              </a:rPr>
              <a:t>Clinical diagnosis </a:t>
            </a:r>
            <a:r>
              <a:rPr lang="en-US" dirty="0" err="1" smtClean="0">
                <a:solidFill>
                  <a:schemeClr val="tx2"/>
                </a:solidFill>
              </a:rPr>
              <a:t>eg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en-US" smtClean="0">
                <a:solidFill>
                  <a:schemeClr val="tx2"/>
                </a:solidFill>
              </a:rPr>
              <a:t>Syphilis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2. Bacteriological identification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    </a:t>
            </a:r>
            <a:r>
              <a:rPr lang="en-US" sz="2800" dirty="0" smtClean="0">
                <a:solidFill>
                  <a:schemeClr val="tx2"/>
                </a:solidFill>
              </a:rPr>
              <a:t>a) infecting organism is not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identified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r>
              <a:rPr lang="en-US" sz="2800" dirty="0" smtClean="0">
                <a:solidFill>
                  <a:schemeClr val="tx2"/>
                </a:solidFill>
              </a:rPr>
              <a:t>eg. UTIs ,meningitis.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     b) infecting organism is identified but sensitivity to      antibiotic isn</a:t>
            </a:r>
            <a:r>
              <a:rPr lang="en-US" sz="2800" dirty="0" smtClean="0">
                <a:solidFill>
                  <a:schemeClr val="tx2"/>
                </a:solidFill>
                <a:latin typeface="Arial"/>
              </a:rPr>
              <a:t>’</a:t>
            </a:r>
            <a:r>
              <a:rPr lang="en-US" sz="2800" dirty="0" smtClean="0">
                <a:solidFill>
                  <a:schemeClr val="tx2"/>
                </a:solidFill>
              </a:rPr>
              <a:t>t known </a:t>
            </a:r>
            <a:r>
              <a:rPr lang="en-US" sz="2800" dirty="0" err="1" smtClean="0">
                <a:solidFill>
                  <a:schemeClr val="tx2"/>
                </a:solidFill>
              </a:rPr>
              <a:t>e.g.T.B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3. Site of infection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/>
              <a:t>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15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800"/>
                            </p:stCondLst>
                            <p:childTnLst>
                              <p:par>
                                <p:cTn id="4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553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Choice of Antimicrobials ( Cont.)</a:t>
            </a:r>
            <a:endParaRPr lang="en-US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4. Host factors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a) Immune system e.g. diabetes, HIV, malnutrition, advanced age.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b) Genetic factors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    </a:t>
            </a:r>
            <a:r>
              <a:rPr lang="en-US" sz="2400" dirty="0" err="1" smtClean="0">
                <a:solidFill>
                  <a:schemeClr val="tx2"/>
                </a:solidFill>
              </a:rPr>
              <a:t>eg</a:t>
            </a:r>
            <a:r>
              <a:rPr lang="en-US" sz="2400" dirty="0" smtClean="0">
                <a:solidFill>
                  <a:schemeClr val="tx2"/>
                </a:solidFill>
              </a:rPr>
              <a:t>. Patients with G-6-PD deficiency treated with sulfonamides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c) Pregnancy and Lactation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   </a:t>
            </a:r>
            <a:r>
              <a:rPr lang="en-US" sz="2400" dirty="0" err="1" smtClean="0">
                <a:solidFill>
                  <a:schemeClr val="tx2"/>
                </a:solidFill>
              </a:rPr>
              <a:t>Aminoglycosides</a:t>
            </a:r>
            <a:r>
              <a:rPr lang="en-US" sz="2400" dirty="0" smtClean="0">
                <a:solidFill>
                  <a:schemeClr val="tx2"/>
                </a:solidFill>
              </a:rPr>
              <a:t>- hearing loss in the child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   </a:t>
            </a:r>
            <a:r>
              <a:rPr lang="en-US" sz="2400" dirty="0" err="1" smtClean="0">
                <a:solidFill>
                  <a:schemeClr val="tx2"/>
                </a:solidFill>
              </a:rPr>
              <a:t>Tetracyclines</a:t>
            </a:r>
            <a:r>
              <a:rPr lang="en-US" sz="2400" dirty="0" smtClean="0">
                <a:solidFill>
                  <a:schemeClr val="tx2"/>
                </a:solidFill>
              </a:rPr>
              <a:t>- injury to the developing teeth( child 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d) Age of the patient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      </a:t>
            </a:r>
            <a:r>
              <a:rPr lang="en-US" sz="2400" dirty="0" err="1" smtClean="0">
                <a:solidFill>
                  <a:schemeClr val="tx2"/>
                </a:solidFill>
              </a:rPr>
              <a:t>eg</a:t>
            </a:r>
            <a:r>
              <a:rPr lang="en-US" sz="2400" dirty="0" smtClean="0">
                <a:solidFill>
                  <a:schemeClr val="tx2"/>
                </a:solidFill>
              </a:rPr>
              <a:t>. Grey baby Syndrome-</a:t>
            </a:r>
            <a:r>
              <a:rPr lang="en-US" sz="2400" dirty="0" err="1" smtClean="0">
                <a:solidFill>
                  <a:schemeClr val="tx2"/>
                </a:solidFill>
              </a:rPr>
              <a:t>chloramphenicol</a:t>
            </a: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            </a:t>
            </a:r>
            <a:r>
              <a:rPr lang="en-US" sz="2400" dirty="0" err="1" smtClean="0">
                <a:solidFill>
                  <a:schemeClr val="tx2"/>
                </a:solidFill>
              </a:rPr>
              <a:t>Discolouration</a:t>
            </a:r>
            <a:r>
              <a:rPr lang="en-US" sz="2400" dirty="0" smtClean="0">
                <a:solidFill>
                  <a:schemeClr val="tx2"/>
                </a:solidFill>
              </a:rPr>
              <a:t> of teeth-tetracycline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e) Renal function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             </a:t>
            </a:r>
            <a:r>
              <a:rPr lang="en-US" sz="2400" dirty="0" err="1" smtClean="0">
                <a:solidFill>
                  <a:schemeClr val="tx2"/>
                </a:solidFill>
              </a:rPr>
              <a:t>eg</a:t>
            </a:r>
            <a:r>
              <a:rPr lang="en-US" sz="2400" dirty="0" smtClean="0">
                <a:solidFill>
                  <a:schemeClr val="tx2"/>
                </a:solidFill>
              </a:rPr>
              <a:t>. </a:t>
            </a:r>
            <a:r>
              <a:rPr lang="en-US" sz="2400" dirty="0" err="1" smtClean="0">
                <a:solidFill>
                  <a:schemeClr val="tx2"/>
                </a:solidFill>
              </a:rPr>
              <a:t>Aminoglycosides</a:t>
            </a:r>
            <a:r>
              <a:rPr lang="en-US" sz="2400" dirty="0" smtClean="0">
                <a:solidFill>
                  <a:schemeClr val="tx2"/>
                </a:solidFill>
              </a:rPr>
              <a:t> in renal failure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f)Liver function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                </a:t>
            </a:r>
            <a:r>
              <a:rPr lang="en-US" sz="2400" dirty="0" err="1" smtClean="0">
                <a:solidFill>
                  <a:schemeClr val="tx2"/>
                </a:solidFill>
              </a:rPr>
              <a:t>eg</a:t>
            </a:r>
            <a:r>
              <a:rPr lang="en-US" sz="2400" dirty="0" smtClean="0">
                <a:solidFill>
                  <a:schemeClr val="tx2"/>
                </a:solidFill>
              </a:rPr>
              <a:t>. Erythromycin in hepatic failure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600"/>
                            </p:stCondLst>
                            <p:childTnLst>
                              <p:par>
                                <p:cTn id="7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b="1" smtClean="0">
                <a:solidFill>
                  <a:srgbClr val="FF0000"/>
                </a:solidFill>
              </a:rPr>
              <a:t>Choice of Antimicrobials ( 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5. Drug Allergy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6. Potential Side Effects(Drug safety)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       </a:t>
            </a:r>
            <a:r>
              <a:rPr lang="en-US" dirty="0" err="1" smtClean="0">
                <a:solidFill>
                  <a:schemeClr val="tx2"/>
                </a:solidFill>
              </a:rPr>
              <a:t>Chloramphenicol</a:t>
            </a:r>
            <a:r>
              <a:rPr lang="en-US" dirty="0" smtClean="0">
                <a:solidFill>
                  <a:schemeClr val="tx2"/>
                </a:solidFill>
              </a:rPr>
              <a:t> ( a plastic </a:t>
            </a:r>
            <a:r>
              <a:rPr lang="en-US" dirty="0" err="1" smtClean="0">
                <a:solidFill>
                  <a:schemeClr val="tx2"/>
                </a:solidFill>
              </a:rPr>
              <a:t>anaemia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       </a:t>
            </a:r>
            <a:r>
              <a:rPr lang="en-US" dirty="0" err="1" smtClean="0">
                <a:solidFill>
                  <a:schemeClr val="tx2"/>
                </a:solidFill>
              </a:rPr>
              <a:t>Tetracyclines</a:t>
            </a:r>
            <a:r>
              <a:rPr lang="en-US" dirty="0" smtClean="0">
                <a:solidFill>
                  <a:schemeClr val="tx2"/>
                </a:solidFill>
              </a:rPr>
              <a:t> in children (dental </a:t>
            </a:r>
            <a:r>
              <a:rPr lang="en-US" dirty="0" err="1" smtClean="0">
                <a:solidFill>
                  <a:schemeClr val="tx2"/>
                </a:solidFill>
              </a:rPr>
              <a:t>discol</a:t>
            </a:r>
            <a:r>
              <a:rPr lang="en-US" dirty="0" smtClean="0">
                <a:solidFill>
                  <a:schemeClr val="tx2"/>
                </a:solidFill>
              </a:rPr>
              <a:t>.)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       </a:t>
            </a:r>
            <a:r>
              <a:rPr lang="en-US" dirty="0" err="1" smtClean="0">
                <a:solidFill>
                  <a:schemeClr val="tx2"/>
                </a:solidFill>
              </a:rPr>
              <a:t>Flouroquinolone</a:t>
            </a:r>
            <a:r>
              <a:rPr lang="en-US" dirty="0" smtClean="0">
                <a:solidFill>
                  <a:schemeClr val="tx2"/>
                </a:solidFill>
              </a:rPr>
              <a:t> in children &amp;pregnancy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             ( tendon </a:t>
            </a:r>
            <a:r>
              <a:rPr lang="en-US" dirty="0" err="1" smtClean="0">
                <a:solidFill>
                  <a:schemeClr val="tx2"/>
                </a:solidFill>
              </a:rPr>
              <a:t>dammage</a:t>
            </a:r>
            <a:r>
              <a:rPr lang="en-US" dirty="0" smtClean="0">
                <a:solidFill>
                  <a:schemeClr val="tx2"/>
                </a:solidFill>
              </a:rPr>
              <a:t> )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7. The cost of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</a:rPr>
              <a:t>MISUSES OF ANTIBIOTICS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en-US" sz="2800" b="1" dirty="0" smtClean="0"/>
              <a:t>Treatment of untreatable infections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             e.g. viral infections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800" b="1" dirty="0" smtClean="0"/>
              <a:t> Improper dosage.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800" b="1" dirty="0" smtClean="0"/>
              <a:t> Therapy of fever of unknown origin.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800" b="1" dirty="0" smtClean="0"/>
              <a:t> Reliance on chemotherapy with omission  of          surgical drainage.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800" b="1" dirty="0" smtClean="0"/>
              <a:t> Excessive use of prophylactic antibiotics in            </a:t>
            </a:r>
            <a:r>
              <a:rPr lang="en-US" sz="2800" b="1" dirty="0" err="1" smtClean="0"/>
              <a:t>travellers</a:t>
            </a:r>
            <a:r>
              <a:rPr lang="en-US" sz="2800" b="1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800" b="1" dirty="0" smtClean="0"/>
              <a:t> Lack of adequate bacteriological                           information.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100"/>
                            </p:stCondLst>
                            <p:childTnLst>
                              <p:par>
                                <p:cTn id="2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354</TotalTime>
  <Words>579</Words>
  <Application>Microsoft Office PowerPoint</Application>
  <PresentationFormat>On-screen Show (4:3)</PresentationFormat>
  <Paragraphs>101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Arial</vt:lpstr>
      <vt:lpstr>Wingdings</vt:lpstr>
      <vt:lpstr>Calibri</vt:lpstr>
      <vt:lpstr>Tahoma</vt:lpstr>
      <vt:lpstr>Blue Diagonal</vt:lpstr>
      <vt:lpstr>Introduction to Antibiotics 1st yr( Respiratory block) Prof. Mohammad Alhumayyd Pharmacology Department Tel.4671350</vt:lpstr>
      <vt:lpstr>Definition of Antibiotics</vt:lpstr>
      <vt:lpstr>CLASSIFICATION OF ANTIBIOTICS ACCORDING TO MECHANISM OF ACTION </vt:lpstr>
      <vt:lpstr>According to spectrum</vt:lpstr>
      <vt:lpstr>Antibiotic Prescription</vt:lpstr>
      <vt:lpstr>Choice of Antimicrobial Drugs</vt:lpstr>
      <vt:lpstr>Slide 7</vt:lpstr>
      <vt:lpstr>Choice of Antimicrobials ( Cont.)</vt:lpstr>
      <vt:lpstr>MISUSES OF ANTIBIOTICS</vt:lpstr>
      <vt:lpstr>BACTERIAL RESISTANCE</vt:lpstr>
      <vt:lpstr>General Principles of Chemotherapy</vt:lpstr>
      <vt:lpstr>Aim of chemotherapeutic combination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CHEMOTHERAPY</dc:title>
  <dc:creator>DTK</dc:creator>
  <cp:lastModifiedBy>ksupy</cp:lastModifiedBy>
  <cp:revision>86</cp:revision>
  <cp:lastPrinted>1601-01-01T00:00:00Z</cp:lastPrinted>
  <dcterms:created xsi:type="dcterms:W3CDTF">2005-09-07T07:11:28Z</dcterms:created>
  <dcterms:modified xsi:type="dcterms:W3CDTF">2012-02-12T05:54:27Z</dcterms:modified>
</cp:coreProperties>
</file>