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04" r:id="rId1"/>
  </p:sldMasterIdLst>
  <p:notesMasterIdLst>
    <p:notesMasterId r:id="rId14"/>
  </p:notesMasterIdLst>
  <p:handoutMasterIdLst>
    <p:handoutMasterId r:id="rId15"/>
  </p:handoutMasterIdLst>
  <p:sldIdLst>
    <p:sldId id="661" r:id="rId2"/>
    <p:sldId id="804" r:id="rId3"/>
    <p:sldId id="805" r:id="rId4"/>
    <p:sldId id="809" r:id="rId5"/>
    <p:sldId id="813" r:id="rId6"/>
    <p:sldId id="812" r:id="rId7"/>
    <p:sldId id="816" r:id="rId8"/>
    <p:sldId id="818" r:id="rId9"/>
    <p:sldId id="821" r:id="rId10"/>
    <p:sldId id="835" r:id="rId11"/>
    <p:sldId id="823" r:id="rId12"/>
    <p:sldId id="836" r:id="rId13"/>
  </p:sldIdLst>
  <p:sldSz cx="9144000" cy="6858000" type="screen4x3"/>
  <p:notesSz cx="6858000" cy="9723438"/>
  <p:defaultTextStyle>
    <a:defPPr>
      <a:defRPr lang="en-US"/>
    </a:defPPr>
    <a:lvl1pPr algn="r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1pPr>
    <a:lvl2pPr marL="457200" algn="r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2pPr>
    <a:lvl3pPr marL="914400" algn="r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3pPr>
    <a:lvl4pPr marL="1371600" algn="r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4pPr>
    <a:lvl5pPr marL="1828800" algn="r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3300"/>
    <a:srgbClr val="FFFF00"/>
    <a:srgbClr val="3A003A"/>
    <a:srgbClr val="1E001E"/>
    <a:srgbClr val="660066"/>
    <a:srgbClr val="FF9900"/>
    <a:srgbClr val="00FF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8892" autoAdjust="0"/>
    <p:restoredTop sz="93310" autoAdjust="0"/>
  </p:normalViewPr>
  <p:slideViewPr>
    <p:cSldViewPr>
      <p:cViewPr>
        <p:scale>
          <a:sx n="66" d="100"/>
          <a:sy n="66" d="100"/>
        </p:scale>
        <p:origin x="-1432" y="-8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4" Type="http://schemas.openxmlformats.org/officeDocument/2006/relationships/slide" Target="slides/slide4.xml"/><Relationship Id="rId5" Type="http://schemas.openxmlformats.org/officeDocument/2006/relationships/slide" Target="slides/slide5.xml"/><Relationship Id="rId6" Type="http://schemas.openxmlformats.org/officeDocument/2006/relationships/slide" Target="slides/slide6.xml"/><Relationship Id="rId7" Type="http://schemas.openxmlformats.org/officeDocument/2006/relationships/slide" Target="slides/slide7.xml"/><Relationship Id="rId8" Type="http://schemas.openxmlformats.org/officeDocument/2006/relationships/slide" Target="slides/slide8.xml"/><Relationship Id="rId9" Type="http://schemas.openxmlformats.org/officeDocument/2006/relationships/slide" Target="slides/slide10.xml"/><Relationship Id="rId1" Type="http://schemas.openxmlformats.org/officeDocument/2006/relationships/slide" Target="slides/slide1.xml"/><Relationship Id="rId2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7663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fld id="{AB2B0A75-C575-2E41-B7FA-91EF556A484E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8038"/>
            <a:ext cx="5029200" cy="437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4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7663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24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FFB1C210-6ECE-3E4A-A3EA-E742329FF6D9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" pitchFamily="-112" charset="0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" pitchFamily="-112" charset="0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" pitchFamily="-112" charset="0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" pitchFamily="-112" charset="0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" pitchFamily="-112" charset="0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D25069-1B18-5649-B08B-3F04A062D816}" type="slidenum">
              <a:rPr lang="ar-sa"/>
              <a:pPr/>
              <a:t>1</a:t>
            </a:fld>
            <a:endParaRPr lang="en-US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12" charset="0"/>
              <a:cs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DE7AFB-9382-3448-B3A7-E3E3B02F4C6A}" type="slidenum">
              <a:rPr lang="ar-sa"/>
              <a:pPr/>
              <a:t>2</a:t>
            </a:fld>
            <a:endParaRPr lang="en-US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12" charset="0"/>
              <a:cs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0BBFA2-D1C0-7F49-A0B1-3975011B42DF}" type="slidenum">
              <a:rPr lang="ar-sa"/>
              <a:pPr/>
              <a:t>3</a:t>
            </a:fld>
            <a:endParaRPr lang="en-US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12" charset="0"/>
              <a:cs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6567D3-95EF-C245-AA16-442647D41AA3}" type="slidenum">
              <a:rPr lang="ar-sa"/>
              <a:pPr/>
              <a:t>4</a:t>
            </a:fld>
            <a:endParaRPr lang="en-US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Times New Roman" pitchFamily="-112" charset="0"/>
                <a:cs typeface="Times New Roman" pitchFamily="-112" charset="0"/>
              </a:rPr>
              <a:t>Early and late ins phase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544D0-490D-4948-92DB-4A3064CF9CB2}" type="slidenum">
              <a:rPr lang="ar-sa"/>
              <a:pPr/>
              <a:t>5</a:t>
            </a:fld>
            <a:endParaRPr lang="en-US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12" charset="0"/>
              <a:cs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B34E6F-389C-764A-9600-D7FF55A155E9}" type="slidenum">
              <a:rPr lang="ar-sa"/>
              <a:pPr/>
              <a:t>6</a:t>
            </a:fld>
            <a:endParaRPr lang="en-US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12" charset="0"/>
              <a:cs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04CAE4-9845-2A4A-80AF-ADAE598EDE00}" type="slidenum">
              <a:rPr lang="ar-sa"/>
              <a:pPr/>
              <a:t>7</a:t>
            </a:fld>
            <a:endParaRPr lang="en-US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12" charset="0"/>
              <a:cs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91C716-2D2F-9A49-A9DA-6C32C51EC94E}" type="slidenum">
              <a:rPr lang="ar-sa"/>
              <a:pPr/>
              <a:t>8</a:t>
            </a:fld>
            <a:endParaRPr lang="en-US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12" charset="0"/>
              <a:cs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1F65E1-6234-BD4D-AF98-B5D8C8411CE1}" type="slidenum">
              <a:rPr lang="ar-sa"/>
              <a:pPr/>
              <a:t>10</a:t>
            </a:fld>
            <a:endParaRPr lang="en-US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Times New Roman" pitchFamily="-112" charset="0"/>
                <a:cs typeface="Times New Roman" pitchFamily="-112" charset="0"/>
              </a:rPr>
              <a:t>Early and late ins phase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Times New Roman" pitchFamily="-112" charset="0"/>
              <a:cs typeface="Times New Roman" pitchFamily="-112" charset="0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  <a:ea typeface="Times New Roman" pitchFamily="-112" charset="0"/>
                <a:cs typeface="Times New Roman" pitchFamily="-112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CB767A-9256-1448-BF71-3338701B6D2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6C3E6-6A8F-6248-B2F7-F54C7AC5BE3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85130-AE9A-6F48-8961-86D6C1DDEE8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D8BB3-4309-6849-ABE2-FA4FBE664F6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l"/>
            <a:endParaRPr lang="en-US">
              <a:solidFill>
                <a:srgbClr val="FFFFFF"/>
              </a:solidFill>
              <a:latin typeface="Lucida Sans Unicode" pitchFamily="-112" charset="0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l"/>
            <a:endParaRPr lang="en-US">
              <a:solidFill>
                <a:srgbClr val="FFFFFF"/>
              </a:solidFill>
              <a:latin typeface="Lucida Sans Unicode" pitchFamily="-11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7D62E-CD71-9646-A451-84CCAC5EC623}" type="slidenum">
              <a:rPr lang="ar-sa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2A73B-DA1A-F845-9E69-171EC5B317B6}" type="slidenum">
              <a:rPr lang="ar-sa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2C3D6-C665-6347-895E-F6AE649F5ED3}" type="slidenum">
              <a:rPr lang="ar-sa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72A77-478D-F046-9AB9-4B48E0CA2FE5}" type="slidenum">
              <a:rPr lang="ar-sa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5242F-2D86-9841-ADD2-25D8D95937C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B110C-0E64-2446-83AB-001A72E139E6}" type="slidenum">
              <a:rPr lang="ar-sa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Times New Roman" pitchFamily="-112" charset="0"/>
              <a:cs typeface="Times New Roman" pitchFamily="-11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l"/>
            <a:endParaRPr lang="en-US">
              <a:solidFill>
                <a:srgbClr val="FFFFFF"/>
              </a:solidFill>
              <a:latin typeface="Lucida Sans Unicode" pitchFamily="-112" charset="0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l"/>
            <a:endParaRPr lang="en-US">
              <a:solidFill>
                <a:srgbClr val="FFFFFF"/>
              </a:solidFill>
              <a:latin typeface="Lucida Sans Unicode" pitchFamily="-11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80270-A87F-F94D-A6BF-340C9127B66F}" type="slidenum">
              <a:rPr lang="ar-sa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Times New Roman" pitchFamily="-112" charset="0"/>
              <a:cs typeface="Times New Roman" pitchFamily="-11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CB4FBB92-C2A3-3A4C-A8FC-41EC437A0382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3" r:id="rId2"/>
    <p:sldLayoutId id="2147483828" r:id="rId3"/>
    <p:sldLayoutId id="2147483829" r:id="rId4"/>
    <p:sldLayoutId id="2147483830" r:id="rId5"/>
    <p:sldLayoutId id="2147483831" r:id="rId6"/>
    <p:sldLayoutId id="2147483824" r:id="rId7"/>
    <p:sldLayoutId id="2147483832" r:id="rId8"/>
    <p:sldLayoutId id="2147483833" r:id="rId9"/>
    <p:sldLayoutId id="2147483825" r:id="rId10"/>
    <p:sldLayoutId id="21474838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12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12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12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1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12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-112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-112" charset="0"/>
        <a:buChar char="◦"/>
        <a:defRPr sz="23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-112" charset="2"/>
        <a:buChar char=""/>
        <a:defRPr sz="21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-112" charset="2"/>
        <a:buChar char=""/>
        <a:defRPr sz="19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-112" charset="2"/>
        <a:buChar char=""/>
        <a:defRPr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1" name="Rectangle 3"/>
          <p:cNvSpPr>
            <a:spLocks noChangeArrowheads="1"/>
          </p:cNvSpPr>
          <p:nvPr/>
        </p:nvSpPr>
        <p:spPr bwMode="auto">
          <a:xfrm>
            <a:off x="304800" y="457200"/>
            <a:ext cx="8472488" cy="1077913"/>
          </a:xfrm>
          <a:prstGeom prst="rect">
            <a:avLst/>
          </a:prstGeom>
          <a:pattFill prst="narHorz">
            <a:fgClr>
              <a:srgbClr val="3E003E">
                <a:alpha val="50000"/>
              </a:srgbClr>
            </a:fgClr>
            <a:bgClr>
              <a:srgbClr val="1C001C">
                <a:alpha val="50000"/>
              </a:srgbClr>
            </a:bgClr>
          </a:patt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2" charset="0"/>
                <a:ea typeface="Arial" pitchFamily="-112" charset="0"/>
                <a:cs typeface="Arial" pitchFamily="-112" charset="0"/>
              </a:rPr>
              <a:t>LUNG FUNCTION IN HEALTH AND DISEASE: SPIROMETRY </a:t>
            </a:r>
            <a:endParaRPr lang="en-US">
              <a:solidFill>
                <a:srgbClr val="FFFFFF"/>
              </a:solidFill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219" name="Line 6"/>
          <p:cNvSpPr>
            <a:spLocks noChangeShapeType="1"/>
          </p:cNvSpPr>
          <p:nvPr/>
        </p:nvSpPr>
        <p:spPr bwMode="auto">
          <a:xfrm flipV="1">
            <a:off x="304800" y="1676400"/>
            <a:ext cx="853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34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5029200"/>
            <a:ext cx="7086600" cy="1600200"/>
          </a:xfrm>
          <a:solidFill>
            <a:srgbClr val="3A003A">
              <a:alpha val="39999"/>
            </a:srgbClr>
          </a:solidFill>
          <a:ln>
            <a:solidFill>
              <a:srgbClr val="660066"/>
            </a:solidFill>
          </a:ln>
        </p:spPr>
        <p:txBody>
          <a:bodyPr>
            <a:normAutofit/>
          </a:bodyPr>
          <a:lstStyle/>
          <a:p>
            <a:pPr marR="0" algn="ctr">
              <a:lnSpc>
                <a:spcPct val="80000"/>
              </a:lnSpc>
              <a:spcBef>
                <a:spcPts val="600"/>
              </a:spcBef>
            </a:pP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-112" charset="0"/>
              </a:rPr>
              <a:t>Sultan Ayoub Meo</a:t>
            </a:r>
          </a:p>
          <a:p>
            <a:pPr marR="0" algn="ctr">
              <a:lnSpc>
                <a:spcPct val="80000"/>
              </a:lnSpc>
              <a:spcBef>
                <a:spcPts val="600"/>
              </a:spcBef>
            </a:pP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-112" charset="0"/>
              </a:rPr>
              <a:t>MBBS, PGC Med Ed, PG Dip Med Ed, M.Phil, Ph.D  </a:t>
            </a: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Franklin Gothic Medium" pitchFamily="-112" charset="0"/>
            </a:endParaRPr>
          </a:p>
          <a:p>
            <a:pPr marR="0" algn="ctr">
              <a:lnSpc>
                <a:spcPct val="80000"/>
              </a:lnSpc>
              <a:spcBef>
                <a:spcPts val="600"/>
              </a:spcBef>
            </a:pPr>
            <a:r>
              <a:rPr lang="en-US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-112" charset="0"/>
              </a:rPr>
              <a:t>Professor, Department of Physiology, College of Medicine</a:t>
            </a:r>
          </a:p>
          <a:p>
            <a:pPr marR="0" algn="ctr">
              <a:lnSpc>
                <a:spcPct val="80000"/>
              </a:lnSpc>
              <a:spcBef>
                <a:spcPts val="600"/>
              </a:spcBef>
            </a:pPr>
            <a:r>
              <a:rPr lang="en-US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-112" charset="0"/>
              </a:rPr>
              <a:t>King Khalid University Hospital, King Saud University Riyadh, Saudi Arabia</a:t>
            </a:r>
          </a:p>
        </p:txBody>
      </p:sp>
      <p:sp>
        <p:nvSpPr>
          <p:cNvPr id="9221" name="Line 15"/>
          <p:cNvSpPr>
            <a:spLocks noChangeShapeType="1"/>
          </p:cNvSpPr>
          <p:nvPr/>
        </p:nvSpPr>
        <p:spPr bwMode="auto">
          <a:xfrm flipV="1">
            <a:off x="381000" y="1752600"/>
            <a:ext cx="815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2" name="Line 16"/>
          <p:cNvSpPr>
            <a:spLocks noChangeShapeType="1"/>
          </p:cNvSpPr>
          <p:nvPr/>
        </p:nvSpPr>
        <p:spPr bwMode="auto">
          <a:xfrm flipV="1">
            <a:off x="457200" y="1828800"/>
            <a:ext cx="7772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23" name="Picture 17" descr="cardioshop_1920_573384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438400"/>
            <a:ext cx="3048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9" descr="imageseeedd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2438400"/>
            <a:ext cx="3124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914400"/>
            <a:ext cx="8382000" cy="4114800"/>
          </a:xfrm>
        </p:spPr>
        <p:txBody>
          <a:bodyPr/>
          <a:lstStyle/>
          <a:p>
            <a:pPr marR="0" algn="just">
              <a:buFont typeface="Wingdings" pitchFamily="-112" charset="2"/>
              <a:buNone/>
            </a:pPr>
            <a:r>
              <a:rPr lang="en-US" b="1">
                <a:solidFill>
                  <a:srgbClr val="000000"/>
                </a:solidFill>
              </a:rPr>
              <a:t>        </a:t>
            </a:r>
          </a:p>
        </p:txBody>
      </p:sp>
      <p:sp>
        <p:nvSpPr>
          <p:cNvPr id="1074179" name="Rectangle 3"/>
          <p:cNvSpPr>
            <a:spLocks noChangeArrowheads="1"/>
          </p:cNvSpPr>
          <p:nvPr/>
        </p:nvSpPr>
        <p:spPr bwMode="auto">
          <a:xfrm>
            <a:off x="228600" y="228600"/>
            <a:ext cx="6553200" cy="584200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</a:rPr>
              <a:t>SMOKERS AND SPIROMETRY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228600" y="1565275"/>
            <a:ext cx="86868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3300"/>
                </a:solidFill>
              </a:rPr>
              <a:t>Smoker &amp; Non Smoker:   </a:t>
            </a:r>
          </a:p>
          <a:p>
            <a:r>
              <a:rPr lang="en-US" sz="2400" b="1"/>
              <a:t>Non Smoker:</a:t>
            </a:r>
            <a:r>
              <a:rPr lang="en-US" sz="2400"/>
              <a:t> </a:t>
            </a:r>
            <a:r>
              <a:rPr lang="en-US" sz="2400" b="1"/>
              <a:t> In normal healthy non smoker subject after the age of 30 the expected decline in Lung function parameter [FEV1] is 25–30 ml/ year</a:t>
            </a:r>
          </a:p>
          <a:p>
            <a:r>
              <a:rPr lang="en-US" sz="2400" b="1"/>
              <a:t>Smoker: The average rate of decline of lung function in smokers as measured by Forced Expiratory Volume in 1 sec [FEV1] is 60-70 ml / year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5410200" y="6511925"/>
            <a:ext cx="3733800" cy="346075"/>
          </a:xfrm>
          <a:prstGeom prst="rect">
            <a:avLst/>
          </a:prstGeom>
          <a:gradFill rotWithShape="1">
            <a:gsLst>
              <a:gs pos="0">
                <a:srgbClr val="764700"/>
              </a:gs>
              <a:gs pos="50000">
                <a:srgbClr val="FF9900"/>
              </a:gs>
              <a:gs pos="100000">
                <a:srgbClr val="764700"/>
              </a:gs>
            </a:gsLst>
            <a:lin ang="540000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000" b="1"/>
              <a:t>Davis et al., Diabetes Care, 2004</a:t>
            </a:r>
          </a:p>
        </p:txBody>
      </p:sp>
      <p:pic>
        <p:nvPicPr>
          <p:cNvPr id="18438" name="Picture 7" descr="24262040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 l="23334" t="38272" r="15555" b="13042"/>
          <a:stretch>
            <a:fillRect/>
          </a:stretch>
        </p:blipFill>
        <p:spPr bwMode="auto">
          <a:xfrm>
            <a:off x="457200" y="1219200"/>
            <a:ext cx="8305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43000" y="228600"/>
            <a:ext cx="6553200" cy="584200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</a:rPr>
              <a:t>SMOKERS AND SPIROMETRY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 flipV="1">
            <a:off x="1219200" y="868363"/>
            <a:ext cx="6477000" cy="460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 flipV="1">
            <a:off x="1219200" y="914400"/>
            <a:ext cx="6477000" cy="460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43000" y="228600"/>
            <a:ext cx="6553200" cy="584200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</a:rPr>
              <a:t>SMOKERS AND SPIROMETRY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3" name="Line 6"/>
          <p:cNvSpPr>
            <a:spLocks noChangeShapeType="1"/>
          </p:cNvSpPr>
          <p:nvPr/>
        </p:nvSpPr>
        <p:spPr bwMode="auto">
          <a:xfrm flipV="1">
            <a:off x="1219200" y="868363"/>
            <a:ext cx="6477000" cy="460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 flipV="1">
            <a:off x="1219200" y="914400"/>
            <a:ext cx="6477000" cy="460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2"/>
          <a:srcRect l="23000" t="29333" r="14999" b="20000"/>
          <a:stretch>
            <a:fillRect/>
          </a:stretch>
        </p:blipFill>
        <p:spPr bwMode="auto">
          <a:xfrm>
            <a:off x="685800" y="12954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3" name="Rectangle 3"/>
          <p:cNvSpPr>
            <a:spLocks noChangeArrowheads="1"/>
          </p:cNvSpPr>
          <p:nvPr/>
        </p:nvSpPr>
        <p:spPr bwMode="auto">
          <a:xfrm>
            <a:off x="2209800" y="228600"/>
            <a:ext cx="32766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</a:rPr>
              <a:t>SPIROMETRY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304800" y="1019175"/>
            <a:ext cx="85344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 typeface="Wingdings" pitchFamily="-112" charset="2"/>
              <a:buChar char="q"/>
            </a:pPr>
            <a:r>
              <a:rPr lang="en-US" sz="2800" b="1"/>
              <a:t> </a:t>
            </a:r>
            <a:r>
              <a:rPr lang="en-US" sz="2800"/>
              <a:t>Spirometry is a widely used, effort depended basic lung function test</a:t>
            </a:r>
          </a:p>
          <a:p>
            <a:pPr>
              <a:spcBef>
                <a:spcPct val="0"/>
              </a:spcBef>
              <a:buFont typeface="Wingdings" pitchFamily="-112" charset="2"/>
              <a:buChar char="q"/>
            </a:pPr>
            <a:r>
              <a:rPr lang="en-US" sz="2800"/>
              <a:t> </a:t>
            </a:r>
            <a:r>
              <a:rPr lang="en-US"/>
              <a:t>Assess the lung performance</a:t>
            </a:r>
            <a:endParaRPr lang="en-US" sz="2800"/>
          </a:p>
          <a:p>
            <a:pPr>
              <a:spcBef>
                <a:spcPct val="0"/>
              </a:spcBef>
              <a:buFont typeface="Wingdings" pitchFamily="-112" charset="2"/>
              <a:buChar char="q"/>
            </a:pPr>
            <a:r>
              <a:rPr lang="en-US" sz="2800"/>
              <a:t> Assess physiological parameters; lung volumes, capacities &amp; flow rate </a:t>
            </a:r>
          </a:p>
          <a:p>
            <a:pPr>
              <a:spcBef>
                <a:spcPct val="0"/>
              </a:spcBef>
              <a:buFont typeface="Wingdings" pitchFamily="-112" charset="2"/>
              <a:buChar char="q"/>
            </a:pPr>
            <a:r>
              <a:rPr lang="en-US" sz="2800"/>
              <a:t> Differentiate between the </a:t>
            </a:r>
            <a:r>
              <a:rPr lang="en-US"/>
              <a:t>obstructive and </a:t>
            </a:r>
            <a:r>
              <a:rPr lang="en-US" sz="2800"/>
              <a:t>restrictive lung conditions</a:t>
            </a:r>
          </a:p>
          <a:p>
            <a:pPr>
              <a:spcBef>
                <a:spcPct val="0"/>
              </a:spcBef>
              <a:buFont typeface="Wingdings" pitchFamily="-112" charset="2"/>
              <a:buChar char="q"/>
            </a:pPr>
            <a:r>
              <a:rPr lang="en-US" sz="2800"/>
              <a:t> Play a critical role in the diagnosis, differentiation and management of respiratory illness.</a:t>
            </a:r>
          </a:p>
        </p:txBody>
      </p:sp>
      <p:pic>
        <p:nvPicPr>
          <p:cNvPr id="10244" name="Picture 6" descr="cardioshop_1920_572976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0"/>
            <a:ext cx="1905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Line 7"/>
          <p:cNvSpPr>
            <a:spLocks noChangeShapeType="1"/>
          </p:cNvSpPr>
          <p:nvPr/>
        </p:nvSpPr>
        <p:spPr bwMode="auto">
          <a:xfrm flipV="1">
            <a:off x="2209800" y="914400"/>
            <a:ext cx="3276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Line 8"/>
          <p:cNvSpPr>
            <a:spLocks noChangeShapeType="1"/>
          </p:cNvSpPr>
          <p:nvPr/>
        </p:nvSpPr>
        <p:spPr bwMode="auto">
          <a:xfrm flipV="1">
            <a:off x="2209800" y="990600"/>
            <a:ext cx="3276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4876800" y="6262688"/>
            <a:ext cx="4114800" cy="595312"/>
          </a:xfrm>
          <a:prstGeom prst="rect">
            <a:avLst/>
          </a:prstGeom>
          <a:gradFill rotWithShape="1">
            <a:gsLst>
              <a:gs pos="0">
                <a:srgbClr val="764700"/>
              </a:gs>
              <a:gs pos="50000">
                <a:srgbClr val="FF9900"/>
              </a:gs>
              <a:gs pos="100000">
                <a:srgbClr val="764700"/>
              </a:gs>
            </a:gsLst>
            <a:lin ang="540000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800" b="1"/>
              <a:t>Ruppel, Res Care Clin N Am 1997;</a:t>
            </a:r>
            <a:r>
              <a:rPr lang="en-US" sz="1800"/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800" b="1"/>
              <a:t>Pierce William,  Aus Fam Phy J , 2005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1" name="Rectangle 3"/>
          <p:cNvSpPr>
            <a:spLocks noChangeArrowheads="1"/>
          </p:cNvSpPr>
          <p:nvPr/>
        </p:nvSpPr>
        <p:spPr bwMode="auto">
          <a:xfrm>
            <a:off x="228600" y="228600"/>
            <a:ext cx="6781800" cy="954088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FFFFFF"/>
                </a:solidFill>
              </a:rPr>
              <a:t>PHYSIOLOGICAL CONDITIONS AND SPIROMETRY</a:t>
            </a:r>
            <a:endParaRPr lang="en-US" sz="28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609600" y="1590675"/>
            <a:ext cx="79248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FF3300"/>
                </a:solidFill>
              </a:rPr>
              <a:t>Physiology conditions: </a:t>
            </a:r>
          </a:p>
          <a:p>
            <a:pPr>
              <a:spcBef>
                <a:spcPct val="0"/>
              </a:spcBef>
              <a:buFont typeface="Wingdings" pitchFamily="-112" charset="2"/>
              <a:buChar char="q"/>
            </a:pPr>
            <a:r>
              <a:rPr lang="en-US" sz="2800" b="1"/>
              <a:t> Age</a:t>
            </a:r>
          </a:p>
          <a:p>
            <a:pPr>
              <a:spcBef>
                <a:spcPct val="0"/>
              </a:spcBef>
              <a:buFont typeface="Wingdings" pitchFamily="-112" charset="2"/>
              <a:buChar char="q"/>
            </a:pPr>
            <a:r>
              <a:rPr lang="en-US" sz="2800" b="1"/>
              <a:t> Gender</a:t>
            </a:r>
          </a:p>
          <a:p>
            <a:pPr>
              <a:spcBef>
                <a:spcPct val="0"/>
              </a:spcBef>
              <a:buFont typeface="Wingdings" pitchFamily="-112" charset="2"/>
              <a:buChar char="q"/>
            </a:pPr>
            <a:r>
              <a:rPr lang="en-US" sz="2800" b="1"/>
              <a:t> Height</a:t>
            </a:r>
          </a:p>
          <a:p>
            <a:pPr>
              <a:spcBef>
                <a:spcPct val="0"/>
              </a:spcBef>
              <a:buFont typeface="Wingdings" pitchFamily="-112" charset="2"/>
              <a:buChar char="q"/>
            </a:pPr>
            <a:r>
              <a:rPr lang="en-US" sz="2800" b="1"/>
              <a:t> Weight </a:t>
            </a:r>
          </a:p>
          <a:p>
            <a:pPr>
              <a:spcBef>
                <a:spcPct val="0"/>
              </a:spcBef>
              <a:buFont typeface="Wingdings" pitchFamily="-112" charset="2"/>
              <a:buChar char="q"/>
            </a:pPr>
            <a:r>
              <a:rPr lang="en-US" sz="2800" b="1"/>
              <a:t> Ethnic group</a:t>
            </a:r>
          </a:p>
          <a:p>
            <a:pPr>
              <a:spcBef>
                <a:spcPct val="0"/>
              </a:spcBef>
              <a:buFont typeface="Wingdings" pitchFamily="-112" charset="2"/>
              <a:buChar char="q"/>
            </a:pPr>
            <a:r>
              <a:rPr lang="en-US" sz="2800" b="1"/>
              <a:t> Pregnancy  </a:t>
            </a:r>
          </a:p>
        </p:txBody>
      </p:sp>
      <p:pic>
        <p:nvPicPr>
          <p:cNvPr id="11268" name="Picture 6" descr="images5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0"/>
            <a:ext cx="2209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Line 7"/>
          <p:cNvSpPr>
            <a:spLocks noChangeShapeType="1"/>
          </p:cNvSpPr>
          <p:nvPr/>
        </p:nvSpPr>
        <p:spPr bwMode="auto">
          <a:xfrm flipV="1">
            <a:off x="304800" y="1371600"/>
            <a:ext cx="5867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Line 8"/>
          <p:cNvSpPr>
            <a:spLocks noChangeShapeType="1"/>
          </p:cNvSpPr>
          <p:nvPr/>
        </p:nvSpPr>
        <p:spPr bwMode="auto">
          <a:xfrm flipV="1">
            <a:off x="304800" y="1295400"/>
            <a:ext cx="5867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7239000" y="6324600"/>
            <a:ext cx="1600200" cy="346075"/>
          </a:xfrm>
          <a:prstGeom prst="rect">
            <a:avLst/>
          </a:prstGeom>
          <a:gradFill rotWithShape="1">
            <a:gsLst>
              <a:gs pos="0">
                <a:srgbClr val="764700"/>
              </a:gs>
              <a:gs pos="50000">
                <a:srgbClr val="FF9900"/>
              </a:gs>
              <a:gs pos="100000">
                <a:srgbClr val="764700"/>
              </a:gs>
            </a:gsLst>
            <a:lin ang="540000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000" b="1"/>
              <a:t>Cotes, 1995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86800" cy="5181600"/>
          </a:xfrm>
        </p:spPr>
        <p:txBody>
          <a:bodyPr/>
          <a:lstStyle/>
          <a:p>
            <a:pPr marR="0" algn="just">
              <a:buFont typeface="Wingdings" pitchFamily="-112" charset="2"/>
              <a:buNone/>
            </a:pPr>
            <a:r>
              <a:rPr lang="en-US" b="1">
                <a:solidFill>
                  <a:srgbClr val="000000"/>
                </a:solidFill>
              </a:rPr>
              <a:t>        </a:t>
            </a: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228600" y="1366838"/>
            <a:ext cx="86868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3300"/>
                </a:solidFill>
              </a:rPr>
              <a:t>Based on clinical features / abnormal lab tests </a:t>
            </a:r>
          </a:p>
          <a:p>
            <a:pPr marL="114300" lvl="1">
              <a:spcBef>
                <a:spcPct val="0"/>
              </a:spcBef>
            </a:pPr>
            <a:r>
              <a:rPr lang="en-US" sz="2800" b="1">
                <a:solidFill>
                  <a:srgbClr val="FF3300"/>
                </a:solidFill>
              </a:rPr>
              <a:t>Symptoms:</a:t>
            </a:r>
            <a:r>
              <a:rPr lang="en-US" sz="2800" b="1"/>
              <a:t> Dsypnea, cough, sputum production, chest pain </a:t>
            </a:r>
          </a:p>
          <a:p>
            <a:pPr marL="114300" lvl="1">
              <a:spcBef>
                <a:spcPct val="0"/>
              </a:spcBef>
            </a:pPr>
            <a:r>
              <a:rPr lang="en-US" sz="2800" b="1">
                <a:solidFill>
                  <a:srgbClr val="FF3300"/>
                </a:solidFill>
              </a:rPr>
              <a:t>Signs: </a:t>
            </a:r>
            <a:r>
              <a:rPr lang="en-US" sz="2800" b="1"/>
              <a:t>Cyanosis, clubbing, chest deformity, diminished chest expansion, hyperinflation, diminished breath sounds, Prolongation of expiratory phase &amp; crackles  </a:t>
            </a:r>
          </a:p>
          <a:p>
            <a:pPr marL="114300" lvl="1">
              <a:spcBef>
                <a:spcPct val="0"/>
              </a:spcBef>
            </a:pPr>
            <a:r>
              <a:rPr lang="en-US" sz="2800" b="1"/>
              <a:t>Arterial blood gas analysis: Hypoxemia, hypercapnia</a:t>
            </a:r>
          </a:p>
          <a:p>
            <a:pPr marL="114300" lvl="1">
              <a:spcBef>
                <a:spcPct val="0"/>
              </a:spcBef>
            </a:pPr>
            <a:r>
              <a:rPr lang="en-US" sz="2800" b="1">
                <a:solidFill>
                  <a:srgbClr val="FF3300"/>
                </a:solidFill>
              </a:rPr>
              <a:t>Abnormal chest X Ray: </a:t>
            </a:r>
            <a:r>
              <a:rPr lang="en-US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080327" name="Rectangle 7"/>
          <p:cNvSpPr>
            <a:spLocks noChangeArrowheads="1"/>
          </p:cNvSpPr>
          <p:nvPr/>
        </p:nvSpPr>
        <p:spPr bwMode="auto">
          <a:xfrm>
            <a:off x="533400" y="228600"/>
            <a:ext cx="67056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</a:rPr>
              <a:t>INDICATIONS OF SPIROMETRY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7543800" y="6511925"/>
            <a:ext cx="1600200" cy="346075"/>
          </a:xfrm>
          <a:prstGeom prst="rect">
            <a:avLst/>
          </a:prstGeom>
          <a:gradFill rotWithShape="1">
            <a:gsLst>
              <a:gs pos="0">
                <a:srgbClr val="764700"/>
              </a:gs>
              <a:gs pos="50000">
                <a:srgbClr val="FF9900"/>
              </a:gs>
              <a:gs pos="100000">
                <a:srgbClr val="764700"/>
              </a:gs>
            </a:gsLst>
            <a:lin ang="540000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000" b="1"/>
              <a:t>Cotes, 1995</a:t>
            </a:r>
          </a:p>
        </p:txBody>
      </p:sp>
      <p:sp>
        <p:nvSpPr>
          <p:cNvPr id="12294" name="Line 9"/>
          <p:cNvSpPr>
            <a:spLocks noChangeShapeType="1"/>
          </p:cNvSpPr>
          <p:nvPr/>
        </p:nvSpPr>
        <p:spPr bwMode="auto">
          <a:xfrm flipV="1">
            <a:off x="533400" y="914400"/>
            <a:ext cx="6705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5" name="Line 10"/>
          <p:cNvSpPr>
            <a:spLocks noChangeShapeType="1"/>
          </p:cNvSpPr>
          <p:nvPr/>
        </p:nvSpPr>
        <p:spPr bwMode="auto">
          <a:xfrm flipV="1">
            <a:off x="533400" y="990600"/>
            <a:ext cx="6705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600200"/>
            <a:ext cx="8153400" cy="5257800"/>
          </a:xfrm>
        </p:spPr>
        <p:txBody>
          <a:bodyPr/>
          <a:lstStyle/>
          <a:p>
            <a:pPr marR="0" algn="just">
              <a:buFont typeface="Wingdings" pitchFamily="-112" charset="2"/>
              <a:buNone/>
            </a:pPr>
            <a:r>
              <a:rPr lang="en-US" b="1">
                <a:solidFill>
                  <a:srgbClr val="000000"/>
                </a:solidFill>
              </a:rPr>
              <a:t>        </a:t>
            </a: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228600" y="823913"/>
            <a:ext cx="83058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114300" lvl="1"/>
            <a:r>
              <a:rPr lang="en-US" sz="2400" b="1">
                <a:solidFill>
                  <a:srgbClr val="FF3300"/>
                </a:solidFill>
              </a:rPr>
              <a:t>Describe the course of diseases affecting PFTs</a:t>
            </a:r>
            <a:endParaRPr lang="en-US" sz="2400" b="1">
              <a:solidFill>
                <a:srgbClr val="00FF00"/>
              </a:solidFill>
            </a:endParaRPr>
          </a:p>
          <a:p>
            <a:pPr marL="114300" lvl="1"/>
            <a:r>
              <a:rPr lang="en-US" sz="2800" b="1">
                <a:solidFill>
                  <a:srgbClr val="7030A0"/>
                </a:solidFill>
              </a:rPr>
              <a:t>Neuromuscular diseases</a:t>
            </a:r>
            <a:r>
              <a:rPr lang="en-US" sz="2800" b="1"/>
              <a:t>: </a:t>
            </a:r>
            <a:r>
              <a:rPr lang="en-US"/>
              <a:t>GillianBarre Syndrome, Myasthenia gravis</a:t>
            </a:r>
            <a:endParaRPr lang="en-US" sz="2800"/>
          </a:p>
          <a:p>
            <a:pPr marL="114300" lvl="1"/>
            <a:r>
              <a:rPr lang="en-US" sz="2800" b="1">
                <a:solidFill>
                  <a:srgbClr val="7030A0"/>
                </a:solidFill>
              </a:rPr>
              <a:t>Pulmonary diseases: </a:t>
            </a:r>
            <a:r>
              <a:rPr lang="en-US" sz="2800"/>
              <a:t>Obstructive airway diseases, Interstitial lung diseases</a:t>
            </a:r>
          </a:p>
          <a:p>
            <a:pPr marL="114300" lvl="1"/>
            <a:r>
              <a:rPr lang="en-US" sz="2800" b="1">
                <a:solidFill>
                  <a:srgbClr val="7030A0"/>
                </a:solidFill>
              </a:rPr>
              <a:t>Adverse reactions: </a:t>
            </a:r>
            <a:r>
              <a:rPr lang="en-US" sz="2800"/>
              <a:t>Drugs with known pulmonary toxicity [Pulmonary fibrosis]</a:t>
            </a:r>
            <a:r>
              <a:rPr lang="en-US" sz="1600"/>
              <a:t> </a:t>
            </a:r>
          </a:p>
          <a:p>
            <a:pPr eaLnBrk="0" hangingPunct="0">
              <a:spcBef>
                <a:spcPct val="0"/>
              </a:spcBef>
            </a:pPr>
            <a:endParaRPr lang="en-US" sz="1600">
              <a:solidFill>
                <a:srgbClr val="FFFF00"/>
              </a:solidFill>
            </a:endParaRPr>
          </a:p>
        </p:txBody>
      </p:sp>
      <p:pic>
        <p:nvPicPr>
          <p:cNvPr id="13316" name="Picture 7" descr="d2childwe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8522" name="Rectangle 10"/>
          <p:cNvSpPr>
            <a:spLocks noChangeArrowheads="1"/>
          </p:cNvSpPr>
          <p:nvPr/>
        </p:nvSpPr>
        <p:spPr bwMode="auto">
          <a:xfrm>
            <a:off x="533400" y="152400"/>
            <a:ext cx="66294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</a:rPr>
              <a:t>INDICATIONS OF SPIROMETRY 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7" name="Rectangle 3"/>
          <p:cNvSpPr>
            <a:spLocks noChangeArrowheads="1"/>
          </p:cNvSpPr>
          <p:nvPr/>
        </p:nvSpPr>
        <p:spPr bwMode="auto">
          <a:xfrm>
            <a:off x="609600" y="228600"/>
            <a:ext cx="66294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</a:rPr>
              <a:t>INDICATIONS OF SPIROMETRY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09600" y="1827213"/>
            <a:ext cx="80772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3300"/>
                </a:solidFill>
              </a:rPr>
              <a:t>To assess the therapeutic interventions: </a:t>
            </a:r>
          </a:p>
          <a:p>
            <a:r>
              <a:rPr lang="en-US" sz="2800" b="1">
                <a:solidFill>
                  <a:srgbClr val="7030A0"/>
                </a:solidFill>
              </a:rPr>
              <a:t>Bronchodilator therapy</a:t>
            </a:r>
          </a:p>
          <a:p>
            <a:r>
              <a:rPr lang="en-US" sz="2800" b="1">
                <a:solidFill>
                  <a:srgbClr val="7030A0"/>
                </a:solidFill>
              </a:rPr>
              <a:t>Steroid treatment for asthma</a:t>
            </a:r>
          </a:p>
          <a:p>
            <a:r>
              <a:rPr lang="en-US" sz="2800" b="1">
                <a:solidFill>
                  <a:srgbClr val="7030A0"/>
                </a:solidFill>
              </a:rPr>
              <a:t>Chronic obstructive lung disease </a:t>
            </a:r>
          </a:p>
          <a:p>
            <a:r>
              <a:rPr lang="en-US" sz="2800" b="1">
                <a:solidFill>
                  <a:srgbClr val="7030A0"/>
                </a:solidFill>
              </a:rPr>
              <a:t>Interstitial lung disease</a:t>
            </a:r>
          </a:p>
        </p:txBody>
      </p:sp>
      <p:pic>
        <p:nvPicPr>
          <p:cNvPr id="14340" name="Picture 5" descr="welco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6472" name="Rectangle 8"/>
          <p:cNvSpPr>
            <a:spLocks noChangeArrowheads="1"/>
          </p:cNvSpPr>
          <p:nvPr/>
        </p:nvSpPr>
        <p:spPr bwMode="auto">
          <a:xfrm>
            <a:off x="685800" y="1143000"/>
            <a:ext cx="4343400" cy="584200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00FFFF"/>
                </a:solidFill>
              </a:rPr>
              <a:t>Monitoring indications</a:t>
            </a:r>
            <a:endParaRPr lang="en-US" b="1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600200"/>
            <a:ext cx="8153400" cy="5257800"/>
          </a:xfrm>
        </p:spPr>
        <p:txBody>
          <a:bodyPr/>
          <a:lstStyle/>
          <a:p>
            <a:pPr marR="0" algn="just">
              <a:buFont typeface="Wingdings" pitchFamily="-112" charset="2"/>
              <a:buNone/>
            </a:pPr>
            <a:r>
              <a:rPr lang="en-US" b="1">
                <a:solidFill>
                  <a:srgbClr val="000000"/>
                </a:solidFill>
              </a:rPr>
              <a:t>        </a:t>
            </a:r>
          </a:p>
        </p:txBody>
      </p:sp>
      <p:sp>
        <p:nvSpPr>
          <p:cNvPr id="1094661" name="Rectangle 5"/>
          <p:cNvSpPr>
            <a:spLocks noChangeArrowheads="1"/>
          </p:cNvSpPr>
          <p:nvPr/>
        </p:nvSpPr>
        <p:spPr bwMode="auto">
          <a:xfrm>
            <a:off x="304800" y="228600"/>
            <a:ext cx="66294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</a:rPr>
              <a:t>INDICATIONS OF SPIROMETRY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304800" y="1830388"/>
            <a:ext cx="55626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114300" lvl="1"/>
            <a:r>
              <a:rPr lang="en-US" sz="2800" b="1"/>
              <a:t>To determine the suitability for and management during and after anesthesia</a:t>
            </a:r>
          </a:p>
          <a:p>
            <a:pPr marL="114300" lvl="1"/>
            <a:r>
              <a:rPr lang="en-US" sz="2800" b="1"/>
              <a:t>To assess the risk for surgical procedures known to affect lung function</a:t>
            </a:r>
          </a:p>
        </p:txBody>
      </p:sp>
      <p:pic>
        <p:nvPicPr>
          <p:cNvPr id="15365" name="Picture 7" descr="sss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1066800"/>
            <a:ext cx="3124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5791200" y="6096000"/>
            <a:ext cx="3352800" cy="595313"/>
          </a:xfrm>
          <a:prstGeom prst="rect">
            <a:avLst/>
          </a:prstGeom>
          <a:gradFill rotWithShape="1">
            <a:gsLst>
              <a:gs pos="0">
                <a:srgbClr val="764700"/>
              </a:gs>
              <a:gs pos="50000">
                <a:srgbClr val="FF9900"/>
              </a:gs>
              <a:gs pos="100000">
                <a:srgbClr val="764700"/>
              </a:gs>
            </a:gsLst>
            <a:lin ang="540000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800" b="1"/>
              <a:t>Cotes 1995;  ACCP Chest 2003;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800" b="1"/>
              <a:t>Regli  et al.,  Anaesthesia,  2006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609600" y="914400"/>
            <a:ext cx="4953000" cy="466725"/>
          </a:xfrm>
          <a:prstGeom prst="rect">
            <a:avLst/>
          </a:prstGeom>
          <a:gradFill rotWithShape="1">
            <a:gsLst>
              <a:gs pos="0">
                <a:srgbClr val="2F002F"/>
              </a:gs>
              <a:gs pos="50000">
                <a:srgbClr val="660066"/>
              </a:gs>
              <a:gs pos="100000">
                <a:srgbClr val="2F002F"/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1">
                <a:solidFill>
                  <a:srgbClr val="FFFFFF"/>
                </a:solidFill>
              </a:rPr>
              <a:t>PRE OPERATIVE INDICATIONS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Rectangle 2"/>
          <p:cNvSpPr>
            <a:spLocks noChangeArrowheads="1"/>
          </p:cNvSpPr>
          <p:nvPr/>
        </p:nvSpPr>
        <p:spPr bwMode="auto">
          <a:xfrm>
            <a:off x="914400" y="0"/>
            <a:ext cx="5791200" cy="1076325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</a:rPr>
              <a:t>SPIROMETRY IN RESPIRATORY DISEASES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6387" name="Picture 4" descr="images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0"/>
            <a:ext cx="1676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" descr="f4_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524000"/>
            <a:ext cx="83058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Line 6"/>
          <p:cNvSpPr>
            <a:spLocks noChangeShapeType="1"/>
          </p:cNvSpPr>
          <p:nvPr/>
        </p:nvSpPr>
        <p:spPr bwMode="auto">
          <a:xfrm flipV="1">
            <a:off x="1066800" y="1219200"/>
            <a:ext cx="5638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Line 7"/>
          <p:cNvSpPr>
            <a:spLocks noChangeShapeType="1"/>
          </p:cNvSpPr>
          <p:nvPr/>
        </p:nvSpPr>
        <p:spPr bwMode="auto">
          <a:xfrm flipV="1">
            <a:off x="1066800" y="1295400"/>
            <a:ext cx="5638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Freeform 2"/>
          <p:cNvSpPr>
            <a:spLocks/>
          </p:cNvSpPr>
          <p:nvPr/>
        </p:nvSpPr>
        <p:spPr bwMode="auto">
          <a:xfrm>
            <a:off x="2124075" y="5645150"/>
            <a:ext cx="3521075" cy="836613"/>
          </a:xfrm>
          <a:custGeom>
            <a:avLst/>
            <a:gdLst>
              <a:gd name="T0" fmla="*/ 79 w 2496"/>
              <a:gd name="T1" fmla="*/ 0 h 527"/>
              <a:gd name="T2" fmla="*/ 62 w 2496"/>
              <a:gd name="T3" fmla="*/ 2 h 527"/>
              <a:gd name="T4" fmla="*/ 48 w 2496"/>
              <a:gd name="T5" fmla="*/ 8 h 527"/>
              <a:gd name="T6" fmla="*/ 35 w 2496"/>
              <a:gd name="T7" fmla="*/ 16 h 527"/>
              <a:gd name="T8" fmla="*/ 23 w 2496"/>
              <a:gd name="T9" fmla="*/ 26 h 527"/>
              <a:gd name="T10" fmla="*/ 14 w 2496"/>
              <a:gd name="T11" fmla="*/ 40 h 527"/>
              <a:gd name="T12" fmla="*/ 7 w 2496"/>
              <a:gd name="T13" fmla="*/ 54 h 527"/>
              <a:gd name="T14" fmla="*/ 1 w 2496"/>
              <a:gd name="T15" fmla="*/ 70 h 527"/>
              <a:gd name="T16" fmla="*/ 0 w 2496"/>
              <a:gd name="T17" fmla="*/ 89 h 527"/>
              <a:gd name="T18" fmla="*/ 0 w 2496"/>
              <a:gd name="T19" fmla="*/ 440 h 527"/>
              <a:gd name="T20" fmla="*/ 1 w 2496"/>
              <a:gd name="T21" fmla="*/ 458 h 527"/>
              <a:gd name="T22" fmla="*/ 7 w 2496"/>
              <a:gd name="T23" fmla="*/ 475 h 527"/>
              <a:gd name="T24" fmla="*/ 14 w 2496"/>
              <a:gd name="T25" fmla="*/ 489 h 527"/>
              <a:gd name="T26" fmla="*/ 23 w 2496"/>
              <a:gd name="T27" fmla="*/ 503 h 527"/>
              <a:gd name="T28" fmla="*/ 35 w 2496"/>
              <a:gd name="T29" fmla="*/ 513 h 527"/>
              <a:gd name="T30" fmla="*/ 48 w 2496"/>
              <a:gd name="T31" fmla="*/ 521 h 527"/>
              <a:gd name="T32" fmla="*/ 62 w 2496"/>
              <a:gd name="T33" fmla="*/ 525 h 527"/>
              <a:gd name="T34" fmla="*/ 79 w 2496"/>
              <a:gd name="T35" fmla="*/ 527 h 527"/>
              <a:gd name="T36" fmla="*/ 2419 w 2496"/>
              <a:gd name="T37" fmla="*/ 527 h 527"/>
              <a:gd name="T38" fmla="*/ 2435 w 2496"/>
              <a:gd name="T39" fmla="*/ 525 h 527"/>
              <a:gd name="T40" fmla="*/ 2449 w 2496"/>
              <a:gd name="T41" fmla="*/ 521 h 527"/>
              <a:gd name="T42" fmla="*/ 2462 w 2496"/>
              <a:gd name="T43" fmla="*/ 513 h 527"/>
              <a:gd name="T44" fmla="*/ 2475 w 2496"/>
              <a:gd name="T45" fmla="*/ 503 h 527"/>
              <a:gd name="T46" fmla="*/ 2484 w 2496"/>
              <a:gd name="T47" fmla="*/ 489 h 527"/>
              <a:gd name="T48" fmla="*/ 2491 w 2496"/>
              <a:gd name="T49" fmla="*/ 475 h 527"/>
              <a:gd name="T50" fmla="*/ 2494 w 2496"/>
              <a:gd name="T51" fmla="*/ 458 h 527"/>
              <a:gd name="T52" fmla="*/ 2496 w 2496"/>
              <a:gd name="T53" fmla="*/ 440 h 527"/>
              <a:gd name="T54" fmla="*/ 2496 w 2496"/>
              <a:gd name="T55" fmla="*/ 89 h 527"/>
              <a:gd name="T56" fmla="*/ 2494 w 2496"/>
              <a:gd name="T57" fmla="*/ 70 h 527"/>
              <a:gd name="T58" fmla="*/ 2491 w 2496"/>
              <a:gd name="T59" fmla="*/ 54 h 527"/>
              <a:gd name="T60" fmla="*/ 2484 w 2496"/>
              <a:gd name="T61" fmla="*/ 40 h 527"/>
              <a:gd name="T62" fmla="*/ 2475 w 2496"/>
              <a:gd name="T63" fmla="*/ 26 h 527"/>
              <a:gd name="T64" fmla="*/ 2462 w 2496"/>
              <a:gd name="T65" fmla="*/ 16 h 527"/>
              <a:gd name="T66" fmla="*/ 2449 w 2496"/>
              <a:gd name="T67" fmla="*/ 8 h 527"/>
              <a:gd name="T68" fmla="*/ 2435 w 2496"/>
              <a:gd name="T69" fmla="*/ 2 h 527"/>
              <a:gd name="T70" fmla="*/ 2419 w 2496"/>
              <a:gd name="T71" fmla="*/ 0 h 527"/>
              <a:gd name="T72" fmla="*/ 79 w 2496"/>
              <a:gd name="T73" fmla="*/ 0 h 52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496"/>
              <a:gd name="T112" fmla="*/ 0 h 527"/>
              <a:gd name="T113" fmla="*/ 2496 w 2496"/>
              <a:gd name="T114" fmla="*/ 527 h 52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496" h="527">
                <a:moveTo>
                  <a:pt x="79" y="0"/>
                </a:moveTo>
                <a:lnTo>
                  <a:pt x="62" y="2"/>
                </a:lnTo>
                <a:lnTo>
                  <a:pt x="48" y="8"/>
                </a:lnTo>
                <a:lnTo>
                  <a:pt x="35" y="16"/>
                </a:lnTo>
                <a:lnTo>
                  <a:pt x="23" y="26"/>
                </a:lnTo>
                <a:lnTo>
                  <a:pt x="14" y="40"/>
                </a:lnTo>
                <a:lnTo>
                  <a:pt x="7" y="54"/>
                </a:lnTo>
                <a:lnTo>
                  <a:pt x="1" y="70"/>
                </a:lnTo>
                <a:lnTo>
                  <a:pt x="0" y="89"/>
                </a:lnTo>
                <a:lnTo>
                  <a:pt x="0" y="440"/>
                </a:lnTo>
                <a:lnTo>
                  <a:pt x="1" y="458"/>
                </a:lnTo>
                <a:lnTo>
                  <a:pt x="7" y="475"/>
                </a:lnTo>
                <a:lnTo>
                  <a:pt x="14" y="489"/>
                </a:lnTo>
                <a:lnTo>
                  <a:pt x="23" y="503"/>
                </a:lnTo>
                <a:lnTo>
                  <a:pt x="35" y="513"/>
                </a:lnTo>
                <a:lnTo>
                  <a:pt x="48" y="521"/>
                </a:lnTo>
                <a:lnTo>
                  <a:pt x="62" y="525"/>
                </a:lnTo>
                <a:lnTo>
                  <a:pt x="79" y="527"/>
                </a:lnTo>
                <a:lnTo>
                  <a:pt x="2419" y="527"/>
                </a:lnTo>
                <a:lnTo>
                  <a:pt x="2435" y="525"/>
                </a:lnTo>
                <a:lnTo>
                  <a:pt x="2449" y="521"/>
                </a:lnTo>
                <a:lnTo>
                  <a:pt x="2462" y="513"/>
                </a:lnTo>
                <a:lnTo>
                  <a:pt x="2475" y="503"/>
                </a:lnTo>
                <a:lnTo>
                  <a:pt x="2484" y="489"/>
                </a:lnTo>
                <a:lnTo>
                  <a:pt x="2491" y="475"/>
                </a:lnTo>
                <a:lnTo>
                  <a:pt x="2494" y="458"/>
                </a:lnTo>
                <a:lnTo>
                  <a:pt x="2496" y="440"/>
                </a:lnTo>
                <a:lnTo>
                  <a:pt x="2496" y="89"/>
                </a:lnTo>
                <a:lnTo>
                  <a:pt x="2494" y="70"/>
                </a:lnTo>
                <a:lnTo>
                  <a:pt x="2491" y="54"/>
                </a:lnTo>
                <a:lnTo>
                  <a:pt x="2484" y="40"/>
                </a:lnTo>
                <a:lnTo>
                  <a:pt x="2475" y="26"/>
                </a:lnTo>
                <a:lnTo>
                  <a:pt x="2462" y="16"/>
                </a:lnTo>
                <a:lnTo>
                  <a:pt x="2449" y="8"/>
                </a:lnTo>
                <a:lnTo>
                  <a:pt x="2435" y="2"/>
                </a:lnTo>
                <a:lnTo>
                  <a:pt x="2419" y="0"/>
                </a:lnTo>
                <a:lnTo>
                  <a:pt x="79" y="0"/>
                </a:lnTo>
                <a:close/>
              </a:path>
            </a:pathLst>
          </a:custGeom>
          <a:solidFill>
            <a:srgbClr val="FF3300"/>
          </a:solidFill>
          <a:ln w="9525">
            <a:noFill/>
            <a:round/>
            <a:headEnd/>
            <a:tailEnd/>
          </a:ln>
          <a:effectLst>
            <a:outerShdw blurRad="63500" dist="53882" dir="2700000" algn="ctr" rotWithShape="0">
              <a:srgbClr val="000000"/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3875" name="Freeform 3"/>
          <p:cNvSpPr>
            <a:spLocks/>
          </p:cNvSpPr>
          <p:nvPr/>
        </p:nvSpPr>
        <p:spPr bwMode="auto">
          <a:xfrm>
            <a:off x="468313" y="2105025"/>
            <a:ext cx="2732087" cy="2206625"/>
          </a:xfrm>
          <a:custGeom>
            <a:avLst/>
            <a:gdLst>
              <a:gd name="T0" fmla="*/ 206 w 1664"/>
              <a:gd name="T1" fmla="*/ 0 h 1390"/>
              <a:gd name="T2" fmla="*/ 185 w 1664"/>
              <a:gd name="T3" fmla="*/ 2 h 1390"/>
              <a:gd name="T4" fmla="*/ 165 w 1664"/>
              <a:gd name="T5" fmla="*/ 4 h 1390"/>
              <a:gd name="T6" fmla="*/ 145 w 1664"/>
              <a:gd name="T7" fmla="*/ 10 h 1390"/>
              <a:gd name="T8" fmla="*/ 125 w 1664"/>
              <a:gd name="T9" fmla="*/ 18 h 1390"/>
              <a:gd name="T10" fmla="*/ 91 w 1664"/>
              <a:gd name="T11" fmla="*/ 38 h 1390"/>
              <a:gd name="T12" fmla="*/ 61 w 1664"/>
              <a:gd name="T13" fmla="*/ 67 h 1390"/>
              <a:gd name="T14" fmla="*/ 35 w 1664"/>
              <a:gd name="T15" fmla="*/ 101 h 1390"/>
              <a:gd name="T16" fmla="*/ 16 w 1664"/>
              <a:gd name="T17" fmla="*/ 141 h 1390"/>
              <a:gd name="T18" fmla="*/ 8 w 1664"/>
              <a:gd name="T19" fmla="*/ 161 h 1390"/>
              <a:gd name="T20" fmla="*/ 3 w 1664"/>
              <a:gd name="T21" fmla="*/ 184 h 1390"/>
              <a:gd name="T22" fmla="*/ 1 w 1664"/>
              <a:gd name="T23" fmla="*/ 206 h 1390"/>
              <a:gd name="T24" fmla="*/ 0 w 1664"/>
              <a:gd name="T25" fmla="*/ 230 h 1390"/>
              <a:gd name="T26" fmla="*/ 0 w 1664"/>
              <a:gd name="T27" fmla="*/ 1160 h 1390"/>
              <a:gd name="T28" fmla="*/ 1 w 1664"/>
              <a:gd name="T29" fmla="*/ 1184 h 1390"/>
              <a:gd name="T30" fmla="*/ 3 w 1664"/>
              <a:gd name="T31" fmla="*/ 1206 h 1390"/>
              <a:gd name="T32" fmla="*/ 8 w 1664"/>
              <a:gd name="T33" fmla="*/ 1228 h 1390"/>
              <a:gd name="T34" fmla="*/ 16 w 1664"/>
              <a:gd name="T35" fmla="*/ 1249 h 1390"/>
              <a:gd name="T36" fmla="*/ 35 w 1664"/>
              <a:gd name="T37" fmla="*/ 1289 h 1390"/>
              <a:gd name="T38" fmla="*/ 61 w 1664"/>
              <a:gd name="T39" fmla="*/ 1323 h 1390"/>
              <a:gd name="T40" fmla="*/ 91 w 1664"/>
              <a:gd name="T41" fmla="*/ 1352 h 1390"/>
              <a:gd name="T42" fmla="*/ 125 w 1664"/>
              <a:gd name="T43" fmla="*/ 1372 h 1390"/>
              <a:gd name="T44" fmla="*/ 145 w 1664"/>
              <a:gd name="T45" fmla="*/ 1380 h 1390"/>
              <a:gd name="T46" fmla="*/ 165 w 1664"/>
              <a:gd name="T47" fmla="*/ 1386 h 1390"/>
              <a:gd name="T48" fmla="*/ 185 w 1664"/>
              <a:gd name="T49" fmla="*/ 1388 h 1390"/>
              <a:gd name="T50" fmla="*/ 206 w 1664"/>
              <a:gd name="T51" fmla="*/ 1390 h 1390"/>
              <a:gd name="T52" fmla="*/ 1458 w 1664"/>
              <a:gd name="T53" fmla="*/ 1390 h 1390"/>
              <a:gd name="T54" fmla="*/ 1479 w 1664"/>
              <a:gd name="T55" fmla="*/ 1388 h 1390"/>
              <a:gd name="T56" fmla="*/ 1499 w 1664"/>
              <a:gd name="T57" fmla="*/ 1386 h 1390"/>
              <a:gd name="T58" fmla="*/ 1519 w 1664"/>
              <a:gd name="T59" fmla="*/ 1380 h 1390"/>
              <a:gd name="T60" fmla="*/ 1539 w 1664"/>
              <a:gd name="T61" fmla="*/ 1372 h 1390"/>
              <a:gd name="T62" fmla="*/ 1573 w 1664"/>
              <a:gd name="T63" fmla="*/ 1352 h 1390"/>
              <a:gd name="T64" fmla="*/ 1603 w 1664"/>
              <a:gd name="T65" fmla="*/ 1323 h 1390"/>
              <a:gd name="T66" fmla="*/ 1629 w 1664"/>
              <a:gd name="T67" fmla="*/ 1289 h 1390"/>
              <a:gd name="T68" fmla="*/ 1648 w 1664"/>
              <a:gd name="T69" fmla="*/ 1249 h 1390"/>
              <a:gd name="T70" fmla="*/ 1655 w 1664"/>
              <a:gd name="T71" fmla="*/ 1228 h 1390"/>
              <a:gd name="T72" fmla="*/ 1661 w 1664"/>
              <a:gd name="T73" fmla="*/ 1206 h 1390"/>
              <a:gd name="T74" fmla="*/ 1663 w 1664"/>
              <a:gd name="T75" fmla="*/ 1184 h 1390"/>
              <a:gd name="T76" fmla="*/ 1664 w 1664"/>
              <a:gd name="T77" fmla="*/ 1160 h 1390"/>
              <a:gd name="T78" fmla="*/ 1664 w 1664"/>
              <a:gd name="T79" fmla="*/ 230 h 1390"/>
              <a:gd name="T80" fmla="*/ 1663 w 1664"/>
              <a:gd name="T81" fmla="*/ 206 h 1390"/>
              <a:gd name="T82" fmla="*/ 1661 w 1664"/>
              <a:gd name="T83" fmla="*/ 184 h 1390"/>
              <a:gd name="T84" fmla="*/ 1655 w 1664"/>
              <a:gd name="T85" fmla="*/ 161 h 1390"/>
              <a:gd name="T86" fmla="*/ 1648 w 1664"/>
              <a:gd name="T87" fmla="*/ 141 h 1390"/>
              <a:gd name="T88" fmla="*/ 1629 w 1664"/>
              <a:gd name="T89" fmla="*/ 101 h 1390"/>
              <a:gd name="T90" fmla="*/ 1603 w 1664"/>
              <a:gd name="T91" fmla="*/ 67 h 1390"/>
              <a:gd name="T92" fmla="*/ 1573 w 1664"/>
              <a:gd name="T93" fmla="*/ 38 h 1390"/>
              <a:gd name="T94" fmla="*/ 1539 w 1664"/>
              <a:gd name="T95" fmla="*/ 18 h 1390"/>
              <a:gd name="T96" fmla="*/ 1519 w 1664"/>
              <a:gd name="T97" fmla="*/ 10 h 1390"/>
              <a:gd name="T98" fmla="*/ 1499 w 1664"/>
              <a:gd name="T99" fmla="*/ 4 h 1390"/>
              <a:gd name="T100" fmla="*/ 1479 w 1664"/>
              <a:gd name="T101" fmla="*/ 2 h 1390"/>
              <a:gd name="T102" fmla="*/ 1458 w 1664"/>
              <a:gd name="T103" fmla="*/ 0 h 1390"/>
              <a:gd name="T104" fmla="*/ 206 w 1664"/>
              <a:gd name="T105" fmla="*/ 0 h 139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664"/>
              <a:gd name="T160" fmla="*/ 0 h 1390"/>
              <a:gd name="T161" fmla="*/ 1664 w 1664"/>
              <a:gd name="T162" fmla="*/ 1390 h 139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664" h="1390">
                <a:moveTo>
                  <a:pt x="206" y="0"/>
                </a:moveTo>
                <a:lnTo>
                  <a:pt x="185" y="2"/>
                </a:lnTo>
                <a:lnTo>
                  <a:pt x="165" y="4"/>
                </a:lnTo>
                <a:lnTo>
                  <a:pt x="145" y="10"/>
                </a:lnTo>
                <a:lnTo>
                  <a:pt x="125" y="18"/>
                </a:lnTo>
                <a:lnTo>
                  <a:pt x="91" y="38"/>
                </a:lnTo>
                <a:lnTo>
                  <a:pt x="61" y="67"/>
                </a:lnTo>
                <a:lnTo>
                  <a:pt x="35" y="101"/>
                </a:lnTo>
                <a:lnTo>
                  <a:pt x="16" y="141"/>
                </a:lnTo>
                <a:lnTo>
                  <a:pt x="8" y="161"/>
                </a:lnTo>
                <a:lnTo>
                  <a:pt x="3" y="184"/>
                </a:lnTo>
                <a:lnTo>
                  <a:pt x="1" y="206"/>
                </a:lnTo>
                <a:lnTo>
                  <a:pt x="0" y="230"/>
                </a:lnTo>
                <a:lnTo>
                  <a:pt x="0" y="1160"/>
                </a:lnTo>
                <a:lnTo>
                  <a:pt x="1" y="1184"/>
                </a:lnTo>
                <a:lnTo>
                  <a:pt x="3" y="1206"/>
                </a:lnTo>
                <a:lnTo>
                  <a:pt x="8" y="1228"/>
                </a:lnTo>
                <a:lnTo>
                  <a:pt x="16" y="1249"/>
                </a:lnTo>
                <a:lnTo>
                  <a:pt x="35" y="1289"/>
                </a:lnTo>
                <a:lnTo>
                  <a:pt x="61" y="1323"/>
                </a:lnTo>
                <a:lnTo>
                  <a:pt x="91" y="1352"/>
                </a:lnTo>
                <a:lnTo>
                  <a:pt x="125" y="1372"/>
                </a:lnTo>
                <a:lnTo>
                  <a:pt x="145" y="1380"/>
                </a:lnTo>
                <a:lnTo>
                  <a:pt x="165" y="1386"/>
                </a:lnTo>
                <a:lnTo>
                  <a:pt x="185" y="1388"/>
                </a:lnTo>
                <a:lnTo>
                  <a:pt x="206" y="1390"/>
                </a:lnTo>
                <a:lnTo>
                  <a:pt x="1458" y="1390"/>
                </a:lnTo>
                <a:lnTo>
                  <a:pt x="1479" y="1388"/>
                </a:lnTo>
                <a:lnTo>
                  <a:pt x="1499" y="1386"/>
                </a:lnTo>
                <a:lnTo>
                  <a:pt x="1519" y="1380"/>
                </a:lnTo>
                <a:lnTo>
                  <a:pt x="1539" y="1372"/>
                </a:lnTo>
                <a:lnTo>
                  <a:pt x="1573" y="1352"/>
                </a:lnTo>
                <a:lnTo>
                  <a:pt x="1603" y="1323"/>
                </a:lnTo>
                <a:lnTo>
                  <a:pt x="1629" y="1289"/>
                </a:lnTo>
                <a:lnTo>
                  <a:pt x="1648" y="1249"/>
                </a:lnTo>
                <a:lnTo>
                  <a:pt x="1655" y="1228"/>
                </a:lnTo>
                <a:lnTo>
                  <a:pt x="1661" y="1206"/>
                </a:lnTo>
                <a:lnTo>
                  <a:pt x="1663" y="1184"/>
                </a:lnTo>
                <a:lnTo>
                  <a:pt x="1664" y="1160"/>
                </a:lnTo>
                <a:lnTo>
                  <a:pt x="1664" y="230"/>
                </a:lnTo>
                <a:lnTo>
                  <a:pt x="1663" y="206"/>
                </a:lnTo>
                <a:lnTo>
                  <a:pt x="1661" y="184"/>
                </a:lnTo>
                <a:lnTo>
                  <a:pt x="1655" y="161"/>
                </a:lnTo>
                <a:lnTo>
                  <a:pt x="1648" y="141"/>
                </a:lnTo>
                <a:lnTo>
                  <a:pt x="1629" y="101"/>
                </a:lnTo>
                <a:lnTo>
                  <a:pt x="1603" y="67"/>
                </a:lnTo>
                <a:lnTo>
                  <a:pt x="1573" y="38"/>
                </a:lnTo>
                <a:lnTo>
                  <a:pt x="1539" y="18"/>
                </a:lnTo>
                <a:lnTo>
                  <a:pt x="1519" y="10"/>
                </a:lnTo>
                <a:lnTo>
                  <a:pt x="1499" y="4"/>
                </a:lnTo>
                <a:lnTo>
                  <a:pt x="1479" y="2"/>
                </a:lnTo>
                <a:lnTo>
                  <a:pt x="1458" y="0"/>
                </a:lnTo>
                <a:lnTo>
                  <a:pt x="206" y="0"/>
                </a:lnTo>
                <a:close/>
              </a:path>
            </a:pathLst>
          </a:custGeom>
          <a:solidFill>
            <a:srgbClr val="F08F00"/>
          </a:solidFill>
          <a:ln w="9525">
            <a:noFill/>
            <a:round/>
            <a:headEnd/>
            <a:tailEnd/>
          </a:ln>
          <a:effectLst>
            <a:outerShdw blurRad="63500" dist="53882" dir="2700000" algn="ctr" rotWithShape="0">
              <a:srgbClr val="000000"/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68313" y="2300288"/>
            <a:ext cx="2351087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47713" y="2276475"/>
            <a:ext cx="18081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800" b="1">
                <a:solidFill>
                  <a:srgbClr val="000000"/>
                </a:solidFill>
                <a:latin typeface="Arial" pitchFamily="-112" charset="0"/>
              </a:rPr>
              <a:t>SYMPTOMS</a:t>
            </a:r>
            <a:endParaRPr lang="en-US" sz="2800" b="1">
              <a:latin typeface="Arial" pitchFamily="-112" charset="0"/>
            </a:endParaRPr>
          </a:p>
        </p:txBody>
      </p:sp>
      <p:sp>
        <p:nvSpPr>
          <p:cNvPr id="1103878" name="Rectangle 6"/>
          <p:cNvSpPr>
            <a:spLocks noChangeArrowheads="1"/>
          </p:cNvSpPr>
          <p:nvPr/>
        </p:nvSpPr>
        <p:spPr bwMode="auto">
          <a:xfrm>
            <a:off x="1174750" y="2789238"/>
            <a:ext cx="9509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000000">
                <a:alpha val="74998"/>
              </a:srgb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b="1">
                <a:solidFill>
                  <a:srgbClr val="FFFFFF"/>
                </a:solidFill>
                <a:latin typeface="Arial" pitchFamily="-112" charset="0"/>
              </a:rPr>
              <a:t>cough</a:t>
            </a:r>
            <a:endParaRPr lang="en-US" sz="2800" b="1">
              <a:latin typeface="Arial" pitchFamily="-112" charset="0"/>
            </a:endParaRPr>
          </a:p>
        </p:txBody>
      </p:sp>
      <p:sp>
        <p:nvSpPr>
          <p:cNvPr id="1103879" name="Rectangle 7"/>
          <p:cNvSpPr>
            <a:spLocks noChangeArrowheads="1"/>
          </p:cNvSpPr>
          <p:nvPr/>
        </p:nvSpPr>
        <p:spPr bwMode="auto">
          <a:xfrm>
            <a:off x="1077913" y="3248025"/>
            <a:ext cx="1143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000000">
                <a:alpha val="74998"/>
              </a:srgb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b="1">
                <a:solidFill>
                  <a:srgbClr val="FFFFFF"/>
                </a:solidFill>
                <a:latin typeface="Arial" pitchFamily="-112" charset="0"/>
              </a:rPr>
              <a:t>sputum</a:t>
            </a:r>
            <a:endParaRPr lang="en-US" sz="2800" b="1">
              <a:latin typeface="Arial" pitchFamily="-112" charset="0"/>
            </a:endParaRPr>
          </a:p>
        </p:txBody>
      </p:sp>
      <p:sp>
        <p:nvSpPr>
          <p:cNvPr id="1103880" name="Rectangle 8"/>
          <p:cNvSpPr>
            <a:spLocks noChangeArrowheads="1"/>
          </p:cNvSpPr>
          <p:nvPr/>
        </p:nvSpPr>
        <p:spPr bwMode="auto">
          <a:xfrm>
            <a:off x="1008063" y="3706813"/>
            <a:ext cx="12842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000000">
                <a:alpha val="74998"/>
              </a:srgb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b="1">
                <a:solidFill>
                  <a:srgbClr val="FFFFFF"/>
                </a:solidFill>
                <a:latin typeface="Arial" pitchFamily="-112" charset="0"/>
              </a:rPr>
              <a:t>dyspnea</a:t>
            </a:r>
            <a:endParaRPr lang="en-US" sz="2800" b="1">
              <a:latin typeface="Arial" pitchFamily="-112" charset="0"/>
            </a:endParaRPr>
          </a:p>
        </p:txBody>
      </p:sp>
      <p:sp>
        <p:nvSpPr>
          <p:cNvPr id="1103881" name="Freeform 9"/>
          <p:cNvSpPr>
            <a:spLocks/>
          </p:cNvSpPr>
          <p:nvPr/>
        </p:nvSpPr>
        <p:spPr bwMode="auto">
          <a:xfrm>
            <a:off x="4648200" y="1893888"/>
            <a:ext cx="4495800" cy="2628900"/>
          </a:xfrm>
          <a:custGeom>
            <a:avLst/>
            <a:gdLst>
              <a:gd name="T0" fmla="*/ 235 w 2496"/>
              <a:gd name="T1" fmla="*/ 0 h 1584"/>
              <a:gd name="T2" fmla="*/ 212 w 2496"/>
              <a:gd name="T3" fmla="*/ 2 h 1584"/>
              <a:gd name="T4" fmla="*/ 188 w 2496"/>
              <a:gd name="T5" fmla="*/ 6 h 1584"/>
              <a:gd name="T6" fmla="*/ 165 w 2496"/>
              <a:gd name="T7" fmla="*/ 12 h 1584"/>
              <a:gd name="T8" fmla="*/ 143 w 2496"/>
              <a:gd name="T9" fmla="*/ 20 h 1584"/>
              <a:gd name="T10" fmla="*/ 124 w 2496"/>
              <a:gd name="T11" fmla="*/ 32 h 1584"/>
              <a:gd name="T12" fmla="*/ 104 w 2496"/>
              <a:gd name="T13" fmla="*/ 44 h 1584"/>
              <a:gd name="T14" fmla="*/ 70 w 2496"/>
              <a:gd name="T15" fmla="*/ 77 h 1584"/>
              <a:gd name="T16" fmla="*/ 39 w 2496"/>
              <a:gd name="T17" fmla="*/ 115 h 1584"/>
              <a:gd name="T18" fmla="*/ 28 w 2496"/>
              <a:gd name="T19" fmla="*/ 137 h 1584"/>
              <a:gd name="T20" fmla="*/ 18 w 2496"/>
              <a:gd name="T21" fmla="*/ 159 h 1584"/>
              <a:gd name="T22" fmla="*/ 10 w 2496"/>
              <a:gd name="T23" fmla="*/ 184 h 1584"/>
              <a:gd name="T24" fmla="*/ 5 w 2496"/>
              <a:gd name="T25" fmla="*/ 210 h 1584"/>
              <a:gd name="T26" fmla="*/ 1 w 2496"/>
              <a:gd name="T27" fmla="*/ 236 h 1584"/>
              <a:gd name="T28" fmla="*/ 0 w 2496"/>
              <a:gd name="T29" fmla="*/ 263 h 1584"/>
              <a:gd name="T30" fmla="*/ 0 w 2496"/>
              <a:gd name="T31" fmla="*/ 1319 h 1584"/>
              <a:gd name="T32" fmla="*/ 1 w 2496"/>
              <a:gd name="T33" fmla="*/ 1346 h 1584"/>
              <a:gd name="T34" fmla="*/ 5 w 2496"/>
              <a:gd name="T35" fmla="*/ 1372 h 1584"/>
              <a:gd name="T36" fmla="*/ 10 w 2496"/>
              <a:gd name="T37" fmla="*/ 1398 h 1584"/>
              <a:gd name="T38" fmla="*/ 18 w 2496"/>
              <a:gd name="T39" fmla="*/ 1422 h 1584"/>
              <a:gd name="T40" fmla="*/ 28 w 2496"/>
              <a:gd name="T41" fmla="*/ 1445 h 1584"/>
              <a:gd name="T42" fmla="*/ 39 w 2496"/>
              <a:gd name="T43" fmla="*/ 1467 h 1584"/>
              <a:gd name="T44" fmla="*/ 70 w 2496"/>
              <a:gd name="T45" fmla="*/ 1507 h 1584"/>
              <a:gd name="T46" fmla="*/ 104 w 2496"/>
              <a:gd name="T47" fmla="*/ 1540 h 1584"/>
              <a:gd name="T48" fmla="*/ 124 w 2496"/>
              <a:gd name="T49" fmla="*/ 1552 h 1584"/>
              <a:gd name="T50" fmla="*/ 143 w 2496"/>
              <a:gd name="T51" fmla="*/ 1564 h 1584"/>
              <a:gd name="T52" fmla="*/ 165 w 2496"/>
              <a:gd name="T53" fmla="*/ 1572 h 1584"/>
              <a:gd name="T54" fmla="*/ 188 w 2496"/>
              <a:gd name="T55" fmla="*/ 1578 h 1584"/>
              <a:gd name="T56" fmla="*/ 212 w 2496"/>
              <a:gd name="T57" fmla="*/ 1582 h 1584"/>
              <a:gd name="T58" fmla="*/ 235 w 2496"/>
              <a:gd name="T59" fmla="*/ 1584 h 1584"/>
              <a:gd name="T60" fmla="*/ 2261 w 2496"/>
              <a:gd name="T61" fmla="*/ 1584 h 1584"/>
              <a:gd name="T62" fmla="*/ 2286 w 2496"/>
              <a:gd name="T63" fmla="*/ 1582 h 1584"/>
              <a:gd name="T64" fmla="*/ 2309 w 2496"/>
              <a:gd name="T65" fmla="*/ 1578 h 1584"/>
              <a:gd name="T66" fmla="*/ 2331 w 2496"/>
              <a:gd name="T67" fmla="*/ 1572 h 1584"/>
              <a:gd name="T68" fmla="*/ 2353 w 2496"/>
              <a:gd name="T69" fmla="*/ 1564 h 1584"/>
              <a:gd name="T70" fmla="*/ 2374 w 2496"/>
              <a:gd name="T71" fmla="*/ 1552 h 1584"/>
              <a:gd name="T72" fmla="*/ 2394 w 2496"/>
              <a:gd name="T73" fmla="*/ 1540 h 1584"/>
              <a:gd name="T74" fmla="*/ 2428 w 2496"/>
              <a:gd name="T75" fmla="*/ 1507 h 1584"/>
              <a:gd name="T76" fmla="*/ 2457 w 2496"/>
              <a:gd name="T77" fmla="*/ 1467 h 1584"/>
              <a:gd name="T78" fmla="*/ 2467 w 2496"/>
              <a:gd name="T79" fmla="*/ 1445 h 1584"/>
              <a:gd name="T80" fmla="*/ 2478 w 2496"/>
              <a:gd name="T81" fmla="*/ 1422 h 1584"/>
              <a:gd name="T82" fmla="*/ 2485 w 2496"/>
              <a:gd name="T83" fmla="*/ 1398 h 1584"/>
              <a:gd name="T84" fmla="*/ 2491 w 2496"/>
              <a:gd name="T85" fmla="*/ 1372 h 1584"/>
              <a:gd name="T86" fmla="*/ 2494 w 2496"/>
              <a:gd name="T87" fmla="*/ 1346 h 1584"/>
              <a:gd name="T88" fmla="*/ 2496 w 2496"/>
              <a:gd name="T89" fmla="*/ 1319 h 1584"/>
              <a:gd name="T90" fmla="*/ 2496 w 2496"/>
              <a:gd name="T91" fmla="*/ 263 h 1584"/>
              <a:gd name="T92" fmla="*/ 2494 w 2496"/>
              <a:gd name="T93" fmla="*/ 236 h 1584"/>
              <a:gd name="T94" fmla="*/ 2491 w 2496"/>
              <a:gd name="T95" fmla="*/ 210 h 1584"/>
              <a:gd name="T96" fmla="*/ 2485 w 2496"/>
              <a:gd name="T97" fmla="*/ 184 h 1584"/>
              <a:gd name="T98" fmla="*/ 2478 w 2496"/>
              <a:gd name="T99" fmla="*/ 159 h 1584"/>
              <a:gd name="T100" fmla="*/ 2467 w 2496"/>
              <a:gd name="T101" fmla="*/ 137 h 1584"/>
              <a:gd name="T102" fmla="*/ 2457 w 2496"/>
              <a:gd name="T103" fmla="*/ 115 h 1584"/>
              <a:gd name="T104" fmla="*/ 2428 w 2496"/>
              <a:gd name="T105" fmla="*/ 77 h 1584"/>
              <a:gd name="T106" fmla="*/ 2394 w 2496"/>
              <a:gd name="T107" fmla="*/ 44 h 1584"/>
              <a:gd name="T108" fmla="*/ 2374 w 2496"/>
              <a:gd name="T109" fmla="*/ 32 h 1584"/>
              <a:gd name="T110" fmla="*/ 2353 w 2496"/>
              <a:gd name="T111" fmla="*/ 20 h 1584"/>
              <a:gd name="T112" fmla="*/ 2331 w 2496"/>
              <a:gd name="T113" fmla="*/ 12 h 1584"/>
              <a:gd name="T114" fmla="*/ 2309 w 2496"/>
              <a:gd name="T115" fmla="*/ 6 h 1584"/>
              <a:gd name="T116" fmla="*/ 2286 w 2496"/>
              <a:gd name="T117" fmla="*/ 2 h 1584"/>
              <a:gd name="T118" fmla="*/ 2261 w 2496"/>
              <a:gd name="T119" fmla="*/ 0 h 1584"/>
              <a:gd name="T120" fmla="*/ 235 w 2496"/>
              <a:gd name="T121" fmla="*/ 0 h 158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496"/>
              <a:gd name="T184" fmla="*/ 0 h 1584"/>
              <a:gd name="T185" fmla="*/ 2496 w 2496"/>
              <a:gd name="T186" fmla="*/ 1584 h 158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496" h="1584">
                <a:moveTo>
                  <a:pt x="235" y="0"/>
                </a:moveTo>
                <a:lnTo>
                  <a:pt x="212" y="2"/>
                </a:lnTo>
                <a:lnTo>
                  <a:pt x="188" y="6"/>
                </a:lnTo>
                <a:lnTo>
                  <a:pt x="165" y="12"/>
                </a:lnTo>
                <a:lnTo>
                  <a:pt x="143" y="20"/>
                </a:lnTo>
                <a:lnTo>
                  <a:pt x="124" y="32"/>
                </a:lnTo>
                <a:lnTo>
                  <a:pt x="104" y="44"/>
                </a:lnTo>
                <a:lnTo>
                  <a:pt x="70" y="77"/>
                </a:lnTo>
                <a:lnTo>
                  <a:pt x="39" y="115"/>
                </a:lnTo>
                <a:lnTo>
                  <a:pt x="28" y="137"/>
                </a:lnTo>
                <a:lnTo>
                  <a:pt x="18" y="159"/>
                </a:lnTo>
                <a:lnTo>
                  <a:pt x="10" y="184"/>
                </a:lnTo>
                <a:lnTo>
                  <a:pt x="5" y="210"/>
                </a:lnTo>
                <a:lnTo>
                  <a:pt x="1" y="236"/>
                </a:lnTo>
                <a:lnTo>
                  <a:pt x="0" y="263"/>
                </a:lnTo>
                <a:lnTo>
                  <a:pt x="0" y="1319"/>
                </a:lnTo>
                <a:lnTo>
                  <a:pt x="1" y="1346"/>
                </a:lnTo>
                <a:lnTo>
                  <a:pt x="5" y="1372"/>
                </a:lnTo>
                <a:lnTo>
                  <a:pt x="10" y="1398"/>
                </a:lnTo>
                <a:lnTo>
                  <a:pt x="18" y="1422"/>
                </a:lnTo>
                <a:lnTo>
                  <a:pt x="28" y="1445"/>
                </a:lnTo>
                <a:lnTo>
                  <a:pt x="39" y="1467"/>
                </a:lnTo>
                <a:lnTo>
                  <a:pt x="70" y="1507"/>
                </a:lnTo>
                <a:lnTo>
                  <a:pt x="104" y="1540"/>
                </a:lnTo>
                <a:lnTo>
                  <a:pt x="124" y="1552"/>
                </a:lnTo>
                <a:lnTo>
                  <a:pt x="143" y="1564"/>
                </a:lnTo>
                <a:lnTo>
                  <a:pt x="165" y="1572"/>
                </a:lnTo>
                <a:lnTo>
                  <a:pt x="188" y="1578"/>
                </a:lnTo>
                <a:lnTo>
                  <a:pt x="212" y="1582"/>
                </a:lnTo>
                <a:lnTo>
                  <a:pt x="235" y="1584"/>
                </a:lnTo>
                <a:lnTo>
                  <a:pt x="2261" y="1584"/>
                </a:lnTo>
                <a:lnTo>
                  <a:pt x="2286" y="1582"/>
                </a:lnTo>
                <a:lnTo>
                  <a:pt x="2309" y="1578"/>
                </a:lnTo>
                <a:lnTo>
                  <a:pt x="2331" y="1572"/>
                </a:lnTo>
                <a:lnTo>
                  <a:pt x="2353" y="1564"/>
                </a:lnTo>
                <a:lnTo>
                  <a:pt x="2374" y="1552"/>
                </a:lnTo>
                <a:lnTo>
                  <a:pt x="2394" y="1540"/>
                </a:lnTo>
                <a:lnTo>
                  <a:pt x="2428" y="1507"/>
                </a:lnTo>
                <a:lnTo>
                  <a:pt x="2457" y="1467"/>
                </a:lnTo>
                <a:lnTo>
                  <a:pt x="2467" y="1445"/>
                </a:lnTo>
                <a:lnTo>
                  <a:pt x="2478" y="1422"/>
                </a:lnTo>
                <a:lnTo>
                  <a:pt x="2485" y="1398"/>
                </a:lnTo>
                <a:lnTo>
                  <a:pt x="2491" y="1372"/>
                </a:lnTo>
                <a:lnTo>
                  <a:pt x="2494" y="1346"/>
                </a:lnTo>
                <a:lnTo>
                  <a:pt x="2496" y="1319"/>
                </a:lnTo>
                <a:lnTo>
                  <a:pt x="2496" y="263"/>
                </a:lnTo>
                <a:lnTo>
                  <a:pt x="2494" y="236"/>
                </a:lnTo>
                <a:lnTo>
                  <a:pt x="2491" y="210"/>
                </a:lnTo>
                <a:lnTo>
                  <a:pt x="2485" y="184"/>
                </a:lnTo>
                <a:lnTo>
                  <a:pt x="2478" y="159"/>
                </a:lnTo>
                <a:lnTo>
                  <a:pt x="2467" y="137"/>
                </a:lnTo>
                <a:lnTo>
                  <a:pt x="2457" y="115"/>
                </a:lnTo>
                <a:lnTo>
                  <a:pt x="2428" y="77"/>
                </a:lnTo>
                <a:lnTo>
                  <a:pt x="2394" y="44"/>
                </a:lnTo>
                <a:lnTo>
                  <a:pt x="2374" y="32"/>
                </a:lnTo>
                <a:lnTo>
                  <a:pt x="2353" y="20"/>
                </a:lnTo>
                <a:lnTo>
                  <a:pt x="2331" y="12"/>
                </a:lnTo>
                <a:lnTo>
                  <a:pt x="2309" y="6"/>
                </a:lnTo>
                <a:lnTo>
                  <a:pt x="2286" y="2"/>
                </a:lnTo>
                <a:lnTo>
                  <a:pt x="2261" y="0"/>
                </a:lnTo>
                <a:lnTo>
                  <a:pt x="235" y="0"/>
                </a:lnTo>
                <a:close/>
              </a:path>
            </a:pathLst>
          </a:custGeom>
          <a:solidFill>
            <a:srgbClr val="F08F00"/>
          </a:solidFill>
          <a:ln w="9525">
            <a:noFill/>
            <a:round/>
            <a:headEnd/>
            <a:tailEnd/>
          </a:ln>
          <a:effectLst>
            <a:outerShdw blurRad="63500" dist="53882" dir="2700000" algn="ctr" rotWithShape="0">
              <a:srgbClr val="000000"/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4572000" y="1981200"/>
            <a:ext cx="4343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5259388" y="2047875"/>
            <a:ext cx="312261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>
                <a:solidFill>
                  <a:srgbClr val="000000"/>
                </a:solidFill>
                <a:latin typeface="Arial" pitchFamily="-112" charset="0"/>
              </a:rPr>
              <a:t>EXPOSURE TO RISK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>
                <a:solidFill>
                  <a:srgbClr val="000000"/>
                </a:solidFill>
                <a:latin typeface="Arial" pitchFamily="-112" charset="0"/>
              </a:rPr>
              <a:t>FACTORS </a:t>
            </a:r>
            <a:endParaRPr lang="en-US" sz="2400"/>
          </a:p>
        </p:txBody>
      </p:sp>
      <p:sp>
        <p:nvSpPr>
          <p:cNvPr id="1103884" name="Rectangle 12"/>
          <p:cNvSpPr>
            <a:spLocks noChangeArrowheads="1"/>
          </p:cNvSpPr>
          <p:nvPr/>
        </p:nvSpPr>
        <p:spPr bwMode="auto">
          <a:xfrm>
            <a:off x="6223000" y="2949575"/>
            <a:ext cx="12144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000000">
                <a:alpha val="74998"/>
              </a:srgb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800" b="1">
                <a:solidFill>
                  <a:srgbClr val="FFFFFF"/>
                </a:solidFill>
                <a:latin typeface="Arial" pitchFamily="-112" charset="0"/>
              </a:rPr>
              <a:t>tobacco</a:t>
            </a:r>
            <a:endParaRPr lang="en-US" sz="2800">
              <a:latin typeface="Arial" pitchFamily="-112" charset="0"/>
            </a:endParaRPr>
          </a:p>
        </p:txBody>
      </p:sp>
      <p:sp>
        <p:nvSpPr>
          <p:cNvPr id="1103885" name="Rectangle 13"/>
          <p:cNvSpPr>
            <a:spLocks noChangeArrowheads="1"/>
          </p:cNvSpPr>
          <p:nvPr/>
        </p:nvSpPr>
        <p:spPr bwMode="auto">
          <a:xfrm>
            <a:off x="5986463" y="3408363"/>
            <a:ext cx="16891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000000">
                <a:alpha val="74998"/>
              </a:srgb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800" b="1">
                <a:solidFill>
                  <a:srgbClr val="FFFFFF"/>
                </a:solidFill>
                <a:latin typeface="Arial" pitchFamily="-112" charset="0"/>
              </a:rPr>
              <a:t>occupation</a:t>
            </a:r>
            <a:endParaRPr lang="en-US" sz="2800">
              <a:latin typeface="Arial" pitchFamily="-112" charset="0"/>
            </a:endParaRPr>
          </a:p>
        </p:txBody>
      </p:sp>
      <p:sp>
        <p:nvSpPr>
          <p:cNvPr id="1103886" name="Rectangle 14"/>
          <p:cNvSpPr>
            <a:spLocks noChangeArrowheads="1"/>
          </p:cNvSpPr>
          <p:nvPr/>
        </p:nvSpPr>
        <p:spPr bwMode="auto">
          <a:xfrm>
            <a:off x="4986338" y="3863975"/>
            <a:ext cx="36893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000000">
                <a:alpha val="74998"/>
              </a:srgb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800" b="1">
                <a:solidFill>
                  <a:srgbClr val="FFFFFF"/>
                </a:solidFill>
                <a:latin typeface="Arial" pitchFamily="-112" charset="0"/>
              </a:rPr>
              <a:t>indoor/outdoor pollution</a:t>
            </a:r>
            <a:endParaRPr lang="en-US" sz="2800">
              <a:latin typeface="Arial" pitchFamily="-112" charset="0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2165350" y="5741988"/>
            <a:ext cx="377825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3888" name="Rectangle 16"/>
          <p:cNvSpPr>
            <a:spLocks noChangeArrowheads="1"/>
          </p:cNvSpPr>
          <p:nvPr/>
        </p:nvSpPr>
        <p:spPr bwMode="auto">
          <a:xfrm>
            <a:off x="2541588" y="5789613"/>
            <a:ext cx="26860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000000">
                <a:alpha val="74998"/>
              </a:srgb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600" b="1">
                <a:solidFill>
                  <a:srgbClr val="FFFF00"/>
                </a:solidFill>
                <a:latin typeface="Arial" pitchFamily="-112" charset="0"/>
              </a:rPr>
              <a:t>SPIROMETRY</a:t>
            </a:r>
            <a:endParaRPr lang="en-US" sz="2400"/>
          </a:p>
        </p:txBody>
      </p:sp>
      <p:sp>
        <p:nvSpPr>
          <p:cNvPr id="1103889" name="AutoShape 17"/>
          <p:cNvSpPr>
            <a:spLocks/>
          </p:cNvSpPr>
          <p:nvPr/>
        </p:nvSpPr>
        <p:spPr bwMode="auto">
          <a:xfrm rot="5400000">
            <a:off x="3635375" y="3024188"/>
            <a:ext cx="490538" cy="3529012"/>
          </a:xfrm>
          <a:prstGeom prst="rightBrace">
            <a:avLst>
              <a:gd name="adj1" fmla="val 59951"/>
              <a:gd name="adj2" fmla="val 50000"/>
            </a:avLst>
          </a:prstGeom>
          <a:noFill/>
          <a:ln w="19050">
            <a:solidFill>
              <a:srgbClr val="A5FF4B"/>
            </a:solidFill>
            <a:round/>
            <a:headEnd/>
            <a:tailEnd/>
          </a:ln>
          <a:effectLst>
            <a:outerShdw blurRad="63500" dist="17961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3890" name="Text Box 18"/>
          <p:cNvSpPr txBox="1">
            <a:spLocks noChangeArrowheads="1"/>
          </p:cNvSpPr>
          <p:nvPr/>
        </p:nvSpPr>
        <p:spPr bwMode="auto">
          <a:xfrm rot="5400000">
            <a:off x="3540125" y="4976813"/>
            <a:ext cx="722313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4800">
                <a:solidFill>
                  <a:srgbClr val="A5FF4B"/>
                </a:solidFill>
                <a:latin typeface="Monotype Sorts" pitchFamily="-112" charset="2"/>
              </a:rPr>
              <a:t>è</a:t>
            </a:r>
          </a:p>
        </p:txBody>
      </p:sp>
      <p:sp>
        <p:nvSpPr>
          <p:cNvPr id="1103891" name="Rectangle 19"/>
          <p:cNvSpPr>
            <a:spLocks noChangeArrowheads="1"/>
          </p:cNvSpPr>
          <p:nvPr/>
        </p:nvSpPr>
        <p:spPr bwMode="auto">
          <a:xfrm>
            <a:off x="2133600" y="228600"/>
            <a:ext cx="45720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</a:rPr>
              <a:t>DIAGNOSIS OF COPD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28" name="Line 21"/>
          <p:cNvSpPr>
            <a:spLocks noChangeShapeType="1"/>
          </p:cNvSpPr>
          <p:nvPr/>
        </p:nvSpPr>
        <p:spPr bwMode="auto">
          <a:xfrm flipV="1">
            <a:off x="2133600" y="914400"/>
            <a:ext cx="449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9" name="Line 22"/>
          <p:cNvSpPr>
            <a:spLocks noChangeShapeType="1"/>
          </p:cNvSpPr>
          <p:nvPr/>
        </p:nvSpPr>
        <p:spPr bwMode="auto">
          <a:xfrm flipV="1">
            <a:off x="2133600" y="990600"/>
            <a:ext cx="449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10409</TotalTime>
  <Words>445</Words>
  <Application>Microsoft Office PowerPoint</Application>
  <PresentationFormat>On-screen Show (4:3)</PresentationFormat>
  <Paragraphs>82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Times New Roman</vt:lpstr>
      <vt:lpstr>Arial</vt:lpstr>
      <vt:lpstr>Lucida Sans Unicode</vt:lpstr>
      <vt:lpstr>Wingdings 3</vt:lpstr>
      <vt:lpstr>Verdana</vt:lpstr>
      <vt:lpstr>Wingdings 2</vt:lpstr>
      <vt:lpstr>Franklin Gothic Medium</vt:lpstr>
      <vt:lpstr>Wingdings</vt:lpstr>
      <vt:lpstr>Monotype Sorts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KKUH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Humayyd</dc:creator>
  <cp:lastModifiedBy>User</cp:lastModifiedBy>
  <cp:revision>1110</cp:revision>
  <dcterms:created xsi:type="dcterms:W3CDTF">2012-02-01T07:14:52Z</dcterms:created>
  <dcterms:modified xsi:type="dcterms:W3CDTF">2012-02-01T07:15:22Z</dcterms:modified>
</cp:coreProperties>
</file>